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570" r:id="rId3"/>
    <p:sldId id="876" r:id="rId4"/>
    <p:sldId id="877" r:id="rId5"/>
    <p:sldId id="878" r:id="rId6"/>
    <p:sldId id="879" r:id="rId7"/>
    <p:sldId id="829" r:id="rId8"/>
    <p:sldId id="830" r:id="rId9"/>
    <p:sldId id="831" r:id="rId10"/>
    <p:sldId id="893" r:id="rId11"/>
    <p:sldId id="894" r:id="rId12"/>
    <p:sldId id="903" r:id="rId13"/>
    <p:sldId id="832" r:id="rId14"/>
    <p:sldId id="833" r:id="rId15"/>
    <p:sldId id="834" r:id="rId16"/>
    <p:sldId id="835" r:id="rId17"/>
    <p:sldId id="836" r:id="rId18"/>
    <p:sldId id="880" r:id="rId19"/>
    <p:sldId id="904" r:id="rId20"/>
    <p:sldId id="881" r:id="rId21"/>
    <p:sldId id="882" r:id="rId22"/>
    <p:sldId id="884" r:id="rId23"/>
    <p:sldId id="883" r:id="rId24"/>
    <p:sldId id="885" r:id="rId25"/>
    <p:sldId id="886" r:id="rId26"/>
    <p:sldId id="887" r:id="rId27"/>
    <p:sldId id="889" r:id="rId28"/>
    <p:sldId id="888" r:id="rId29"/>
    <p:sldId id="890" r:id="rId30"/>
    <p:sldId id="891" r:id="rId31"/>
    <p:sldId id="840" r:id="rId32"/>
    <p:sldId id="839" r:id="rId33"/>
    <p:sldId id="895" r:id="rId34"/>
    <p:sldId id="897" r:id="rId35"/>
    <p:sldId id="898" r:id="rId36"/>
    <p:sldId id="899" r:id="rId37"/>
    <p:sldId id="900" r:id="rId38"/>
    <p:sldId id="901" r:id="rId39"/>
    <p:sldId id="896" r:id="rId40"/>
    <p:sldId id="892" r:id="rId41"/>
    <p:sldId id="902" r:id="rId42"/>
    <p:sldId id="905" r:id="rId43"/>
    <p:sldId id="849" r:id="rId44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45"/>
    <p:restoredTop sz="95005" autoAdjust="0"/>
  </p:normalViewPr>
  <p:slideViewPr>
    <p:cSldViewPr>
      <p:cViewPr varScale="1">
        <p:scale>
          <a:sx n="57" d="100"/>
          <a:sy n="57" d="100"/>
        </p:scale>
        <p:origin x="176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80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EE621-4244-6E4B-BBF0-A6AC9DE4C5BC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1C6B93-7D6B-DA42-A682-3CD147FB8BEC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5D0DC2-5622-CF43-B520-E50D8B759AA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0CB9E-344C-364E-BF2C-6CFCB77045F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DF638-DC8B-9C47-AE7E-388711F50F7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CS310 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/>
              <a:t>Lecture 29: Deadlock - Introduction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4443-9EE7-E046-B71F-9A4B3CCD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deadlock?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36A5A-BF2A-9640-BFF8-22588785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2736"/>
            <a:ext cx="5584510" cy="52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474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759E-9FEB-FD48-A5C8-C0FB4228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deadlock?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221B7-CF80-264D-ABB7-60868F85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4083105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2914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8E1F-19C8-7846-BC19-B8377190A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Deadlock?</a:t>
            </a:r>
          </a:p>
        </p:txBody>
      </p:sp>
    </p:spTree>
    <p:extLst>
      <p:ext uri="{BB962C8B-B14F-4D97-AF65-F5344CB8AC3E}">
        <p14:creationId xmlns:p14="http://schemas.microsoft.com/office/powerpoint/2010/main" val="35802804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015E-C5B2-41AE-AE22-8C5EA097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with Locks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31E7B-9275-4E51-A33C-ED6D6E8D3CAE}"/>
              </a:ext>
            </a:extLst>
          </p:cNvPr>
          <p:cNvSpPr txBox="1"/>
          <p:nvPr/>
        </p:nvSpPr>
        <p:spPr>
          <a:xfrm>
            <a:off x="804449" y="2465914"/>
            <a:ext cx="1952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A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x.Acquire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y.Acquire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y.Release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x.Release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06090-BD7E-4648-BACE-BF4CDEA0B9A6}"/>
              </a:ext>
            </a:extLst>
          </p:cNvPr>
          <p:cNvSpPr txBox="1"/>
          <p:nvPr/>
        </p:nvSpPr>
        <p:spPr>
          <a:xfrm>
            <a:off x="3761961" y="2465914"/>
            <a:ext cx="1952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B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y.Acquire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x.Acquire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x.Release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y.Release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29439-ED9B-40FA-AFD2-01B8C0B5EC31}"/>
              </a:ext>
            </a:extLst>
          </p:cNvPr>
          <p:cNvSpPr txBox="1"/>
          <p:nvPr/>
        </p:nvSpPr>
        <p:spPr>
          <a:xfrm>
            <a:off x="699439" y="4633876"/>
            <a:ext cx="4339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Nondeterministic Deadlock</a:t>
            </a:r>
          </a:p>
        </p:txBody>
      </p:sp>
      <p:grpSp>
        <p:nvGrpSpPr>
          <p:cNvPr id="35" name="Group 26">
            <a:extLst>
              <a:ext uri="{FF2B5EF4-FFF2-40B4-BE49-F238E27FC236}">
                <a16:creationId xmlns:a16="http://schemas.microsoft.com/office/drawing/2014/main" id="{AE40635B-9709-4C29-9DE0-18CFEE4FD7B7}"/>
              </a:ext>
            </a:extLst>
          </p:cNvPr>
          <p:cNvGrpSpPr>
            <a:grpSpLocks/>
          </p:cNvGrpSpPr>
          <p:nvPr/>
        </p:nvGrpSpPr>
        <p:grpSpPr bwMode="auto">
          <a:xfrm>
            <a:off x="5651403" y="3774454"/>
            <a:ext cx="3101641" cy="1740540"/>
            <a:chOff x="1286" y="1671"/>
            <a:chExt cx="2773" cy="180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F46206-E604-48B0-9722-9AA2A22F0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2383"/>
              <a:ext cx="51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Lock 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994CF59-C29F-4C09-9F7F-D84EF5E71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" y="2397"/>
              <a:ext cx="511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Lock x</a:t>
              </a:r>
            </a:p>
          </p:txBody>
        </p:sp>
        <p:sp>
          <p:nvSpPr>
            <p:cNvPr id="38" name="Oval 7">
              <a:extLst>
                <a:ext uri="{FF2B5EF4-FFF2-40B4-BE49-F238E27FC236}">
                  <a16:creationId xmlns:a16="http://schemas.microsoft.com/office/drawing/2014/main" id="{ECA74B9B-5CD6-400B-B4C8-82D5A4E19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2781"/>
              <a:ext cx="597" cy="691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Thread</a:t>
              </a:r>
            </a:p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39" name="Oval 8">
              <a:extLst>
                <a:ext uri="{FF2B5EF4-FFF2-40B4-BE49-F238E27FC236}">
                  <a16:creationId xmlns:a16="http://schemas.microsoft.com/office/drawing/2014/main" id="{B07D422A-88AC-4682-B46B-E2460755B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671"/>
              <a:ext cx="597" cy="691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Thread</a:t>
              </a:r>
            </a:p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40" name="AutoShape 10">
              <a:extLst>
                <a:ext uri="{FF2B5EF4-FFF2-40B4-BE49-F238E27FC236}">
                  <a16:creationId xmlns:a16="http://schemas.microsoft.com/office/drawing/2014/main" id="{99EBBB4B-90FF-41E2-9290-66221323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8" y="1878"/>
              <a:ext cx="470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1 h 21600"/>
                <a:gd name="T14" fmla="*/ 18245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4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41" name="AutoShape 11">
              <a:extLst>
                <a:ext uri="{FF2B5EF4-FFF2-40B4-BE49-F238E27FC236}">
                  <a16:creationId xmlns:a16="http://schemas.microsoft.com/office/drawing/2014/main" id="{AB598731-50B0-4200-9310-96BF27E884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23" y="1935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4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42" name="AutoShape 12">
              <a:extLst>
                <a:ext uri="{FF2B5EF4-FFF2-40B4-BE49-F238E27FC236}">
                  <a16:creationId xmlns:a16="http://schemas.microsoft.com/office/drawing/2014/main" id="{8CB4C444-CDA3-4739-BE20-4BB2B0FF99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959" y="2767"/>
              <a:ext cx="470" cy="511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7 h 21600"/>
                <a:gd name="T14" fmla="*/ 18245 w 21600"/>
                <a:gd name="T15" fmla="*/ 9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4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43" name="AutoShape 13">
              <a:extLst>
                <a:ext uri="{FF2B5EF4-FFF2-40B4-BE49-F238E27FC236}">
                  <a16:creationId xmlns:a16="http://schemas.microsoft.com/office/drawing/2014/main" id="{3A372071-0DBE-4698-9983-21CE6E84F7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21" y="2704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4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 Box 14">
              <a:extLst>
                <a:ext uri="{FF2B5EF4-FFF2-40B4-BE49-F238E27FC236}">
                  <a16:creationId xmlns:a16="http://schemas.microsoft.com/office/drawing/2014/main" id="{DEB356D4-2B98-46A4-8AF7-6C9383A4A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3" y="1895"/>
              <a:ext cx="525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Wait</a:t>
              </a:r>
            </a:p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For</a:t>
              </a:r>
            </a:p>
          </p:txBody>
        </p:sp>
        <p:sp>
          <p:nvSpPr>
            <p:cNvPr id="45" name="Text Box 17">
              <a:extLst>
                <a:ext uri="{FF2B5EF4-FFF2-40B4-BE49-F238E27FC236}">
                  <a16:creationId xmlns:a16="http://schemas.microsoft.com/office/drawing/2014/main" id="{74BCBFED-535A-4E67-B5AC-06AD7DD54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4" y="2851"/>
              <a:ext cx="525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Wait</a:t>
              </a:r>
            </a:p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For</a:t>
              </a:r>
            </a:p>
          </p:txBody>
        </p:sp>
        <p:sp>
          <p:nvSpPr>
            <p:cNvPr id="46" name="Text Box 18">
              <a:extLst>
                <a:ext uri="{FF2B5EF4-FFF2-40B4-BE49-F238E27FC236}">
                  <a16:creationId xmlns:a16="http://schemas.microsoft.com/office/drawing/2014/main" id="{97913C93-4090-45D7-AA70-81992A142F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" y="2759"/>
              <a:ext cx="720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Owned</a:t>
              </a:r>
            </a:p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By</a:t>
              </a:r>
            </a:p>
          </p:txBody>
        </p:sp>
        <p:sp>
          <p:nvSpPr>
            <p:cNvPr id="47" name="Text Box 19">
              <a:extLst>
                <a:ext uri="{FF2B5EF4-FFF2-40B4-BE49-F238E27FC236}">
                  <a16:creationId xmlns:a16="http://schemas.microsoft.com/office/drawing/2014/main" id="{90FA3CB4-8EF8-4C45-AEE5-9C2C95AFA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6" y="1998"/>
              <a:ext cx="720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Owned</a:t>
              </a:r>
            </a:p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By</a:t>
              </a:r>
            </a:p>
          </p:txBody>
        </p:sp>
      </p:grp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79E9D29C-C64C-8E44-A846-1620C661823D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Kumar CS 162 at UC Berkeley, Summer 2020</a:t>
            </a:r>
          </a:p>
        </p:txBody>
      </p:sp>
    </p:spTree>
    <p:extLst>
      <p:ext uri="{BB962C8B-B14F-4D97-AF65-F5344CB8AC3E}">
        <p14:creationId xmlns:p14="http://schemas.microsoft.com/office/powerpoint/2010/main" val="3755172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9413-A5CC-4011-97AD-FE572F1B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with Locks: </a:t>
            </a:r>
            <a:r>
              <a:rPr lang="en-US" dirty="0">
                <a:solidFill>
                  <a:srgbClr val="FF0000"/>
                </a:solidFill>
              </a:rPr>
              <a:t>Unlucky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7813B-3DA8-495A-AC27-83621EF22280}"/>
              </a:ext>
            </a:extLst>
          </p:cNvPr>
          <p:cNvSpPr txBox="1"/>
          <p:nvPr/>
        </p:nvSpPr>
        <p:spPr>
          <a:xfrm>
            <a:off x="471488" y="2219882"/>
            <a:ext cx="2957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A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x.Acquire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y.Acquire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 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&lt;stalled&gt;</a:t>
            </a:r>
          </a:p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&lt;unreachable&gt;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y.Release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x.Release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0D49C-ECDA-47AD-9582-2AE0468F8F76}"/>
              </a:ext>
            </a:extLst>
          </p:cNvPr>
          <p:cNvSpPr txBox="1"/>
          <p:nvPr/>
        </p:nvSpPr>
        <p:spPr>
          <a:xfrm>
            <a:off x="3429000" y="2219883"/>
            <a:ext cx="30989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B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y.Acquire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x.Acquire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&lt;stalled&gt;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&lt;unreachable&gt;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x.Release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y.Release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</p:txBody>
      </p:sp>
      <p:grpSp>
        <p:nvGrpSpPr>
          <p:cNvPr id="8" name="Group 26">
            <a:extLst>
              <a:ext uri="{FF2B5EF4-FFF2-40B4-BE49-F238E27FC236}">
                <a16:creationId xmlns:a16="http://schemas.microsoft.com/office/drawing/2014/main" id="{3223470B-ADBF-4C5B-9E5D-BF085FC2756E}"/>
              </a:ext>
            </a:extLst>
          </p:cNvPr>
          <p:cNvGrpSpPr>
            <a:grpSpLocks/>
          </p:cNvGrpSpPr>
          <p:nvPr/>
        </p:nvGrpSpPr>
        <p:grpSpPr bwMode="auto">
          <a:xfrm>
            <a:off x="5660351" y="3774454"/>
            <a:ext cx="3082626" cy="1740540"/>
            <a:chOff x="1294" y="1671"/>
            <a:chExt cx="2756" cy="1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3C5241-FF99-442E-9F74-6D468805C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2383"/>
              <a:ext cx="51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Lock 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9444EF-5DED-432F-9BBB-C7469C3C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" y="2397"/>
              <a:ext cx="511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Lock x</a:t>
              </a:r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77DF215A-1B90-4362-B6A0-680B2056A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2781"/>
              <a:ext cx="597" cy="691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Thread</a:t>
              </a:r>
            </a:p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89787E82-2253-4485-869A-8C2A9285B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671"/>
              <a:ext cx="597" cy="691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Thread</a:t>
              </a:r>
            </a:p>
            <a:p>
              <a:pPr algn="ctr"/>
              <a:r>
                <a:rPr lang="en-US" altLang="en-US" sz="14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13" name="AutoShape 10">
              <a:extLst>
                <a:ext uri="{FF2B5EF4-FFF2-40B4-BE49-F238E27FC236}">
                  <a16:creationId xmlns:a16="http://schemas.microsoft.com/office/drawing/2014/main" id="{64AD475F-7290-4E02-A86D-9D39ED8A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8" y="1878"/>
              <a:ext cx="470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1 h 21600"/>
                <a:gd name="T14" fmla="*/ 18245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4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11">
              <a:extLst>
                <a:ext uri="{FF2B5EF4-FFF2-40B4-BE49-F238E27FC236}">
                  <a16:creationId xmlns:a16="http://schemas.microsoft.com/office/drawing/2014/main" id="{685CEAA6-9B54-4EA1-834B-A0E547E06C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23" y="1935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4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12">
              <a:extLst>
                <a:ext uri="{FF2B5EF4-FFF2-40B4-BE49-F238E27FC236}">
                  <a16:creationId xmlns:a16="http://schemas.microsoft.com/office/drawing/2014/main" id="{0FAFF017-97E1-41B4-BD76-632CA43FC7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959" y="2767"/>
              <a:ext cx="470" cy="511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7 h 21600"/>
                <a:gd name="T14" fmla="*/ 18245 w 21600"/>
                <a:gd name="T15" fmla="*/ 9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4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6" name="AutoShape 13">
              <a:extLst>
                <a:ext uri="{FF2B5EF4-FFF2-40B4-BE49-F238E27FC236}">
                  <a16:creationId xmlns:a16="http://schemas.microsoft.com/office/drawing/2014/main" id="{DE63A77E-D605-4FC8-A0C1-ED1B2D15DD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21" y="2704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4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id="{BC544FC5-3350-48F1-8483-BCF58FFE4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0" y="1895"/>
              <a:ext cx="513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Wait</a:t>
              </a:r>
            </a:p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For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720C8A96-0CD0-476D-81FF-E3C5864E7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" y="2851"/>
              <a:ext cx="513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Wait</a:t>
              </a:r>
            </a:p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For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3B3D78FD-0C62-43BC-9EAD-6EF38B9D2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7" y="2759"/>
              <a:ext cx="703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Owned</a:t>
              </a:r>
            </a:p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By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16A7F92E-B30D-462E-AAF1-3B1065478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4" y="1998"/>
              <a:ext cx="703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Owned</a:t>
              </a:r>
            </a:p>
            <a:p>
              <a:pPr algn="ctr"/>
              <a:r>
                <a:rPr lang="en-US" altLang="en-US" sz="16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By</a:t>
              </a:r>
            </a:p>
          </p:txBody>
        </p: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A57913-F4D5-3E40-A4FC-D47EA9A7AA46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Kumar CS 162 at UC Berkeley, Summer 2020</a:t>
            </a:r>
          </a:p>
        </p:txBody>
      </p:sp>
    </p:spTree>
    <p:extLst>
      <p:ext uri="{BB962C8B-B14F-4D97-AF65-F5344CB8AC3E}">
        <p14:creationId xmlns:p14="http://schemas.microsoft.com/office/powerpoint/2010/main" val="3408689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2D75-052C-4CFD-A7A4-2133F968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with Locks</a:t>
            </a:r>
            <a:r>
              <a:rPr lang="en-US" dirty="0">
                <a:solidFill>
                  <a:srgbClr val="FF0000"/>
                </a:solidFill>
              </a:rPr>
              <a:t>: Lucky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68F3-C391-4505-B737-BC4CDA6D16B3}"/>
              </a:ext>
            </a:extLst>
          </p:cNvPr>
          <p:cNvSpPr txBox="1"/>
          <p:nvPr/>
        </p:nvSpPr>
        <p:spPr>
          <a:xfrm>
            <a:off x="471488" y="1981343"/>
            <a:ext cx="1952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A</a:t>
            </a:r>
          </a:p>
          <a:p>
            <a:r>
              <a:rPr lang="en-US" dirty="0" err="1">
                <a:latin typeface="Consolas" panose="020B0609020204030204" pitchFamily="49" charset="0"/>
              </a:rPr>
              <a:t>x.Acquire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y.Acquire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y.Release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x.Release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4DF15-7C7D-4D42-8486-631F46DF5B1C}"/>
              </a:ext>
            </a:extLst>
          </p:cNvPr>
          <p:cNvSpPr txBox="1"/>
          <p:nvPr/>
        </p:nvSpPr>
        <p:spPr>
          <a:xfrm>
            <a:off x="3429000" y="1981343"/>
            <a:ext cx="1952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B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y.Acquire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x.Acquire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x.Release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latin typeface="Consolas" panose="020B0609020204030204" pitchFamily="49" charset="0"/>
              </a:rPr>
              <a:t>y.Release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9D926-FA3C-49B6-9F28-B595DED529F7}"/>
              </a:ext>
            </a:extLst>
          </p:cNvPr>
          <p:cNvSpPr txBox="1"/>
          <p:nvPr/>
        </p:nvSpPr>
        <p:spPr>
          <a:xfrm>
            <a:off x="519100" y="1136882"/>
            <a:ext cx="58112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Sometimes, schedule won’t trigger deadlock</a:t>
            </a:r>
          </a:p>
        </p:txBody>
      </p:sp>
      <p:grpSp>
        <p:nvGrpSpPr>
          <p:cNvPr id="10" name="Group 26">
            <a:extLst>
              <a:ext uri="{FF2B5EF4-FFF2-40B4-BE49-F238E27FC236}">
                <a16:creationId xmlns:a16="http://schemas.microsoft.com/office/drawing/2014/main" id="{B4AD0AA1-5BBD-45E8-9432-9BED136A822F}"/>
              </a:ext>
            </a:extLst>
          </p:cNvPr>
          <p:cNvGrpSpPr>
            <a:grpSpLocks/>
          </p:cNvGrpSpPr>
          <p:nvPr/>
        </p:nvGrpSpPr>
        <p:grpSpPr bwMode="auto">
          <a:xfrm>
            <a:off x="5611137" y="3774454"/>
            <a:ext cx="3181056" cy="1786929"/>
            <a:chOff x="1250" y="1671"/>
            <a:chExt cx="2844" cy="18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6D383A-D568-4588-A675-786132512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2383"/>
              <a:ext cx="51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Lock 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DBA6DC-C675-4356-B585-EB2266550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" y="2397"/>
              <a:ext cx="511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Lock x</a:t>
              </a:r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832D0049-2E20-46A5-B000-D86E85CE2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2781"/>
              <a:ext cx="597" cy="691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Thread</a:t>
              </a:r>
            </a:p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AAC70AC2-2C19-4C4F-9F2A-583F20CA0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671"/>
              <a:ext cx="597" cy="691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Thread</a:t>
              </a:r>
            </a:p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15" name="AutoShape 10">
              <a:extLst>
                <a:ext uri="{FF2B5EF4-FFF2-40B4-BE49-F238E27FC236}">
                  <a16:creationId xmlns:a16="http://schemas.microsoft.com/office/drawing/2014/main" id="{57094362-8361-4F71-A4FE-B24502C1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8" y="1878"/>
              <a:ext cx="470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1 h 21600"/>
                <a:gd name="T14" fmla="*/ 18245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6" name="AutoShape 11">
              <a:extLst>
                <a:ext uri="{FF2B5EF4-FFF2-40B4-BE49-F238E27FC236}">
                  <a16:creationId xmlns:a16="http://schemas.microsoft.com/office/drawing/2014/main" id="{0BDD4A11-D35C-47A7-B402-BE2C53995E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23" y="1935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7" name="AutoShape 12">
              <a:extLst>
                <a:ext uri="{FF2B5EF4-FFF2-40B4-BE49-F238E27FC236}">
                  <a16:creationId xmlns:a16="http://schemas.microsoft.com/office/drawing/2014/main" id="{C951E85E-0A29-4CE7-B358-149288B3A1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959" y="2767"/>
              <a:ext cx="470" cy="511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7 h 21600"/>
                <a:gd name="T14" fmla="*/ 18245 w 21600"/>
                <a:gd name="T15" fmla="*/ 9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8" name="AutoShape 13">
              <a:extLst>
                <a:ext uri="{FF2B5EF4-FFF2-40B4-BE49-F238E27FC236}">
                  <a16:creationId xmlns:a16="http://schemas.microsoft.com/office/drawing/2014/main" id="{A0896D2E-8584-431D-843C-FC25DCC355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21" y="2704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29F6D146-26A6-45B3-9516-3EFF6DEACE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1" y="1895"/>
              <a:ext cx="570" cy="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Wait</a:t>
              </a:r>
            </a:p>
            <a:p>
              <a:pPr algn="ctr"/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For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41B25A6F-37A9-49C6-ADB8-F3195AAD8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2" y="2851"/>
              <a:ext cx="570" cy="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Wait</a:t>
              </a:r>
            </a:p>
            <a:p>
              <a:pPr algn="ctr"/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For</a:t>
              </a: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1D174B8A-52C3-404E-809B-BC43A1D2C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3" y="2759"/>
              <a:ext cx="791" cy="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Owned</a:t>
              </a:r>
            </a:p>
            <a:p>
              <a:pPr algn="ctr"/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By</a:t>
              </a: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61C48056-4E87-470C-BD11-238A567BB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" y="1998"/>
              <a:ext cx="791" cy="6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Owned</a:t>
              </a:r>
            </a:p>
            <a:p>
              <a:pPr algn="ctr"/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By</a:t>
              </a:r>
            </a:p>
          </p:txBody>
        </p:sp>
      </p:grp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731B08F-FBAA-EF4A-BF1B-7C5C1B82AAA1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Kumar CS 162 at UC Berkeley, Summer 2020</a:t>
            </a:r>
          </a:p>
        </p:txBody>
      </p:sp>
    </p:spTree>
    <p:extLst>
      <p:ext uri="{BB962C8B-B14F-4D97-AF65-F5344CB8AC3E}">
        <p14:creationId xmlns:p14="http://schemas.microsoft.com/office/powerpoint/2010/main" val="33651719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5CAD-7EE6-49C4-8CF8-832C5583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2E90-7BC1-4975-9B6A-9D0D251C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Threads often block waiting for resources</a:t>
            </a:r>
          </a:p>
          <a:p>
            <a:pPr lvl="1"/>
            <a:r>
              <a:rPr lang="en-US" dirty="0"/>
              <a:t>Locks</a:t>
            </a:r>
          </a:p>
          <a:p>
            <a:pPr lvl="1"/>
            <a:r>
              <a:rPr lang="en-US" dirty="0"/>
              <a:t>Terminals</a:t>
            </a:r>
          </a:p>
          <a:p>
            <a:pPr lvl="1"/>
            <a:r>
              <a:rPr lang="en-US" dirty="0"/>
              <a:t>Printers</a:t>
            </a:r>
          </a:p>
          <a:p>
            <a:pPr lvl="1"/>
            <a:r>
              <a:rPr lang="en-US" dirty="0"/>
              <a:t>CD drives</a:t>
            </a:r>
          </a:p>
          <a:p>
            <a:pPr lvl="1"/>
            <a:r>
              <a:rPr lang="en-US" dirty="0"/>
              <a:t>Memory</a:t>
            </a:r>
          </a:p>
          <a:p>
            <a:endParaRPr lang="en-US" dirty="0"/>
          </a:p>
          <a:p>
            <a:r>
              <a:rPr lang="en-US" dirty="0"/>
              <a:t>Threads often block waiting for other thread</a:t>
            </a:r>
          </a:p>
        </p:txBody>
      </p:sp>
    </p:spTree>
    <p:extLst>
      <p:ext uri="{BB962C8B-B14F-4D97-AF65-F5344CB8AC3E}">
        <p14:creationId xmlns:p14="http://schemas.microsoft.com/office/powerpoint/2010/main" val="4374672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B4DA-F6E7-41FD-8251-96F8DA94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with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51B50-2467-46ED-A870-E02F8C01345D}"/>
              </a:ext>
            </a:extLst>
          </p:cNvPr>
          <p:cNvSpPr txBox="1"/>
          <p:nvPr/>
        </p:nvSpPr>
        <p:spPr>
          <a:xfrm>
            <a:off x="760138" y="2125266"/>
            <a:ext cx="2774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Consolas" panose="020B0609020204030204" pitchFamily="49" charset="0"/>
              </a:rPr>
              <a:t>Thread A</a:t>
            </a:r>
          </a:p>
          <a:p>
            <a:r>
              <a:rPr lang="en-US" dirty="0" err="1">
                <a:latin typeface="Consolas" panose="020B0609020204030204" pitchFamily="49" charset="0"/>
              </a:rPr>
              <a:t>AllocateOrWait</a:t>
            </a:r>
            <a:r>
              <a:rPr lang="en-US" dirty="0">
                <a:latin typeface="Consolas" panose="020B0609020204030204" pitchFamily="49" charset="0"/>
              </a:rPr>
              <a:t>(1 MB)</a:t>
            </a:r>
          </a:p>
          <a:p>
            <a:r>
              <a:rPr lang="en-US" dirty="0" err="1">
                <a:latin typeface="Consolas" panose="020B0609020204030204" pitchFamily="49" charset="0"/>
              </a:rPr>
              <a:t>AllocateOrWait</a:t>
            </a:r>
            <a:r>
              <a:rPr lang="en-US" dirty="0">
                <a:latin typeface="Consolas" panose="020B0609020204030204" pitchFamily="49" charset="0"/>
              </a:rPr>
              <a:t>(1 MB)</a:t>
            </a:r>
          </a:p>
          <a:p>
            <a:r>
              <a:rPr lang="en-US" dirty="0">
                <a:latin typeface="Consolas" panose="020B0609020204030204" pitchFamily="49" charset="0"/>
              </a:rPr>
              <a:t>Free(1 MB)</a:t>
            </a:r>
          </a:p>
          <a:p>
            <a:r>
              <a:rPr lang="en-US" dirty="0">
                <a:latin typeface="Consolas" panose="020B0609020204030204" pitchFamily="49" charset="0"/>
              </a:rPr>
              <a:t>Free(1 MB)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4258F-5FE7-4EE7-A439-C54725C0F844}"/>
              </a:ext>
            </a:extLst>
          </p:cNvPr>
          <p:cNvSpPr txBox="1"/>
          <p:nvPr/>
        </p:nvSpPr>
        <p:spPr>
          <a:xfrm>
            <a:off x="793674" y="4269572"/>
            <a:ext cx="6442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only 2 MB of space, we can get in to deadlock situation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148AC-2390-42F5-B4FE-938A74A7AB35}"/>
              </a:ext>
            </a:extLst>
          </p:cNvPr>
          <p:cNvSpPr txBox="1"/>
          <p:nvPr/>
        </p:nvSpPr>
        <p:spPr>
          <a:xfrm>
            <a:off x="3534277" y="2126267"/>
            <a:ext cx="2774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Consolas" panose="020B0609020204030204" pitchFamily="49" charset="0"/>
              </a:rPr>
              <a:t>Thread B</a:t>
            </a:r>
          </a:p>
          <a:p>
            <a:r>
              <a:rPr lang="en-US" dirty="0" err="1">
                <a:latin typeface="Consolas" panose="020B0609020204030204" pitchFamily="49" charset="0"/>
              </a:rPr>
              <a:t>AllocateOrWait</a:t>
            </a:r>
            <a:r>
              <a:rPr lang="en-US" dirty="0">
                <a:latin typeface="Consolas" panose="020B0609020204030204" pitchFamily="49" charset="0"/>
              </a:rPr>
              <a:t>(1 MB)</a:t>
            </a:r>
          </a:p>
          <a:p>
            <a:r>
              <a:rPr lang="en-US" dirty="0" err="1">
                <a:latin typeface="Consolas" panose="020B0609020204030204" pitchFamily="49" charset="0"/>
              </a:rPr>
              <a:t>AllocateOrWait</a:t>
            </a:r>
            <a:r>
              <a:rPr lang="en-US" dirty="0">
                <a:latin typeface="Consolas" panose="020B0609020204030204" pitchFamily="49" charset="0"/>
              </a:rPr>
              <a:t>(1 MB)</a:t>
            </a:r>
          </a:p>
          <a:p>
            <a:r>
              <a:rPr lang="en-US" dirty="0">
                <a:latin typeface="Consolas" panose="020B0609020204030204" pitchFamily="49" charset="0"/>
              </a:rPr>
              <a:t>Free(1 MB)</a:t>
            </a:r>
          </a:p>
          <a:p>
            <a:r>
              <a:rPr lang="en-US" dirty="0">
                <a:latin typeface="Consolas" panose="020B0609020204030204" pitchFamily="49" charset="0"/>
              </a:rPr>
              <a:t>Free(1 MB)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6AB79E-78AF-4443-84BC-A746EAA44632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Kumar CS 162 at UC Berkeley, Summer 2020</a:t>
            </a:r>
          </a:p>
        </p:txBody>
      </p:sp>
    </p:spTree>
    <p:extLst>
      <p:ext uri="{BB962C8B-B14F-4D97-AF65-F5344CB8AC3E}">
        <p14:creationId xmlns:p14="http://schemas.microsoft.com/office/powerpoint/2010/main" val="15097040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05A8-9C8F-DE4C-9C56-13BB2C43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happens sometimes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474BA-A1E6-C64B-A042-741E9F864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may be live without starvation or deadlock for most of the time</a:t>
            </a:r>
          </a:p>
          <a:p>
            <a:r>
              <a:rPr lang="en-US" dirty="0"/>
              <a:t>However, a particular workload or unlucky interleaving may cause starvation or deadlock</a:t>
            </a:r>
          </a:p>
          <a:p>
            <a:endParaRPr lang="en-US" dirty="0"/>
          </a:p>
          <a:p>
            <a:r>
              <a:rPr lang="en-US" dirty="0"/>
              <a:t>Example: Dining philosophers may succeed in eating for a long time before hitting the unlucky sequence of events that causes them to deadlock.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Testing may not discover problems. Hence, it is important to design a system that is deadlock free</a:t>
            </a:r>
          </a:p>
        </p:txBody>
      </p:sp>
    </p:spTree>
    <p:extLst>
      <p:ext uri="{BB962C8B-B14F-4D97-AF65-F5344CB8AC3E}">
        <p14:creationId xmlns:p14="http://schemas.microsoft.com/office/powerpoint/2010/main" val="9545702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8E1F-19C8-7846-BC19-B8377190A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Conditions for a Deadlock !</a:t>
            </a:r>
          </a:p>
        </p:txBody>
      </p:sp>
    </p:spTree>
    <p:extLst>
      <p:ext uri="{BB962C8B-B14F-4D97-AF65-F5344CB8AC3E}">
        <p14:creationId xmlns:p14="http://schemas.microsoft.com/office/powerpoint/2010/main" val="62585940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D605B-8A05-A94A-B4F3-AEA2D8C4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AA51-7BA5-BA4E-8B0C-F9F70CBE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 of this class presentation has been taken from various sources. Thanks are due to the original content creators: </a:t>
            </a:r>
          </a:p>
          <a:p>
            <a:pPr lvl="1"/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</a:rPr>
              <a:t>CS162, Operating System and Systems Programming</a:t>
            </a:r>
            <a:r>
              <a:rPr lang="en-US" sz="2000" dirty="0"/>
              <a:t>, University of California, Berkeley</a:t>
            </a:r>
          </a:p>
          <a:p>
            <a:pPr lvl="1"/>
            <a:r>
              <a:rPr lang="en-US" sz="2000" dirty="0">
                <a:solidFill>
                  <a:schemeClr val="dk1"/>
                </a:solidFill>
              </a:rPr>
              <a:t>Book: Operating Systems: Principles and Practice: Thomas Anderson and Michael Dahlin, Volume II</a:t>
            </a:r>
          </a:p>
          <a:p>
            <a:pPr lvl="2"/>
            <a:r>
              <a:rPr lang="en-US" sz="1800" dirty="0">
                <a:solidFill>
                  <a:schemeClr val="dk1"/>
                </a:solidFill>
              </a:rPr>
              <a:t>Chapter 5.6</a:t>
            </a:r>
          </a:p>
          <a:p>
            <a:pPr lvl="1"/>
            <a:r>
              <a:rPr lang="en-US" sz="2000" dirty="0">
                <a:solidFill>
                  <a:schemeClr val="dk1"/>
                </a:solidFill>
              </a:rPr>
              <a:t>CS4410: Operating Systems, 2019sp, Slides -  Deadlock</a:t>
            </a:r>
          </a:p>
          <a:p>
            <a:pPr lvl="1"/>
            <a:endParaRPr lang="en-US" sz="2400" dirty="0"/>
          </a:p>
          <a:p>
            <a:pPr lvl="1"/>
            <a:endParaRPr lang="en-US" sz="2400" dirty="0">
              <a:solidFill>
                <a:schemeClr val="dk1"/>
              </a:solidFill>
              <a:ea typeface="Gill Sans"/>
              <a:sym typeface="Gill Sans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007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1ACE-33AD-7B4F-A519-AB5F20A1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Conditions for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1F933-F626-D547-8D60-F5C96F89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538936"/>
          </a:xfrm>
        </p:spPr>
        <p:txBody>
          <a:bodyPr/>
          <a:lstStyle/>
          <a:p>
            <a:pPr>
              <a:buSzPct val="100000"/>
            </a:pPr>
            <a:r>
              <a:rPr lang="en-US" sz="2000" dirty="0"/>
              <a:t>There are 4 necessary conditions for deadlock to occur</a:t>
            </a:r>
          </a:p>
          <a:p>
            <a:pPr>
              <a:buSzPct val="100000"/>
            </a:pPr>
            <a:r>
              <a:rPr lang="en-US" sz="2000" dirty="0"/>
              <a:t>If you can prevent any one of these conditions, you can eliminate the possibility of deadlock</a:t>
            </a:r>
          </a:p>
          <a:p>
            <a:pPr marL="0" indent="0">
              <a:buSzPct val="100000"/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Bounded Resources</a:t>
            </a:r>
          </a:p>
          <a:p>
            <a:pPr marL="857250" lvl="1" indent="-457200"/>
            <a:r>
              <a:rPr lang="en-US" sz="2000" dirty="0"/>
              <a:t>There are a finite number of threads that can simultaneously use a resource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No preemption</a:t>
            </a:r>
          </a:p>
          <a:p>
            <a:pPr marL="857250" lvl="1" indent="-457200"/>
            <a:r>
              <a:rPr lang="en-US" sz="2000" dirty="0"/>
              <a:t>Once a thread acquires a resource, its ownership cannot be revoked until the thread acts to release 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Wait while Holding</a:t>
            </a:r>
          </a:p>
          <a:p>
            <a:pPr marL="857250" lvl="1" indent="-457200"/>
            <a:r>
              <a:rPr lang="en-US" sz="2000" dirty="0"/>
              <a:t>A thread holds one resource while waiting for another</a:t>
            </a:r>
          </a:p>
          <a:p>
            <a:pPr marL="1314450" lvl="2" indent="-457200"/>
            <a:r>
              <a:rPr lang="en-US" sz="1800" dirty="0"/>
              <a:t>Also called </a:t>
            </a:r>
            <a:r>
              <a:rPr lang="en-US" sz="1800" dirty="0">
                <a:solidFill>
                  <a:srgbClr val="FF0000"/>
                </a:solidFill>
              </a:rPr>
              <a:t>multiple independent requests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Circular Waiting</a:t>
            </a:r>
          </a:p>
          <a:p>
            <a:pPr marL="857250" lvl="1" indent="-457200"/>
            <a:r>
              <a:rPr lang="en-US" sz="2000" dirty="0"/>
              <a:t>A set of waiting threads such that each thread is waiting for a resource held by another</a:t>
            </a:r>
          </a:p>
          <a:p>
            <a:pPr marL="400050" lvl="1" indent="0">
              <a:buNone/>
            </a:pPr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A8AF8A-7AF1-C142-BC14-D5D4B8F17F00}"/>
              </a:ext>
            </a:extLst>
          </p:cNvPr>
          <p:cNvSpPr txBox="1">
            <a:spLocks/>
          </p:cNvSpPr>
          <p:nvPr/>
        </p:nvSpPr>
        <p:spPr>
          <a:xfrm>
            <a:off x="179512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OS : Anderson and Dahlin </a:t>
            </a:r>
          </a:p>
        </p:txBody>
      </p:sp>
    </p:spTree>
    <p:extLst>
      <p:ext uri="{BB962C8B-B14F-4D97-AF65-F5344CB8AC3E}">
        <p14:creationId xmlns:p14="http://schemas.microsoft.com/office/powerpoint/2010/main" val="361014570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1780-CAAD-B240-A7B0-1A82FB83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Dinning Philosopher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3DE91-D91A-D341-B289-2BDFFA638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874759"/>
            <a:ext cx="5981154" cy="5583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2BA81-BF8A-E24B-BC10-44691234A14E}"/>
              </a:ext>
            </a:extLst>
          </p:cNvPr>
          <p:cNvSpPr txBox="1"/>
          <p:nvPr/>
        </p:nvSpPr>
        <p:spPr>
          <a:xfrm>
            <a:off x="5724128" y="1124744"/>
            <a:ext cx="254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shown as a Circle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A1B0D-B50A-F340-835F-DA48E8F644A1}"/>
              </a:ext>
            </a:extLst>
          </p:cNvPr>
          <p:cNvSpPr txBox="1"/>
          <p:nvPr/>
        </p:nvSpPr>
        <p:spPr>
          <a:xfrm>
            <a:off x="6635929" y="1910901"/>
            <a:ext cx="1860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Resource is shown as a rectangle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1AE763-F5D1-5041-9640-5AD71759F69E}"/>
              </a:ext>
            </a:extLst>
          </p:cNvPr>
          <p:cNvCxnSpPr/>
          <p:nvPr/>
        </p:nvCxnSpPr>
        <p:spPr bwMode="auto">
          <a:xfrm flipH="1">
            <a:off x="4644008" y="1124744"/>
            <a:ext cx="1080120" cy="576064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DE461D-A5F5-564D-968D-BF2545418747}"/>
              </a:ext>
            </a:extLst>
          </p:cNvPr>
          <p:cNvCxnSpPr/>
          <p:nvPr/>
        </p:nvCxnSpPr>
        <p:spPr bwMode="auto">
          <a:xfrm flipH="1">
            <a:off x="5364088" y="2276872"/>
            <a:ext cx="1271841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ADA2B0-3F10-534B-A392-74037EE413A9}"/>
              </a:ext>
            </a:extLst>
          </p:cNvPr>
          <p:cNvSpPr txBox="1"/>
          <p:nvPr/>
        </p:nvSpPr>
        <p:spPr>
          <a:xfrm>
            <a:off x="6892501" y="3204689"/>
            <a:ext cx="186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Arrow shows relationship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B88CBE2-8258-5D4E-85BB-07AE2BD33535}"/>
              </a:ext>
            </a:extLst>
          </p:cNvPr>
          <p:cNvSpPr txBox="1">
            <a:spLocks/>
          </p:cNvSpPr>
          <p:nvPr/>
        </p:nvSpPr>
        <p:spPr>
          <a:xfrm>
            <a:off x="179512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OS : Anderson and Dahlin </a:t>
            </a:r>
          </a:p>
        </p:txBody>
      </p:sp>
    </p:spTree>
    <p:extLst>
      <p:ext uri="{BB962C8B-B14F-4D97-AF65-F5344CB8AC3E}">
        <p14:creationId xmlns:p14="http://schemas.microsoft.com/office/powerpoint/2010/main" val="154990998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1780-CAAD-B240-A7B0-1A82FB83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Dinning Philosopher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28A5E1-DB97-EA4A-8B2E-C67C3865A031}"/>
              </a:ext>
            </a:extLst>
          </p:cNvPr>
          <p:cNvGrpSpPr/>
          <p:nvPr/>
        </p:nvGrpSpPr>
        <p:grpSpPr>
          <a:xfrm>
            <a:off x="5868144" y="707918"/>
            <a:ext cx="2736304" cy="2505057"/>
            <a:chOff x="1327150" y="874759"/>
            <a:chExt cx="7425463" cy="55831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83DE91-D91A-D341-B289-2BDFFA638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150" y="874759"/>
              <a:ext cx="5981154" cy="55831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62BA81-BF8A-E24B-BC10-44691234A14E}"/>
                </a:ext>
              </a:extLst>
            </p:cNvPr>
            <p:cNvSpPr txBox="1"/>
            <p:nvPr/>
          </p:nvSpPr>
          <p:spPr>
            <a:xfrm>
              <a:off x="5724128" y="1124745"/>
              <a:ext cx="2728114" cy="406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Thread shown as a Circle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8A1B0D-B50A-F340-835F-DA48E8F644A1}"/>
                </a:ext>
              </a:extLst>
            </p:cNvPr>
            <p:cNvSpPr txBox="1"/>
            <p:nvPr/>
          </p:nvSpPr>
          <p:spPr>
            <a:xfrm>
              <a:off x="6635929" y="1910900"/>
              <a:ext cx="1860112" cy="894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Calibri" panose="020F0502020204030204" pitchFamily="34" charset="0"/>
                  <a:cs typeface="Calibri" panose="020F0502020204030204" pitchFamily="34" charset="0"/>
                </a:rPr>
                <a:t>Resource is shown as a rectangle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1AE763-F5D1-5041-9640-5AD71759F69E}"/>
                </a:ext>
              </a:extLst>
            </p:cNvPr>
            <p:cNvCxnSpPr/>
            <p:nvPr/>
          </p:nvCxnSpPr>
          <p:spPr bwMode="auto">
            <a:xfrm flipH="1">
              <a:off x="4644008" y="1124744"/>
              <a:ext cx="1080120" cy="576064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8DE461D-A5F5-564D-968D-BF2545418747}"/>
                </a:ext>
              </a:extLst>
            </p:cNvPr>
            <p:cNvCxnSpPr/>
            <p:nvPr/>
          </p:nvCxnSpPr>
          <p:spPr bwMode="auto">
            <a:xfrm flipH="1">
              <a:off x="5364088" y="2276872"/>
              <a:ext cx="1271841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ADA2B0-3F10-534B-A392-74037EE413A9}"/>
                </a:ext>
              </a:extLst>
            </p:cNvPr>
            <p:cNvSpPr txBox="1"/>
            <p:nvPr/>
          </p:nvSpPr>
          <p:spPr>
            <a:xfrm>
              <a:off x="6892501" y="3204689"/>
              <a:ext cx="1860112" cy="650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Arrow shows relationship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5AB8019-C454-CE49-98B8-DBA2A460ACE5}"/>
              </a:ext>
            </a:extLst>
          </p:cNvPr>
          <p:cNvSpPr txBox="1">
            <a:spLocks/>
          </p:cNvSpPr>
          <p:nvPr/>
        </p:nvSpPr>
        <p:spPr>
          <a:xfrm>
            <a:off x="609600" y="914400"/>
            <a:ext cx="5546576" cy="5105400"/>
          </a:xfrm>
          <a:prstGeom prst="rect">
            <a:avLst/>
          </a:prstGeom>
        </p:spPr>
        <p:txBody>
          <a:bodyPr/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1000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/>
              <a:t>Bounded Resources</a:t>
            </a:r>
          </a:p>
          <a:p>
            <a:pPr lvl="1"/>
            <a:r>
              <a:rPr lang="en-US" b="0" kern="0" dirty="0"/>
              <a:t>Each chopstick can be held by a single philosopher at a time</a:t>
            </a:r>
          </a:p>
          <a:p>
            <a:r>
              <a:rPr lang="en-US" b="0" kern="0" dirty="0"/>
              <a:t>No preemption</a:t>
            </a:r>
          </a:p>
          <a:p>
            <a:pPr lvl="1"/>
            <a:r>
              <a:rPr lang="en-US" b="0" kern="0" dirty="0"/>
              <a:t>Once a philosopher picks up a chopstick, she does not release it until she is done eating even it means no one will ever eat</a:t>
            </a:r>
          </a:p>
          <a:p>
            <a:r>
              <a:rPr lang="en-US" b="0" kern="0" dirty="0"/>
              <a:t>Wait while holding</a:t>
            </a:r>
          </a:p>
          <a:p>
            <a:pPr lvl="1"/>
            <a:r>
              <a:rPr lang="en-US" b="0" kern="0" dirty="0"/>
              <a:t>When a philosopher needs to wait for a chopstick, she continues to hold onto any chopstick she has already picked up</a:t>
            </a:r>
          </a:p>
          <a:p>
            <a:r>
              <a:rPr lang="en-US" b="0" kern="0" dirty="0"/>
              <a:t>Circular Waiting</a:t>
            </a:r>
          </a:p>
          <a:p>
            <a:pPr lvl="1"/>
            <a:r>
              <a:rPr lang="en-US" b="0" kern="0" dirty="0"/>
              <a:t>In mapped abstract graph, we can see circular waiting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D1F79C3-D9DF-EA4F-B986-93C527D6F419}"/>
              </a:ext>
            </a:extLst>
          </p:cNvPr>
          <p:cNvSpPr txBox="1">
            <a:spLocks/>
          </p:cNvSpPr>
          <p:nvPr/>
        </p:nvSpPr>
        <p:spPr>
          <a:xfrm>
            <a:off x="179512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OS : Anderson and Dahlin </a:t>
            </a:r>
          </a:p>
        </p:txBody>
      </p:sp>
    </p:spTree>
    <p:extLst>
      <p:ext uri="{BB962C8B-B14F-4D97-AF65-F5344CB8AC3E}">
        <p14:creationId xmlns:p14="http://schemas.microsoft.com/office/powerpoint/2010/main" val="32579563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0B5F-FF06-CD47-A416-E7622997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Dinning Philosopher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EEE66-1A12-A146-815A-E7A2E2143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conditions are necessary but not sufficient for deadlock</a:t>
            </a:r>
          </a:p>
          <a:p>
            <a:r>
              <a:rPr lang="en-US" dirty="0"/>
              <a:t>If there are multiple instances of a type of resource, there can be cycle of waiting without deadlock </a:t>
            </a:r>
          </a:p>
          <a:p>
            <a:pPr lvl="1"/>
            <a:r>
              <a:rPr lang="en-US" dirty="0"/>
              <a:t>A thread not in cycle may return resource that enables a waiting thread to proceed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E8D7D-9AF4-3F49-9354-B42302FBCE3C}"/>
              </a:ext>
            </a:extLst>
          </p:cNvPr>
          <p:cNvSpPr txBox="1">
            <a:spLocks/>
          </p:cNvSpPr>
          <p:nvPr/>
        </p:nvSpPr>
        <p:spPr>
          <a:xfrm>
            <a:off x="179512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OS : Anderson and Dahlin </a:t>
            </a:r>
          </a:p>
        </p:txBody>
      </p:sp>
    </p:spTree>
    <p:extLst>
      <p:ext uri="{BB962C8B-B14F-4D97-AF65-F5344CB8AC3E}">
        <p14:creationId xmlns:p14="http://schemas.microsoft.com/office/powerpoint/2010/main" val="423163636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5699-DEB1-3243-AD78-B70AA178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deadlock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12494-12B9-EA44-8C50-9DBDA60D3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1340768"/>
            <a:ext cx="5195429" cy="47044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88709-B165-924C-A500-5B7D87892A0C}"/>
              </a:ext>
            </a:extLst>
          </p:cNvPr>
          <p:cNvSpPr txBox="1">
            <a:spLocks/>
          </p:cNvSpPr>
          <p:nvPr/>
        </p:nvSpPr>
        <p:spPr>
          <a:xfrm>
            <a:off x="179512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OS : Anderson and Dahlin </a:t>
            </a:r>
          </a:p>
        </p:txBody>
      </p:sp>
    </p:spTree>
    <p:extLst>
      <p:ext uri="{BB962C8B-B14F-4D97-AF65-F5344CB8AC3E}">
        <p14:creationId xmlns:p14="http://schemas.microsoft.com/office/powerpoint/2010/main" val="426819153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7AB7-DF05-9949-ADB5-4C5B809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9BA2-A741-D744-9A05-FAB902B2C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Philosopher  0 is with two chopsticks</a:t>
            </a:r>
          </a:p>
          <a:p>
            <a:r>
              <a:rPr lang="en-US" sz="2000" dirty="0"/>
              <a:t>Philosophers 1, 2,3 : each as one chopstick</a:t>
            </a:r>
          </a:p>
          <a:p>
            <a:r>
              <a:rPr lang="en-US" sz="2000" dirty="0"/>
              <a:t>Philosopher 4 doesn’t have any chopstick</a:t>
            </a:r>
          </a:p>
          <a:p>
            <a:endParaRPr lang="en-US" sz="2000" dirty="0"/>
          </a:p>
          <a:p>
            <a:r>
              <a:rPr lang="en-US" sz="2000" dirty="0"/>
              <a:t>Bounded resources – 5 chopsticks</a:t>
            </a:r>
          </a:p>
          <a:p>
            <a:r>
              <a:rPr lang="en-US" sz="2000" dirty="0"/>
              <a:t>No preemption – can’t forcibly take chopstick away from philosopher’s hand</a:t>
            </a:r>
          </a:p>
          <a:p>
            <a:r>
              <a:rPr lang="en-US" sz="2000" dirty="0"/>
              <a:t>Wait while holding – philosophers 2, 3, 4 are holding chopsticks while waiting for another</a:t>
            </a:r>
          </a:p>
          <a:p>
            <a:r>
              <a:rPr lang="en-US" sz="2000" dirty="0"/>
              <a:t>Circular Waiting - each of philosophers 2, 3, and 4 are waiting for a resource held by another of them</a:t>
            </a:r>
          </a:p>
          <a:p>
            <a:r>
              <a:rPr lang="en-US" sz="2000" dirty="0"/>
              <a:t>Eventually, philosopher 1 will release it’s two chopsticks</a:t>
            </a:r>
          </a:p>
          <a:p>
            <a:pPr lvl="1"/>
            <a:r>
              <a:rPr lang="en-US" sz="2000" dirty="0"/>
              <a:t>Will allow philosopher 2 and 3 to eat and release chopsticks</a:t>
            </a:r>
          </a:p>
          <a:p>
            <a:pPr lvl="1"/>
            <a:r>
              <a:rPr lang="en-US" sz="2000" dirty="0"/>
              <a:t>Now philosophers 4 and 5 can eat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E67C538-7E29-064B-BAF8-B591BBFF71D5}"/>
              </a:ext>
            </a:extLst>
          </p:cNvPr>
          <p:cNvSpPr txBox="1">
            <a:spLocks/>
          </p:cNvSpPr>
          <p:nvPr/>
        </p:nvSpPr>
        <p:spPr>
          <a:xfrm>
            <a:off x="179512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OS : Anderson and Dahlin </a:t>
            </a:r>
          </a:p>
        </p:txBody>
      </p:sp>
    </p:spTree>
    <p:extLst>
      <p:ext uri="{BB962C8B-B14F-4D97-AF65-F5344CB8AC3E}">
        <p14:creationId xmlns:p14="http://schemas.microsoft.com/office/powerpoint/2010/main" val="12649408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1336-6DDF-224A-880C-4868579DC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Detecting a Deadlock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73347-A0AA-7243-981A-14299E263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831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8AC5-EFF1-D34D-B4CC-3AD514B0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Deadlock detection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BD87-52A9-F44F-A097-D73C343B9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Deadlock detection mechanisms must be simple</a:t>
            </a:r>
          </a:p>
          <a:p>
            <a:pPr lvl="1"/>
            <a:r>
              <a:rPr lang="en-US" dirty="0"/>
              <a:t>Even if it leads to occasional false positive</a:t>
            </a:r>
          </a:p>
          <a:p>
            <a:r>
              <a:rPr lang="en-US" dirty="0"/>
              <a:t>A program can choose to wait only briefly before declaring that recovery is needed</a:t>
            </a:r>
          </a:p>
        </p:txBody>
      </p:sp>
    </p:spTree>
    <p:extLst>
      <p:ext uri="{BB962C8B-B14F-4D97-AF65-F5344CB8AC3E}">
        <p14:creationId xmlns:p14="http://schemas.microsoft.com/office/powerpoint/2010/main" val="320970644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A355-D537-5448-A6DF-AA005502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Detection – Simple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0F64-A4AC-F34F-B947-0C2D2A849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PSTN Networks: When making an International call (or local call), resources on the path are booked.</a:t>
            </a:r>
          </a:p>
          <a:p>
            <a:pPr lvl="1"/>
            <a:r>
              <a:rPr lang="en-US" dirty="0"/>
              <a:t>When unable to find a free circuit on the next hop – it cancels connection attempt and sends a message “all lines on the path are busy. Try after some time”</a:t>
            </a:r>
          </a:p>
          <a:p>
            <a:r>
              <a:rPr lang="en-US" dirty="0"/>
              <a:t>Internet: When a router is overloaded it runs out of packet buffers – drops incoming packets</a:t>
            </a:r>
          </a:p>
          <a:p>
            <a:pPr lvl="1"/>
            <a:r>
              <a:rPr lang="en-US" dirty="0"/>
              <a:t>Alternative would be each router to wait to send a packet until it knows that the next router has space – could lead to deadlock – Identifying a deadlock would be expensive and time consuming instead of dropping packets</a:t>
            </a:r>
          </a:p>
        </p:txBody>
      </p:sp>
    </p:spTree>
    <p:extLst>
      <p:ext uri="{BB962C8B-B14F-4D97-AF65-F5344CB8AC3E}">
        <p14:creationId xmlns:p14="http://schemas.microsoft.com/office/powerpoint/2010/main" val="345329634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281C-80B0-BC46-9FA5-DA70B394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- </a:t>
            </a:r>
            <a:r>
              <a:rPr lang="en-US" dirty="0">
                <a:solidFill>
                  <a:srgbClr val="FF0000"/>
                </a:solidFill>
              </a:rPr>
              <a:t>Resource Allocation Graph (RAG)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A4FB-FACA-DC4A-9BDE-5E2BC05C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1722512"/>
          </a:xfrm>
        </p:spPr>
        <p:txBody>
          <a:bodyPr/>
          <a:lstStyle/>
          <a:p>
            <a:r>
              <a:rPr lang="en-US" dirty="0"/>
              <a:t>Consider several resources and only one thread can hold each resource at a time</a:t>
            </a:r>
          </a:p>
          <a:p>
            <a:pPr lvl="1"/>
            <a:r>
              <a:rPr lang="en-US" dirty="0"/>
              <a:t>Example: resources – one printer, one keyboard, one speaker</a:t>
            </a:r>
          </a:p>
          <a:p>
            <a:r>
              <a:rPr lang="en-US" dirty="0"/>
              <a:t>We can detect a deadlock by analyzing simple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F56E8-0E1D-494B-BC2F-819A1349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36912"/>
            <a:ext cx="3530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0234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Reading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Book: Operating Systems: Principles and Practice: Thomas Anderson and Michael Dahlin, Volume II, Chapter 6.5</a:t>
            </a:r>
          </a:p>
          <a:p>
            <a:r>
              <a:rPr lang="en-US" dirty="0">
                <a:solidFill>
                  <a:srgbClr val="0070C0"/>
                </a:solidFill>
                <a:ea typeface="Gill Sans"/>
                <a:sym typeface="Gill Sans"/>
              </a:rPr>
              <a:t>Book: Operating System Concepts, 10</a:t>
            </a:r>
            <a:r>
              <a:rPr lang="en-US" baseline="30000" dirty="0">
                <a:solidFill>
                  <a:srgbClr val="0070C0"/>
                </a:solidFill>
                <a:ea typeface="Gill Sans"/>
                <a:sym typeface="Gill Sans"/>
              </a:rPr>
              <a:t>th</a:t>
            </a:r>
            <a:r>
              <a:rPr lang="en-US" dirty="0">
                <a:solidFill>
                  <a:srgbClr val="0070C0"/>
                </a:solidFill>
                <a:ea typeface="Gill Sans"/>
                <a:sym typeface="Gill Sans"/>
              </a:rPr>
              <a:t> Edition, by </a:t>
            </a:r>
            <a:r>
              <a:rPr lang="en-US" dirty="0" err="1">
                <a:solidFill>
                  <a:srgbClr val="0070C0"/>
                </a:solidFill>
                <a:ea typeface="Gill Sans"/>
                <a:sym typeface="Gill Sans"/>
              </a:rPr>
              <a:t>Silberschatz</a:t>
            </a:r>
            <a:r>
              <a:rPr lang="en-US" dirty="0">
                <a:solidFill>
                  <a:srgbClr val="0070C0"/>
                </a:solidFill>
                <a:ea typeface="Gill Sans"/>
                <a:sym typeface="Gill Sans"/>
              </a:rPr>
              <a:t>, Galvin, and Gagne</a:t>
            </a:r>
          </a:p>
          <a:p>
            <a:r>
              <a:rPr lang="en-US" dirty="0"/>
              <a:t>CS4410: Operating Systems, 2019sp, Slides -  Deadlock</a:t>
            </a:r>
          </a:p>
          <a:p>
            <a:endParaRPr lang="en-US" altLang="ko-KR" dirty="0"/>
          </a:p>
          <a:p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74689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7023-5C73-324D-89DD-F467CEA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instances of one resource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FD8C0-0CD2-494D-8A45-C5FF20A43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420888"/>
            <a:ext cx="4320480" cy="4242774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20F6604-1EB8-CC42-98CC-90467F8AC514}"/>
              </a:ext>
            </a:extLst>
          </p:cNvPr>
          <p:cNvSpPr txBox="1">
            <a:spLocks/>
          </p:cNvSpPr>
          <p:nvPr/>
        </p:nvSpPr>
        <p:spPr bwMode="auto">
          <a:xfrm>
            <a:off x="609600" y="914400"/>
            <a:ext cx="7924800" cy="17945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Multiple instances of a resource can be represented as a resource with k interchangeable instances</a:t>
            </a:r>
          </a:p>
          <a:p>
            <a:pPr lvl="1"/>
            <a:r>
              <a:rPr lang="en-US" kern="0" dirty="0" err="1"/>
              <a:t>Eg</a:t>
            </a:r>
            <a:r>
              <a:rPr lang="en-US" kern="0" dirty="0"/>
              <a:t> K equivalent printers as a node with k connections</a:t>
            </a:r>
          </a:p>
          <a:p>
            <a:r>
              <a:rPr lang="en-US" kern="0" dirty="0"/>
              <a:t>Cycle is necessary but not sufficient condition for deadlock</a:t>
            </a:r>
          </a:p>
        </p:txBody>
      </p:sp>
    </p:spTree>
    <p:extLst>
      <p:ext uri="{BB962C8B-B14F-4D97-AF65-F5344CB8AC3E}">
        <p14:creationId xmlns:p14="http://schemas.microsoft.com/office/powerpoint/2010/main" val="355523554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A57A-ECB1-4C09-BC5D-E9DABB59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Resource-Allocation Graph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490CB-3C2F-407D-BDE7-5A94D1AC44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7263"/>
            <a:ext cx="2655888" cy="3262312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altLang="ko-KR" dirty="0">
                <a:ea typeface="굴림" panose="020B0600000101010101" pitchFamily="34" charset="-127"/>
              </a:rPr>
              <a:t>Model: Directed Graph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request edge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i="1" dirty="0" err="1">
                <a:ea typeface="굴림" panose="020B0600000101010101" pitchFamily="34" charset="-127"/>
              </a:rPr>
              <a:t>T</a:t>
            </a:r>
            <a:r>
              <a:rPr lang="en-US" altLang="ko-KR" i="1" baseline="-25000" dirty="0" err="1">
                <a:ea typeface="굴림" panose="020B0600000101010101" pitchFamily="34" charset="-127"/>
              </a:rPr>
              <a:t>i</a:t>
            </a:r>
            <a:r>
              <a:rPr lang="en-US" altLang="ko-KR" baseline="-25000" dirty="0"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altLang="ko-KR" i="1" dirty="0" err="1">
                <a:ea typeface="굴림" panose="020B0600000101010101" pitchFamily="34" charset="-127"/>
                <a:sym typeface="Symbol" panose="05050102010706020507" pitchFamily="18" charset="2"/>
              </a:rPr>
              <a:t>R</a:t>
            </a:r>
            <a:r>
              <a:rPr lang="en-US" altLang="ko-KR" i="1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j</a:t>
            </a:r>
            <a:endParaRPr lang="en-US" altLang="ko-KR" i="1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assignment edge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i="1" dirty="0" err="1">
                <a:ea typeface="굴림" panose="020B0600000101010101" pitchFamily="34" charset="-127"/>
              </a:rPr>
              <a:t>R</a:t>
            </a:r>
            <a:r>
              <a:rPr lang="en-US" altLang="ko-KR" i="1" baseline="-25000" dirty="0" err="1">
                <a:ea typeface="굴림" panose="020B0600000101010101" pitchFamily="34" charset="-127"/>
              </a:rPr>
              <a:t>j</a:t>
            </a:r>
            <a:r>
              <a:rPr lang="en-US" altLang="ko-KR" i="1" dirty="0"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altLang="ko-KR" i="1" dirty="0" err="1">
                <a:ea typeface="굴림" panose="020B0600000101010101" pitchFamily="34" charset="-127"/>
                <a:sym typeface="Symbol" panose="05050102010706020507" pitchFamily="18" charset="2"/>
              </a:rPr>
              <a:t>T</a:t>
            </a:r>
            <a:r>
              <a:rPr lang="en-US" altLang="ko-KR" i="1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  <a:endParaRPr lang="en-US" altLang="ko-KR" i="1" baseline="-25000" dirty="0">
              <a:ea typeface="굴림" panose="020B0600000101010101" pitchFamily="34" charset="-127"/>
              <a:sym typeface="Symbol" panose="05050102010706020507" pitchFamily="18" charset="2"/>
            </a:endParaRPr>
          </a:p>
        </p:txBody>
      </p:sp>
      <p:grpSp>
        <p:nvGrpSpPr>
          <p:cNvPr id="110" name="Group 263">
            <a:extLst>
              <a:ext uri="{FF2B5EF4-FFF2-40B4-BE49-F238E27FC236}">
                <a16:creationId xmlns:a16="http://schemas.microsoft.com/office/drawing/2014/main" id="{14BF0FCE-5018-4B2B-82D8-6FB272D65FAC}"/>
              </a:ext>
            </a:extLst>
          </p:cNvPr>
          <p:cNvGrpSpPr>
            <a:grpSpLocks/>
          </p:cNvGrpSpPr>
          <p:nvPr/>
        </p:nvGrpSpPr>
        <p:grpSpPr bwMode="auto">
          <a:xfrm>
            <a:off x="2611527" y="1940719"/>
            <a:ext cx="2087165" cy="3501629"/>
            <a:chOff x="144" y="1182"/>
            <a:chExt cx="1753" cy="2941"/>
          </a:xfrm>
        </p:grpSpPr>
        <p:grpSp>
          <p:nvGrpSpPr>
            <p:cNvPr id="111" name="Group 256">
              <a:extLst>
                <a:ext uri="{FF2B5EF4-FFF2-40B4-BE49-F238E27FC236}">
                  <a16:creationId xmlns:a16="http://schemas.microsoft.com/office/drawing/2014/main" id="{6AA9540C-DA57-4F46-BF6F-2C83A86B3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182"/>
              <a:ext cx="1753" cy="2418"/>
              <a:chOff x="39" y="606"/>
              <a:chExt cx="1753" cy="2418"/>
            </a:xfrm>
          </p:grpSpPr>
          <p:sp>
            <p:nvSpPr>
              <p:cNvPr id="113" name="Rectangle 198">
                <a:extLst>
                  <a:ext uri="{FF2B5EF4-FFF2-40B4-BE49-F238E27FC236}">
                    <a16:creationId xmlns:a16="http://schemas.microsoft.com/office/drawing/2014/main" id="{5948B6B8-3EF9-47EC-A3A5-EC997821E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" y="624"/>
                <a:ext cx="1753" cy="2400"/>
              </a:xfrm>
              <a:prstGeom prst="rect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" name="Group 255">
                <a:extLst>
                  <a:ext uri="{FF2B5EF4-FFF2-40B4-BE49-F238E27FC236}">
                    <a16:creationId xmlns:a16="http://schemas.microsoft.com/office/drawing/2014/main" id="{94015090-BDE5-4139-8377-B754A98FDB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3" y="606"/>
                <a:ext cx="1546" cy="2289"/>
                <a:chOff x="143" y="606"/>
                <a:chExt cx="1546" cy="2289"/>
              </a:xfrm>
            </p:grpSpPr>
            <p:sp>
              <p:nvSpPr>
                <p:cNvPr id="115" name="Oval 6">
                  <a:extLst>
                    <a:ext uri="{FF2B5EF4-FFF2-40B4-BE49-F238E27FC236}">
                      <a16:creationId xmlns:a16="http://schemas.microsoft.com/office/drawing/2014/main" id="{A643023F-E2F5-4D68-8101-6E20DEC2D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" y="1420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1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Oval 7">
                  <a:extLst>
                    <a:ext uri="{FF2B5EF4-FFF2-40B4-BE49-F238E27FC236}">
                      <a16:creationId xmlns:a16="http://schemas.microsoft.com/office/drawing/2014/main" id="{E21D8C74-6E7C-4EF8-A9DB-EF07F8003C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2" y="1420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2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Oval 8">
                  <a:extLst>
                    <a:ext uri="{FF2B5EF4-FFF2-40B4-BE49-F238E27FC236}">
                      <a16:creationId xmlns:a16="http://schemas.microsoft.com/office/drawing/2014/main" id="{B8F13783-FB06-4DE2-8DBB-7E5EBC400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4" y="1420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3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up 47">
                  <a:extLst>
                    <a:ext uri="{FF2B5EF4-FFF2-40B4-BE49-F238E27FC236}">
                      <a16:creationId xmlns:a16="http://schemas.microsoft.com/office/drawing/2014/main" id="{962C2CB6-FA72-463D-9227-5F3EAE5B89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0" y="606"/>
                  <a:ext cx="375" cy="574"/>
                  <a:chOff x="576" y="413"/>
                  <a:chExt cx="384" cy="588"/>
                </a:xfrm>
              </p:grpSpPr>
              <p:grpSp>
                <p:nvGrpSpPr>
                  <p:cNvPr id="144" name="Group 37">
                    <a:extLst>
                      <a:ext uri="{FF2B5EF4-FFF2-40B4-BE49-F238E27FC236}">
                        <a16:creationId xmlns:a16="http://schemas.microsoft.com/office/drawing/2014/main" id="{D9BE1090-E389-4547-8723-D8C06C82C49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76" y="665"/>
                    <a:ext cx="384" cy="336"/>
                    <a:chOff x="1680" y="816"/>
                    <a:chExt cx="384" cy="336"/>
                  </a:xfrm>
                </p:grpSpPr>
                <p:sp>
                  <p:nvSpPr>
                    <p:cNvPr id="146" name="Rectangle 38">
                      <a:extLst>
                        <a:ext uri="{FF2B5EF4-FFF2-40B4-BE49-F238E27FC236}">
                          <a16:creationId xmlns:a16="http://schemas.microsoft.com/office/drawing/2014/main" id="{EA4C0160-F899-4F4C-A14F-51F9C71EB24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816"/>
                      <a:ext cx="384" cy="33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7" name="Oval 39">
                      <a:extLst>
                        <a:ext uri="{FF2B5EF4-FFF2-40B4-BE49-F238E27FC236}">
                          <a16:creationId xmlns:a16="http://schemas.microsoft.com/office/drawing/2014/main" id="{AEACDC2B-5BDD-4225-A1A4-49A9097E25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8" y="96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45" name="Text Box 40">
                    <a:extLst>
                      <a:ext uri="{FF2B5EF4-FFF2-40B4-BE49-F238E27FC236}">
                        <a16:creationId xmlns:a16="http://schemas.microsoft.com/office/drawing/2014/main" id="{2089D9F5-8256-4F91-B94B-93ECD7B6B67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2" y="413"/>
                    <a:ext cx="312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1</a:t>
                    </a:r>
                    <a:endParaRPr lang="en-US" altLang="en-US" sz="1500" b="0" dirty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9" name="Group 48">
                  <a:extLst>
                    <a:ext uri="{FF2B5EF4-FFF2-40B4-BE49-F238E27FC236}">
                      <a16:creationId xmlns:a16="http://schemas.microsoft.com/office/drawing/2014/main" id="{6909A801-7E46-495A-9612-1846700AB0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3" y="606"/>
                  <a:ext cx="375" cy="581"/>
                  <a:chOff x="1392" y="413"/>
                  <a:chExt cx="384" cy="595"/>
                </a:xfrm>
              </p:grpSpPr>
              <p:grpSp>
                <p:nvGrpSpPr>
                  <p:cNvPr id="140" name="Group 36">
                    <a:extLst>
                      <a:ext uri="{FF2B5EF4-FFF2-40B4-BE49-F238E27FC236}">
                        <a16:creationId xmlns:a16="http://schemas.microsoft.com/office/drawing/2014/main" id="{C321ACDB-6359-4462-A2B4-556B34B3811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92" y="672"/>
                    <a:ext cx="384" cy="336"/>
                    <a:chOff x="1680" y="816"/>
                    <a:chExt cx="384" cy="336"/>
                  </a:xfrm>
                </p:grpSpPr>
                <p:sp>
                  <p:nvSpPr>
                    <p:cNvPr id="142" name="Rectangle 24">
                      <a:extLst>
                        <a:ext uri="{FF2B5EF4-FFF2-40B4-BE49-F238E27FC236}">
                          <a16:creationId xmlns:a16="http://schemas.microsoft.com/office/drawing/2014/main" id="{CF6EAE6D-30DE-4C86-B9A1-DDD34C2C23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816"/>
                      <a:ext cx="384" cy="33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3" name="Oval 34">
                      <a:extLst>
                        <a:ext uri="{FF2B5EF4-FFF2-40B4-BE49-F238E27FC236}">
                          <a16:creationId xmlns:a16="http://schemas.microsoft.com/office/drawing/2014/main" id="{3E3D3FFF-90E1-40F9-B063-BF543DDFBA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8" y="96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41" name="Text Box 41">
                    <a:extLst>
                      <a:ext uri="{FF2B5EF4-FFF2-40B4-BE49-F238E27FC236}">
                        <a16:creationId xmlns:a16="http://schemas.microsoft.com/office/drawing/2014/main" id="{5CD2B9BD-4FE6-42EB-8F3F-15A234729E9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7" y="413"/>
                    <a:ext cx="305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2</a:t>
                    </a:r>
                    <a:endParaRPr lang="en-US" altLang="en-US" sz="1500" b="0" dirty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up 46">
                  <a:extLst>
                    <a:ext uri="{FF2B5EF4-FFF2-40B4-BE49-F238E27FC236}">
                      <a16:creationId xmlns:a16="http://schemas.microsoft.com/office/drawing/2014/main" id="{9E4F314C-10BF-4B8A-920F-529E3D388B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1" y="2028"/>
                  <a:ext cx="375" cy="693"/>
                  <a:chOff x="672" y="2112"/>
                  <a:chExt cx="384" cy="710"/>
                </a:xfrm>
              </p:grpSpPr>
              <p:grpSp>
                <p:nvGrpSpPr>
                  <p:cNvPr id="135" name="Group 30">
                    <a:extLst>
                      <a:ext uri="{FF2B5EF4-FFF2-40B4-BE49-F238E27FC236}">
                        <a16:creationId xmlns:a16="http://schemas.microsoft.com/office/drawing/2014/main" id="{11A5D915-CE64-4565-9E90-A01ECFB05AC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2112"/>
                    <a:ext cx="384" cy="432"/>
                    <a:chOff x="672" y="2064"/>
                    <a:chExt cx="384" cy="432"/>
                  </a:xfrm>
                </p:grpSpPr>
                <p:sp>
                  <p:nvSpPr>
                    <p:cNvPr id="137" name="Rectangle 9">
                      <a:extLst>
                        <a:ext uri="{FF2B5EF4-FFF2-40B4-BE49-F238E27FC236}">
                          <a16:creationId xmlns:a16="http://schemas.microsoft.com/office/drawing/2014/main" id="{A6CFF04F-1155-41DB-A7BE-D00E0258FD7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" y="2064"/>
                      <a:ext cx="384" cy="432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8" name="Oval 12">
                      <a:extLst>
                        <a:ext uri="{FF2B5EF4-FFF2-40B4-BE49-F238E27FC236}">
                          <a16:creationId xmlns:a16="http://schemas.microsoft.com/office/drawing/2014/main" id="{565B29A4-6A23-45EE-AEC0-86EB198F31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17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9" name="Oval 26">
                      <a:extLst>
                        <a:ext uri="{FF2B5EF4-FFF2-40B4-BE49-F238E27FC236}">
                          <a16:creationId xmlns:a16="http://schemas.microsoft.com/office/drawing/2014/main" id="{1E49858F-04AE-468B-A7BF-981A11B6ED5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324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36" name="Text Box 42">
                    <a:extLst>
                      <a:ext uri="{FF2B5EF4-FFF2-40B4-BE49-F238E27FC236}">
                        <a16:creationId xmlns:a16="http://schemas.microsoft.com/office/drawing/2014/main" id="{AC64B404-1839-4FE8-A8E6-B3BD61033FF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7" y="2544"/>
                    <a:ext cx="305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3</a:t>
                    </a:r>
                    <a:endPara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1" name="Group 45">
                  <a:extLst>
                    <a:ext uri="{FF2B5EF4-FFF2-40B4-BE49-F238E27FC236}">
                      <a16:creationId xmlns:a16="http://schemas.microsoft.com/office/drawing/2014/main" id="{1BF2624C-EB3F-444D-98D2-54A1B04F0E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67" y="2029"/>
                  <a:ext cx="375" cy="866"/>
                  <a:chOff x="1584" y="2064"/>
                  <a:chExt cx="384" cy="887"/>
                </a:xfrm>
              </p:grpSpPr>
              <p:grpSp>
                <p:nvGrpSpPr>
                  <p:cNvPr id="129" name="Group 35">
                    <a:extLst>
                      <a:ext uri="{FF2B5EF4-FFF2-40B4-BE49-F238E27FC236}">
                        <a16:creationId xmlns:a16="http://schemas.microsoft.com/office/drawing/2014/main" id="{DFE50458-FF7F-4A25-A4F0-66E603F440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584" y="2064"/>
                    <a:ext cx="384" cy="576"/>
                    <a:chOff x="1584" y="2064"/>
                    <a:chExt cx="384" cy="576"/>
                  </a:xfrm>
                </p:grpSpPr>
                <p:sp>
                  <p:nvSpPr>
                    <p:cNvPr id="131" name="Rectangle 10">
                      <a:extLst>
                        <a:ext uri="{FF2B5EF4-FFF2-40B4-BE49-F238E27FC236}">
                          <a16:creationId xmlns:a16="http://schemas.microsoft.com/office/drawing/2014/main" id="{485F146C-8A67-468D-9845-96BE78D2D2B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2064"/>
                      <a:ext cx="384" cy="57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2" name="Oval 29">
                      <a:extLst>
                        <a:ext uri="{FF2B5EF4-FFF2-40B4-BE49-F238E27FC236}">
                          <a16:creationId xmlns:a16="http://schemas.microsoft.com/office/drawing/2014/main" id="{39CEC49A-8EB2-4164-8673-E103A1D0C7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169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3" name="Oval 31">
                      <a:extLst>
                        <a:ext uri="{FF2B5EF4-FFF2-40B4-BE49-F238E27FC236}">
                          <a16:creationId xmlns:a16="http://schemas.microsoft.com/office/drawing/2014/main" id="{05C8AFB1-E2BF-4485-971D-B3D320D6C8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328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Oval 32">
                      <a:extLst>
                        <a:ext uri="{FF2B5EF4-FFF2-40B4-BE49-F238E27FC236}">
                          <a16:creationId xmlns:a16="http://schemas.microsoft.com/office/drawing/2014/main" id="{41086850-6877-468F-8F4F-26A25C4999A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48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30" name="Text Box 43">
                    <a:extLst>
                      <a:ext uri="{FF2B5EF4-FFF2-40B4-BE49-F238E27FC236}">
                        <a16:creationId xmlns:a16="http://schemas.microsoft.com/office/drawing/2014/main" id="{70DACCB8-A1C6-4519-857C-6A46090A499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9" y="2673"/>
                    <a:ext cx="305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4</a:t>
                    </a:r>
                    <a:endPara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22" name="Line 49">
                  <a:extLst>
                    <a:ext uri="{FF2B5EF4-FFF2-40B4-BE49-F238E27FC236}">
                      <a16:creationId xmlns:a16="http://schemas.microsoft.com/office/drawing/2014/main" id="{4E2A949A-845E-4883-A19C-03876E79F5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77" y="1186"/>
                  <a:ext cx="141" cy="23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Line 50">
                  <a:extLst>
                    <a:ext uri="{FF2B5EF4-FFF2-40B4-BE49-F238E27FC236}">
                      <a16:creationId xmlns:a16="http://schemas.microsoft.com/office/drawing/2014/main" id="{6934A2B7-51DE-4BB5-BEDA-7570329A2D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6" y="1028"/>
                  <a:ext cx="326" cy="4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Line 51">
                  <a:extLst>
                    <a:ext uri="{FF2B5EF4-FFF2-40B4-BE49-F238E27FC236}">
                      <a16:creationId xmlns:a16="http://schemas.microsoft.com/office/drawing/2014/main" id="{2820EC22-17BA-4DA7-97E1-112DF72A3E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51" y="1201"/>
                  <a:ext cx="148" cy="2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Line 58">
                  <a:extLst>
                    <a:ext uri="{FF2B5EF4-FFF2-40B4-BE49-F238E27FC236}">
                      <a16:creationId xmlns:a16="http://schemas.microsoft.com/office/drawing/2014/main" id="{9FCB23F8-092D-419E-91B7-5EB78AE0E6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26" y="1030"/>
                  <a:ext cx="229" cy="39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Line 59">
                  <a:extLst>
                    <a:ext uri="{FF2B5EF4-FFF2-40B4-BE49-F238E27FC236}">
                      <a16:creationId xmlns:a16="http://schemas.microsoft.com/office/drawing/2014/main" id="{9D61C6AA-14FD-41CB-8BCE-BFA38F8C7E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93" y="1789"/>
                  <a:ext cx="261" cy="36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Line 60">
                  <a:extLst>
                    <a:ext uri="{FF2B5EF4-FFF2-40B4-BE49-F238E27FC236}">
                      <a16:creationId xmlns:a16="http://schemas.microsoft.com/office/drawing/2014/main" id="{8C1F4383-864A-4780-875A-54BF3F0C82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60" y="1793"/>
                  <a:ext cx="236" cy="5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Line 250">
                  <a:extLst>
                    <a:ext uri="{FF2B5EF4-FFF2-40B4-BE49-F238E27FC236}">
                      <a16:creationId xmlns:a16="http://schemas.microsoft.com/office/drawing/2014/main" id="{471E7CDC-06C0-4B7F-9CE1-E78098C1B9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52" y="1799"/>
                  <a:ext cx="31" cy="36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12" name="Text Box 251">
              <a:extLst>
                <a:ext uri="{FF2B5EF4-FFF2-40B4-BE49-F238E27FC236}">
                  <a16:creationId xmlns:a16="http://schemas.microsoft.com/office/drawing/2014/main" id="{A7CD7486-2DA8-4E3D-8951-491B337CE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" y="3580"/>
              <a:ext cx="1471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Simple Resource</a:t>
              </a:r>
            </a:p>
            <a:p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Allocation Graph</a:t>
              </a:r>
            </a:p>
          </p:txBody>
        </p:sp>
      </p:grpSp>
      <p:grpSp>
        <p:nvGrpSpPr>
          <p:cNvPr id="148" name="Group 264">
            <a:extLst>
              <a:ext uri="{FF2B5EF4-FFF2-40B4-BE49-F238E27FC236}">
                <a16:creationId xmlns:a16="http://schemas.microsoft.com/office/drawing/2014/main" id="{319D5745-D125-42EF-A076-BC48D2AF1C9E}"/>
              </a:ext>
            </a:extLst>
          </p:cNvPr>
          <p:cNvGrpSpPr>
            <a:grpSpLocks/>
          </p:cNvGrpSpPr>
          <p:nvPr/>
        </p:nvGrpSpPr>
        <p:grpSpPr bwMode="auto">
          <a:xfrm>
            <a:off x="4783227" y="1962150"/>
            <a:ext cx="2087165" cy="3480198"/>
            <a:chOff x="1968" y="1200"/>
            <a:chExt cx="1753" cy="2923"/>
          </a:xfrm>
        </p:grpSpPr>
        <p:grpSp>
          <p:nvGrpSpPr>
            <p:cNvPr id="149" name="Group 259">
              <a:extLst>
                <a:ext uri="{FF2B5EF4-FFF2-40B4-BE49-F238E27FC236}">
                  <a16:creationId xmlns:a16="http://schemas.microsoft.com/office/drawing/2014/main" id="{F94B5AC2-4835-4613-8C47-D027731632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200"/>
              <a:ext cx="1753" cy="2400"/>
              <a:chOff x="1920" y="624"/>
              <a:chExt cx="1753" cy="2400"/>
            </a:xfrm>
          </p:grpSpPr>
          <p:sp>
            <p:nvSpPr>
              <p:cNvPr id="151" name="Rectangle 199">
                <a:extLst>
                  <a:ext uri="{FF2B5EF4-FFF2-40B4-BE49-F238E27FC236}">
                    <a16:creationId xmlns:a16="http://schemas.microsoft.com/office/drawing/2014/main" id="{0B19C4A7-7DAB-4B6D-9AA3-48D913891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624"/>
                <a:ext cx="1753" cy="2400"/>
              </a:xfrm>
              <a:prstGeom prst="rect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up 197">
                <a:extLst>
                  <a:ext uri="{FF2B5EF4-FFF2-40B4-BE49-F238E27FC236}">
                    <a16:creationId xmlns:a16="http://schemas.microsoft.com/office/drawing/2014/main" id="{FEDFDAC5-B6C4-4B26-92BE-47B249E4B2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4" y="702"/>
                <a:ext cx="1546" cy="2289"/>
                <a:chOff x="2304" y="798"/>
                <a:chExt cx="1546" cy="2289"/>
              </a:xfrm>
            </p:grpSpPr>
            <p:sp>
              <p:nvSpPr>
                <p:cNvPr id="153" name="Oval 129">
                  <a:extLst>
                    <a:ext uri="{FF2B5EF4-FFF2-40B4-BE49-F238E27FC236}">
                      <a16:creationId xmlns:a16="http://schemas.microsoft.com/office/drawing/2014/main" id="{B80039A2-A4D0-4236-966E-56ACA6941F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4" y="1612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1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Oval 130">
                  <a:extLst>
                    <a:ext uri="{FF2B5EF4-FFF2-40B4-BE49-F238E27FC236}">
                      <a16:creationId xmlns:a16="http://schemas.microsoft.com/office/drawing/2014/main" id="{E61883F8-C0F5-4808-BCB6-51B47DB38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3" y="1612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2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Oval 131">
                  <a:extLst>
                    <a:ext uri="{FF2B5EF4-FFF2-40B4-BE49-F238E27FC236}">
                      <a16:creationId xmlns:a16="http://schemas.microsoft.com/office/drawing/2014/main" id="{75CCCAD8-0BC8-459D-BEF7-42EED42951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5" y="1612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3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6" name="Group 132">
                  <a:extLst>
                    <a:ext uri="{FF2B5EF4-FFF2-40B4-BE49-F238E27FC236}">
                      <a16:creationId xmlns:a16="http://schemas.microsoft.com/office/drawing/2014/main" id="{81AC1FA2-5D60-4F34-86D7-360ADDCD195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1" y="798"/>
                  <a:ext cx="375" cy="574"/>
                  <a:chOff x="576" y="413"/>
                  <a:chExt cx="384" cy="588"/>
                </a:xfrm>
              </p:grpSpPr>
              <p:grpSp>
                <p:nvGrpSpPr>
                  <p:cNvPr id="182" name="Group 133">
                    <a:extLst>
                      <a:ext uri="{FF2B5EF4-FFF2-40B4-BE49-F238E27FC236}">
                        <a16:creationId xmlns:a16="http://schemas.microsoft.com/office/drawing/2014/main" id="{CCA8EBC8-3E28-41D7-B3CB-86983C3F28A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76" y="665"/>
                    <a:ext cx="384" cy="336"/>
                    <a:chOff x="1680" y="816"/>
                    <a:chExt cx="384" cy="336"/>
                  </a:xfrm>
                </p:grpSpPr>
                <p:sp>
                  <p:nvSpPr>
                    <p:cNvPr id="184" name="Rectangle 134">
                      <a:extLst>
                        <a:ext uri="{FF2B5EF4-FFF2-40B4-BE49-F238E27FC236}">
                          <a16:creationId xmlns:a16="http://schemas.microsoft.com/office/drawing/2014/main" id="{E3943278-6AC4-41DF-B645-94F9CB0CBF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816"/>
                      <a:ext cx="384" cy="33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85" name="Oval 135">
                      <a:extLst>
                        <a:ext uri="{FF2B5EF4-FFF2-40B4-BE49-F238E27FC236}">
                          <a16:creationId xmlns:a16="http://schemas.microsoft.com/office/drawing/2014/main" id="{1389043F-8FF1-4FCF-8AA0-BCA1E2DF80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8" y="96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83" name="Text Box 136">
                    <a:extLst>
                      <a:ext uri="{FF2B5EF4-FFF2-40B4-BE49-F238E27FC236}">
                        <a16:creationId xmlns:a16="http://schemas.microsoft.com/office/drawing/2014/main" id="{83BCCD9A-D395-4158-968A-2126FC2C677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2" y="413"/>
                    <a:ext cx="312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1</a:t>
                    </a:r>
                    <a:endParaRPr lang="en-US" altLang="en-US" sz="1500" b="0" dirty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7" name="Group 137">
                  <a:extLst>
                    <a:ext uri="{FF2B5EF4-FFF2-40B4-BE49-F238E27FC236}">
                      <a16:creationId xmlns:a16="http://schemas.microsoft.com/office/drawing/2014/main" id="{008E5DC0-54CB-49C9-B8AA-3C963D3417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94" y="798"/>
                  <a:ext cx="375" cy="581"/>
                  <a:chOff x="1392" y="413"/>
                  <a:chExt cx="384" cy="595"/>
                </a:xfrm>
              </p:grpSpPr>
              <p:grpSp>
                <p:nvGrpSpPr>
                  <p:cNvPr id="178" name="Group 138">
                    <a:extLst>
                      <a:ext uri="{FF2B5EF4-FFF2-40B4-BE49-F238E27FC236}">
                        <a16:creationId xmlns:a16="http://schemas.microsoft.com/office/drawing/2014/main" id="{89318D22-14C8-4391-8D58-160AD456AB4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92" y="672"/>
                    <a:ext cx="384" cy="336"/>
                    <a:chOff x="1680" y="816"/>
                    <a:chExt cx="384" cy="336"/>
                  </a:xfrm>
                </p:grpSpPr>
                <p:sp>
                  <p:nvSpPr>
                    <p:cNvPr id="180" name="Rectangle 139">
                      <a:extLst>
                        <a:ext uri="{FF2B5EF4-FFF2-40B4-BE49-F238E27FC236}">
                          <a16:creationId xmlns:a16="http://schemas.microsoft.com/office/drawing/2014/main" id="{3DADA783-F681-4D4F-9F1C-3615AE35CF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80" y="816"/>
                      <a:ext cx="384" cy="33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81" name="Oval 140">
                      <a:extLst>
                        <a:ext uri="{FF2B5EF4-FFF2-40B4-BE49-F238E27FC236}">
                          <a16:creationId xmlns:a16="http://schemas.microsoft.com/office/drawing/2014/main" id="{12B9EF18-C721-48CC-932B-5491F273D46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8" y="96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79" name="Text Box 141">
                    <a:extLst>
                      <a:ext uri="{FF2B5EF4-FFF2-40B4-BE49-F238E27FC236}">
                        <a16:creationId xmlns:a16="http://schemas.microsoft.com/office/drawing/2014/main" id="{1D67B3C9-867E-40AF-B51E-3CD751D5066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7" y="413"/>
                    <a:ext cx="305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2</a:t>
                    </a:r>
                    <a:endParaRPr lang="en-US" altLang="en-US" sz="1500" b="0" dirty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8" name="Group 142">
                  <a:extLst>
                    <a:ext uri="{FF2B5EF4-FFF2-40B4-BE49-F238E27FC236}">
                      <a16:creationId xmlns:a16="http://schemas.microsoft.com/office/drawing/2014/main" id="{4AAC15A1-75CE-4C8A-AFFE-B4244E0E2A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32" y="2220"/>
                  <a:ext cx="375" cy="693"/>
                  <a:chOff x="672" y="2112"/>
                  <a:chExt cx="384" cy="710"/>
                </a:xfrm>
              </p:grpSpPr>
              <p:grpSp>
                <p:nvGrpSpPr>
                  <p:cNvPr id="173" name="Group 143">
                    <a:extLst>
                      <a:ext uri="{FF2B5EF4-FFF2-40B4-BE49-F238E27FC236}">
                        <a16:creationId xmlns:a16="http://schemas.microsoft.com/office/drawing/2014/main" id="{2F42042F-ECCB-4BF3-89A7-557C26305F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2112"/>
                    <a:ext cx="384" cy="432"/>
                    <a:chOff x="672" y="2064"/>
                    <a:chExt cx="384" cy="432"/>
                  </a:xfrm>
                </p:grpSpPr>
                <p:sp>
                  <p:nvSpPr>
                    <p:cNvPr id="175" name="Rectangle 144">
                      <a:extLst>
                        <a:ext uri="{FF2B5EF4-FFF2-40B4-BE49-F238E27FC236}">
                          <a16:creationId xmlns:a16="http://schemas.microsoft.com/office/drawing/2014/main" id="{19023DE3-D664-440A-BBCB-8D15277C91E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" y="2064"/>
                      <a:ext cx="384" cy="432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Oval 145">
                      <a:extLst>
                        <a:ext uri="{FF2B5EF4-FFF2-40B4-BE49-F238E27FC236}">
                          <a16:creationId xmlns:a16="http://schemas.microsoft.com/office/drawing/2014/main" id="{13B5C2F0-17B6-4369-87FA-3ACA268FCC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17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l 146">
                      <a:extLst>
                        <a:ext uri="{FF2B5EF4-FFF2-40B4-BE49-F238E27FC236}">
                          <a16:creationId xmlns:a16="http://schemas.microsoft.com/office/drawing/2014/main" id="{BC6A7D30-C810-479C-960B-6A034018BA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324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74" name="Text Box 147">
                    <a:extLst>
                      <a:ext uri="{FF2B5EF4-FFF2-40B4-BE49-F238E27FC236}">
                        <a16:creationId xmlns:a16="http://schemas.microsoft.com/office/drawing/2014/main" id="{9E6D61B8-145C-4548-A200-9789B13608F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7" y="2544"/>
                    <a:ext cx="305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3</a:t>
                    </a:r>
                    <a:endPara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up 148">
                  <a:extLst>
                    <a:ext uri="{FF2B5EF4-FFF2-40B4-BE49-F238E27FC236}">
                      <a16:creationId xmlns:a16="http://schemas.microsoft.com/office/drawing/2014/main" id="{488F0555-FA23-4675-A413-CD1B555DAD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28" y="2221"/>
                  <a:ext cx="375" cy="866"/>
                  <a:chOff x="1584" y="2064"/>
                  <a:chExt cx="384" cy="887"/>
                </a:xfrm>
              </p:grpSpPr>
              <p:grpSp>
                <p:nvGrpSpPr>
                  <p:cNvPr id="167" name="Group 149">
                    <a:extLst>
                      <a:ext uri="{FF2B5EF4-FFF2-40B4-BE49-F238E27FC236}">
                        <a16:creationId xmlns:a16="http://schemas.microsoft.com/office/drawing/2014/main" id="{877FAC65-5556-4176-B63B-8F67AD4D29B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584" y="2064"/>
                    <a:ext cx="384" cy="576"/>
                    <a:chOff x="1584" y="2064"/>
                    <a:chExt cx="384" cy="576"/>
                  </a:xfrm>
                </p:grpSpPr>
                <p:sp>
                  <p:nvSpPr>
                    <p:cNvPr id="169" name="Rectangle 150">
                      <a:extLst>
                        <a:ext uri="{FF2B5EF4-FFF2-40B4-BE49-F238E27FC236}">
                          <a16:creationId xmlns:a16="http://schemas.microsoft.com/office/drawing/2014/main" id="{44980976-3B67-4EE2-87FA-FF053BF03CF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2064"/>
                      <a:ext cx="384" cy="576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0" name="Oval 151">
                      <a:extLst>
                        <a:ext uri="{FF2B5EF4-FFF2-40B4-BE49-F238E27FC236}">
                          <a16:creationId xmlns:a16="http://schemas.microsoft.com/office/drawing/2014/main" id="{A3857711-13F4-4F9A-A0D3-91C397A649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169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1" name="Oval 152">
                      <a:extLst>
                        <a:ext uri="{FF2B5EF4-FFF2-40B4-BE49-F238E27FC236}">
                          <a16:creationId xmlns:a16="http://schemas.microsoft.com/office/drawing/2014/main" id="{06CB706D-233F-40AC-B965-62325F7766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328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2" name="Oval 153">
                      <a:extLst>
                        <a:ext uri="{FF2B5EF4-FFF2-40B4-BE49-F238E27FC236}">
                          <a16:creationId xmlns:a16="http://schemas.microsoft.com/office/drawing/2014/main" id="{2DA71CB6-EC2C-4ED3-A727-73F0257046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2" y="248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68" name="Text Box 154">
                    <a:extLst>
                      <a:ext uri="{FF2B5EF4-FFF2-40B4-BE49-F238E27FC236}">
                        <a16:creationId xmlns:a16="http://schemas.microsoft.com/office/drawing/2014/main" id="{907C70F2-083D-4AD6-8789-0B65086A16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39" y="2673"/>
                    <a:ext cx="305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4</a:t>
                    </a:r>
                    <a:endPara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60" name="Line 155">
                  <a:extLst>
                    <a:ext uri="{FF2B5EF4-FFF2-40B4-BE49-F238E27FC236}">
                      <a16:creationId xmlns:a16="http://schemas.microsoft.com/office/drawing/2014/main" id="{E328BD54-632B-40F1-B2A9-642B3B9266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38" y="1378"/>
                  <a:ext cx="141" cy="23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Line 156">
                  <a:extLst>
                    <a:ext uri="{FF2B5EF4-FFF2-40B4-BE49-F238E27FC236}">
                      <a16:creationId xmlns:a16="http://schemas.microsoft.com/office/drawing/2014/main" id="{F5AAD02B-9009-47CE-BFF9-46D6680E37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87" y="1220"/>
                  <a:ext cx="326" cy="40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Line 157">
                  <a:extLst>
                    <a:ext uri="{FF2B5EF4-FFF2-40B4-BE49-F238E27FC236}">
                      <a16:creationId xmlns:a16="http://schemas.microsoft.com/office/drawing/2014/main" id="{5D1B0C23-35DA-480D-82B3-09C5B283A8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12" y="1393"/>
                  <a:ext cx="148" cy="2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Line 158">
                  <a:extLst>
                    <a:ext uri="{FF2B5EF4-FFF2-40B4-BE49-F238E27FC236}">
                      <a16:creationId xmlns:a16="http://schemas.microsoft.com/office/drawing/2014/main" id="{52BEEE64-9B22-4272-84A6-85A3ECF31C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7" y="1222"/>
                  <a:ext cx="229" cy="39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4" name="Line 159">
                  <a:extLst>
                    <a:ext uri="{FF2B5EF4-FFF2-40B4-BE49-F238E27FC236}">
                      <a16:creationId xmlns:a16="http://schemas.microsoft.com/office/drawing/2014/main" id="{7E7C48F4-469A-468B-BFA9-B6BA45B402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554" y="1981"/>
                  <a:ext cx="261" cy="36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5" name="Line 160">
                  <a:extLst>
                    <a:ext uri="{FF2B5EF4-FFF2-40B4-BE49-F238E27FC236}">
                      <a16:creationId xmlns:a16="http://schemas.microsoft.com/office/drawing/2014/main" id="{BAB90750-F56D-4874-B9A7-A2C2CA2C7A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21" y="1985"/>
                  <a:ext cx="236" cy="5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6" name="Line 195">
                  <a:extLst>
                    <a:ext uri="{FF2B5EF4-FFF2-40B4-BE49-F238E27FC236}">
                      <a16:creationId xmlns:a16="http://schemas.microsoft.com/office/drawing/2014/main" id="{AA81031B-F527-4B13-A6CE-0E992976A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014" y="1933"/>
                  <a:ext cx="505" cy="41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0" name="Text Box 252">
              <a:extLst>
                <a:ext uri="{FF2B5EF4-FFF2-40B4-BE49-F238E27FC236}">
                  <a16:creationId xmlns:a16="http://schemas.microsoft.com/office/drawing/2014/main" id="{18338DB1-964C-48DF-BC04-E9A03FF3D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6" y="3580"/>
              <a:ext cx="1471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Allocation Graph</a:t>
              </a:r>
              <a:b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</a:br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With Deadlock</a:t>
              </a:r>
            </a:p>
          </p:txBody>
        </p:sp>
      </p:grpSp>
      <p:grpSp>
        <p:nvGrpSpPr>
          <p:cNvPr id="186" name="Group 265">
            <a:extLst>
              <a:ext uri="{FF2B5EF4-FFF2-40B4-BE49-F238E27FC236}">
                <a16:creationId xmlns:a16="http://schemas.microsoft.com/office/drawing/2014/main" id="{07F9DF3D-650F-42B0-B0EB-14F1AC035D0D}"/>
              </a:ext>
            </a:extLst>
          </p:cNvPr>
          <p:cNvGrpSpPr>
            <a:grpSpLocks/>
          </p:cNvGrpSpPr>
          <p:nvPr/>
        </p:nvGrpSpPr>
        <p:grpSpPr bwMode="auto">
          <a:xfrm>
            <a:off x="6954927" y="1962150"/>
            <a:ext cx="2087165" cy="3757612"/>
            <a:chOff x="3792" y="1200"/>
            <a:chExt cx="1753" cy="3156"/>
          </a:xfrm>
        </p:grpSpPr>
        <p:grpSp>
          <p:nvGrpSpPr>
            <p:cNvPr id="187" name="Group 248">
              <a:extLst>
                <a:ext uri="{FF2B5EF4-FFF2-40B4-BE49-F238E27FC236}">
                  <a16:creationId xmlns:a16="http://schemas.microsoft.com/office/drawing/2014/main" id="{659B6654-7989-4490-8CD1-9A794CFEB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1200"/>
              <a:ext cx="1753" cy="2400"/>
              <a:chOff x="3792" y="624"/>
              <a:chExt cx="1753" cy="2400"/>
            </a:xfrm>
          </p:grpSpPr>
          <p:sp>
            <p:nvSpPr>
              <p:cNvPr id="189" name="Rectangle 200">
                <a:extLst>
                  <a:ext uri="{FF2B5EF4-FFF2-40B4-BE49-F238E27FC236}">
                    <a16:creationId xmlns:a16="http://schemas.microsoft.com/office/drawing/2014/main" id="{AD7070E8-EA3A-4C9A-85B7-A93B850D4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624"/>
                <a:ext cx="1753" cy="2400"/>
              </a:xfrm>
              <a:prstGeom prst="rect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0" name="Group 247">
                <a:extLst>
                  <a:ext uri="{FF2B5EF4-FFF2-40B4-BE49-F238E27FC236}">
                    <a16:creationId xmlns:a16="http://schemas.microsoft.com/office/drawing/2014/main" id="{2928B7DB-0592-4602-AB27-40A6287988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6" y="749"/>
                <a:ext cx="1471" cy="2103"/>
                <a:chOff x="3896" y="749"/>
                <a:chExt cx="1471" cy="2103"/>
              </a:xfrm>
            </p:grpSpPr>
            <p:sp>
              <p:nvSpPr>
                <p:cNvPr id="191" name="Oval 202">
                  <a:extLst>
                    <a:ext uri="{FF2B5EF4-FFF2-40B4-BE49-F238E27FC236}">
                      <a16:creationId xmlns:a16="http://schemas.microsoft.com/office/drawing/2014/main" id="{DBC61537-A74F-4757-9CB0-AF8F257D9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6" y="1631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1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l 203">
                  <a:extLst>
                    <a:ext uri="{FF2B5EF4-FFF2-40B4-BE49-F238E27FC236}">
                      <a16:creationId xmlns:a16="http://schemas.microsoft.com/office/drawing/2014/main" id="{8A1047B9-0569-4E16-BFBA-4D72E93680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9" y="770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2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Oval 204">
                  <a:extLst>
                    <a:ext uri="{FF2B5EF4-FFF2-40B4-BE49-F238E27FC236}">
                      <a16:creationId xmlns:a16="http://schemas.microsoft.com/office/drawing/2014/main" id="{2F09A273-FA0B-49E8-A9A4-2335F7215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1632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3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4" name="Group 215">
                  <a:extLst>
                    <a:ext uri="{FF2B5EF4-FFF2-40B4-BE49-F238E27FC236}">
                      <a16:creationId xmlns:a16="http://schemas.microsoft.com/office/drawing/2014/main" id="{8B006DE9-813E-42A1-9F53-1476F64FA5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68" y="2159"/>
                  <a:ext cx="375" cy="693"/>
                  <a:chOff x="672" y="2112"/>
                  <a:chExt cx="384" cy="710"/>
                </a:xfrm>
              </p:grpSpPr>
              <p:grpSp>
                <p:nvGrpSpPr>
                  <p:cNvPr id="208" name="Group 216">
                    <a:extLst>
                      <a:ext uri="{FF2B5EF4-FFF2-40B4-BE49-F238E27FC236}">
                        <a16:creationId xmlns:a16="http://schemas.microsoft.com/office/drawing/2014/main" id="{8A48E63A-BAB0-43CF-9749-1940A4ACA4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72" y="2112"/>
                    <a:ext cx="384" cy="432"/>
                    <a:chOff x="672" y="2064"/>
                    <a:chExt cx="384" cy="432"/>
                  </a:xfrm>
                </p:grpSpPr>
                <p:sp>
                  <p:nvSpPr>
                    <p:cNvPr id="210" name="Rectangle 217">
                      <a:extLst>
                        <a:ext uri="{FF2B5EF4-FFF2-40B4-BE49-F238E27FC236}">
                          <a16:creationId xmlns:a16="http://schemas.microsoft.com/office/drawing/2014/main" id="{9C0DE3F7-8360-4D38-8D9A-0563CBC3170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" y="2064"/>
                      <a:ext cx="384" cy="432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1" name="Oval 218">
                      <a:extLst>
                        <a:ext uri="{FF2B5EF4-FFF2-40B4-BE49-F238E27FC236}">
                          <a16:creationId xmlns:a16="http://schemas.microsoft.com/office/drawing/2014/main" id="{F0296A5D-4633-40BD-A03A-4BD7D1C2492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17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Oval 219">
                      <a:extLst>
                        <a:ext uri="{FF2B5EF4-FFF2-40B4-BE49-F238E27FC236}">
                          <a16:creationId xmlns:a16="http://schemas.microsoft.com/office/drawing/2014/main" id="{032F81D9-6885-4C14-811E-ED3634798AC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324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09" name="Text Box 220">
                    <a:extLst>
                      <a:ext uri="{FF2B5EF4-FFF2-40B4-BE49-F238E27FC236}">
                        <a16:creationId xmlns:a16="http://schemas.microsoft.com/office/drawing/2014/main" id="{F1DD0EFB-9ABE-46E4-81D6-2448B8643EC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7" y="2544"/>
                    <a:ext cx="305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2</a:t>
                    </a:r>
                    <a:endPara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95" name="Line 228">
                  <a:extLst>
                    <a:ext uri="{FF2B5EF4-FFF2-40B4-BE49-F238E27FC236}">
                      <a16:creationId xmlns:a16="http://schemas.microsoft.com/office/drawing/2014/main" id="{A127726A-1F4B-418B-B76E-2AC419495B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78" y="1425"/>
                  <a:ext cx="184" cy="25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Line 232">
                  <a:extLst>
                    <a:ext uri="{FF2B5EF4-FFF2-40B4-BE49-F238E27FC236}">
                      <a16:creationId xmlns:a16="http://schemas.microsoft.com/office/drawing/2014/main" id="{EFCF4C87-C357-4560-A374-66291A256C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194" y="1969"/>
                  <a:ext cx="355" cy="32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Line 233">
                  <a:extLst>
                    <a:ext uri="{FF2B5EF4-FFF2-40B4-BE49-F238E27FC236}">
                      <a16:creationId xmlns:a16="http://schemas.microsoft.com/office/drawing/2014/main" id="{A6B66076-B4A9-4C12-84FE-183BCFE038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7" y="2437"/>
                  <a:ext cx="445" cy="15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8" name="Line 234">
                  <a:extLst>
                    <a:ext uri="{FF2B5EF4-FFF2-40B4-BE49-F238E27FC236}">
                      <a16:creationId xmlns:a16="http://schemas.microsoft.com/office/drawing/2014/main" id="{FFBD91EC-8694-4029-B2BE-CBB6AC5BC5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50" y="1926"/>
                  <a:ext cx="274" cy="23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9" name="Group 243">
                  <a:extLst>
                    <a:ext uri="{FF2B5EF4-FFF2-40B4-BE49-F238E27FC236}">
                      <a16:creationId xmlns:a16="http://schemas.microsoft.com/office/drawing/2014/main" id="{4685E737-C175-4C47-8698-FCB390A1AC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68" y="749"/>
                  <a:ext cx="375" cy="681"/>
                  <a:chOff x="4368" y="749"/>
                  <a:chExt cx="375" cy="681"/>
                </a:xfrm>
              </p:grpSpPr>
              <p:grpSp>
                <p:nvGrpSpPr>
                  <p:cNvPr id="203" name="Group 237">
                    <a:extLst>
                      <a:ext uri="{FF2B5EF4-FFF2-40B4-BE49-F238E27FC236}">
                        <a16:creationId xmlns:a16="http://schemas.microsoft.com/office/drawing/2014/main" id="{2125FBDA-2E56-40F1-9DBB-BC5ABDB8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 flipV="1">
                    <a:off x="4368" y="1008"/>
                    <a:ext cx="375" cy="422"/>
                    <a:chOff x="672" y="2064"/>
                    <a:chExt cx="384" cy="432"/>
                  </a:xfrm>
                </p:grpSpPr>
                <p:sp>
                  <p:nvSpPr>
                    <p:cNvPr id="205" name="Rectangle 238">
                      <a:extLst>
                        <a:ext uri="{FF2B5EF4-FFF2-40B4-BE49-F238E27FC236}">
                          <a16:creationId xmlns:a16="http://schemas.microsoft.com/office/drawing/2014/main" id="{ED84D365-CF53-48FD-8429-27A70BCABF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2" y="2064"/>
                      <a:ext cx="384" cy="432"/>
                    </a:xfrm>
                    <a:prstGeom prst="rect">
                      <a:avLst/>
                    </a:prstGeom>
                    <a:solidFill>
                      <a:srgbClr val="FF66CC"/>
                    </a:solidFill>
                    <a:ln w="38100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6" name="Oval 239">
                      <a:extLst>
                        <a:ext uri="{FF2B5EF4-FFF2-40B4-BE49-F238E27FC236}">
                          <a16:creationId xmlns:a16="http://schemas.microsoft.com/office/drawing/2014/main" id="{21218DB8-EFF4-46EE-9978-1FC9C3BF5E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170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7" name="Oval 240">
                      <a:extLst>
                        <a:ext uri="{FF2B5EF4-FFF2-40B4-BE49-F238E27FC236}">
                          <a16:creationId xmlns:a16="http://schemas.microsoft.com/office/drawing/2014/main" id="{47C725A2-C64E-4D1D-A5D0-536AD3E71E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0" y="2324"/>
                      <a:ext cx="48" cy="4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 algn="ctr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eaVert" wrap="none" anchor="ctr"/>
                    <a:lstStyle>
                      <a:lvl1pPr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4pPr>
                      <a:lvl5pPr marL="2057400" indent="-228600"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9pPr>
                    </a:lstStyle>
                    <a:p>
                      <a:endParaRPr lang="en-US" altLang="en-US" sz="1500" b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04" name="Text Box 241">
                    <a:extLst>
                      <a:ext uri="{FF2B5EF4-FFF2-40B4-BE49-F238E27FC236}">
                        <a16:creationId xmlns:a16="http://schemas.microsoft.com/office/drawing/2014/main" id="{24F65A0C-FAD6-4F6C-ABD9-0D26412CF6D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16" y="749"/>
                    <a:ext cx="305" cy="2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66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38100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4pPr>
                    <a:lvl5pPr marL="2057400" indent="-228600"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9pPr>
                  </a:lstStyle>
                  <a:p>
                    <a:r>
                      <a:rPr lang="en-US" altLang="en-US" sz="1500" b="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R</a:t>
                    </a:r>
                    <a:r>
                      <a:rPr lang="en-US" altLang="en-US" sz="1500" b="0" baseline="-25000" dirty="0">
                        <a:latin typeface="Calibri" panose="020F0502020204030204" pitchFamily="34" charset="0"/>
                        <a:ea typeface="Gill Sans" charset="0"/>
                        <a:cs typeface="Calibri" panose="020F0502020204030204" pitchFamily="34" charset="0"/>
                      </a:rPr>
                      <a:t>1</a:t>
                    </a:r>
                    <a:endParaRPr lang="en-US" altLang="en-US" sz="1500" b="0" dirty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00" name="Oval 242">
                  <a:extLst>
                    <a:ext uri="{FF2B5EF4-FFF2-40B4-BE49-F238E27FC236}">
                      <a16:creationId xmlns:a16="http://schemas.microsoft.com/office/drawing/2014/main" id="{12F04010-DB79-4EEE-A3E3-D58AC9D2AA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2448"/>
                  <a:ext cx="375" cy="375"/>
                </a:xfrm>
                <a:prstGeom prst="ellipse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en-US" altLang="en-US" sz="1500" b="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T</a:t>
                  </a:r>
                  <a:r>
                    <a:rPr lang="en-US" altLang="en-US" sz="1500" b="0" baseline="-25000">
                      <a:latin typeface="Calibri" panose="020F0502020204030204" pitchFamily="34" charset="0"/>
                      <a:ea typeface="Gill Sans" charset="0"/>
                      <a:cs typeface="Calibri" panose="020F0502020204030204" pitchFamily="34" charset="0"/>
                    </a:rPr>
                    <a:t>4</a:t>
                  </a:r>
                  <a:endParaRPr lang="en-US" alt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Line 244">
                  <a:extLst>
                    <a:ext uri="{FF2B5EF4-FFF2-40B4-BE49-F238E27FC236}">
                      <a16:creationId xmlns:a16="http://schemas.microsoft.com/office/drawing/2014/main" id="{07D839B4-0F4F-4AB8-90A1-EAE2469C6C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3" y="1302"/>
                  <a:ext cx="465" cy="38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2" name="Line 245">
                  <a:extLst>
                    <a:ext uri="{FF2B5EF4-FFF2-40B4-BE49-F238E27FC236}">
                      <a16:creationId xmlns:a16="http://schemas.microsoft.com/office/drawing/2014/main" id="{94C22755-74E6-4AA5-B067-BB22F2869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53" y="1002"/>
                  <a:ext cx="418" cy="15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/>
                <a:p>
                  <a:endParaRPr lang="en-US" sz="150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8" name="Text Box 253">
              <a:extLst>
                <a:ext uri="{FF2B5EF4-FFF2-40B4-BE49-F238E27FC236}">
                  <a16:creationId xmlns:a16="http://schemas.microsoft.com/office/drawing/2014/main" id="{A128097B-A82A-47A2-A6F7-71D6714A9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0" y="3580"/>
              <a:ext cx="1471" cy="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Allocation Graph</a:t>
              </a:r>
              <a:b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</a:br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With Cycle, but</a:t>
              </a:r>
            </a:p>
            <a:p>
              <a:r>
                <a:rPr lang="en-US" altLang="en-US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No Deadlock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1CDAE9-2603-B749-9CE4-8AB0C8F201C0}"/>
              </a:ext>
            </a:extLst>
          </p:cNvPr>
          <p:cNvSpPr txBox="1"/>
          <p:nvPr/>
        </p:nvSpPr>
        <p:spPr>
          <a:xfrm>
            <a:off x="563216" y="6093296"/>
            <a:ext cx="630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Instead of thread T, we can also represent a process with a circle</a:t>
            </a:r>
          </a:p>
        </p:txBody>
      </p:sp>
    </p:spTree>
    <p:extLst>
      <p:ext uri="{BB962C8B-B14F-4D97-AF65-F5344CB8AC3E}">
        <p14:creationId xmlns:p14="http://schemas.microsoft.com/office/powerpoint/2010/main" val="1793849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1564-2D91-4EA6-90CC-CC45D6F7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Resource-Allocation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3FCE-902F-448B-A7BD-C8A33D080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5519118" cy="51054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a typeface="굴림" panose="020B0600000101010101" pitchFamily="34" charset="-127"/>
              </a:rPr>
              <a:t>System Model				</a:t>
            </a:r>
            <a:endParaRPr lang="en-US" altLang="ko-KR" sz="2000" u="sng" dirty="0">
              <a:ea typeface="굴림" panose="020B0600000101010101" pitchFamily="34" charset="-127"/>
            </a:endParaRPr>
          </a:p>
          <a:p>
            <a:pPr lvl="1"/>
            <a:r>
              <a:rPr lang="en-US" altLang="ko-KR" sz="1800" dirty="0">
                <a:ea typeface="굴림" panose="020B0600000101010101" pitchFamily="34" charset="-127"/>
              </a:rPr>
              <a:t>A set of Threads </a:t>
            </a:r>
            <a:r>
              <a:rPr lang="en-US" altLang="ko-KR" sz="1800" i="1" dirty="0">
                <a:ea typeface="굴림" panose="020B0600000101010101" pitchFamily="34" charset="-127"/>
              </a:rPr>
              <a:t>T</a:t>
            </a:r>
            <a:r>
              <a:rPr lang="en-US" altLang="ko-KR" sz="1800" i="1" baseline="-25000" dirty="0">
                <a:ea typeface="굴림" panose="020B0600000101010101" pitchFamily="34" charset="-127"/>
              </a:rPr>
              <a:t>1</a:t>
            </a:r>
            <a:r>
              <a:rPr lang="en-US" altLang="ko-KR" sz="1800" i="1" dirty="0">
                <a:ea typeface="굴림" panose="020B0600000101010101" pitchFamily="34" charset="-127"/>
              </a:rPr>
              <a:t>, T</a:t>
            </a:r>
            <a:r>
              <a:rPr lang="en-US" altLang="ko-KR" sz="1800" i="1" baseline="-25000" dirty="0">
                <a:ea typeface="굴림" panose="020B0600000101010101" pitchFamily="34" charset="-127"/>
              </a:rPr>
              <a:t>2</a:t>
            </a:r>
            <a:r>
              <a:rPr lang="en-US" altLang="ko-KR" sz="1800" i="1" dirty="0">
                <a:ea typeface="굴림" panose="020B0600000101010101" pitchFamily="34" charset="-127"/>
              </a:rPr>
              <a:t>, </a:t>
            </a:r>
            <a:r>
              <a:rPr lang="en-US" altLang="ko-KR" sz="1800" dirty="0">
                <a:ea typeface="굴림" panose="020B0600000101010101" pitchFamily="34" charset="-127"/>
              </a:rPr>
              <a:t>. . ., </a:t>
            </a:r>
            <a:r>
              <a:rPr lang="en-US" altLang="ko-KR" sz="1800" i="1" dirty="0">
                <a:ea typeface="굴림" panose="020B0600000101010101" pitchFamily="34" charset="-127"/>
              </a:rPr>
              <a:t>T</a:t>
            </a:r>
            <a:r>
              <a:rPr lang="en-US" altLang="ko-KR" sz="1800" i="1" baseline="-25000" dirty="0">
                <a:ea typeface="굴림" panose="020B0600000101010101" pitchFamily="34" charset="-127"/>
              </a:rPr>
              <a:t>n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lvl="1"/>
            <a:r>
              <a:rPr lang="en-US" altLang="ko-KR" sz="1800" dirty="0">
                <a:ea typeface="굴림" panose="020B0600000101010101" pitchFamily="34" charset="-127"/>
              </a:rPr>
              <a:t>Resource types </a:t>
            </a:r>
            <a:r>
              <a:rPr lang="en-US" altLang="ko-KR" sz="1800" i="1" dirty="0">
                <a:ea typeface="굴림" panose="020B0600000101010101" pitchFamily="34" charset="-127"/>
              </a:rPr>
              <a:t>R</a:t>
            </a:r>
            <a:r>
              <a:rPr lang="en-US" altLang="ko-KR" sz="1800" baseline="-25000" dirty="0">
                <a:ea typeface="굴림" panose="020B0600000101010101" pitchFamily="34" charset="-127"/>
              </a:rPr>
              <a:t>1</a:t>
            </a:r>
            <a:r>
              <a:rPr lang="en-US" altLang="ko-KR" sz="1800" dirty="0">
                <a:ea typeface="굴림" panose="020B0600000101010101" pitchFamily="34" charset="-127"/>
              </a:rPr>
              <a:t>, </a:t>
            </a:r>
            <a:r>
              <a:rPr lang="en-US" altLang="ko-KR" sz="1800" i="1" dirty="0">
                <a:ea typeface="굴림" panose="020B0600000101010101" pitchFamily="34" charset="-127"/>
              </a:rPr>
              <a:t>R</a:t>
            </a:r>
            <a:r>
              <a:rPr lang="en-US" altLang="ko-KR" sz="1800" baseline="-25000" dirty="0">
                <a:ea typeface="굴림" panose="020B0600000101010101" pitchFamily="34" charset="-127"/>
              </a:rPr>
              <a:t>2</a:t>
            </a:r>
            <a:r>
              <a:rPr lang="en-US" altLang="ko-KR" sz="1800" dirty="0">
                <a:ea typeface="굴림" panose="020B0600000101010101" pitchFamily="34" charset="-127"/>
              </a:rPr>
              <a:t>, . . ., </a:t>
            </a:r>
            <a:r>
              <a:rPr lang="en-US" altLang="ko-KR" sz="1800" i="1" dirty="0">
                <a:ea typeface="굴림" panose="020B0600000101010101" pitchFamily="34" charset="-127"/>
              </a:rPr>
              <a:t>R</a:t>
            </a:r>
            <a:r>
              <a:rPr lang="en-US" altLang="ko-KR" sz="1800" baseline="-25000" dirty="0">
                <a:ea typeface="굴림" panose="020B0600000101010101" pitchFamily="34" charset="-127"/>
              </a:rPr>
              <a:t>m</a:t>
            </a:r>
          </a:p>
          <a:p>
            <a:pPr lvl="2">
              <a:buFontTx/>
              <a:buNone/>
            </a:pPr>
            <a:r>
              <a:rPr lang="en-US" altLang="ko-KR" sz="1800" i="1" dirty="0">
                <a:ea typeface="굴림" panose="020B0600000101010101" pitchFamily="34" charset="-127"/>
              </a:rPr>
              <a:t>	CPU cycles, memory space, I/O devices</a:t>
            </a:r>
          </a:p>
          <a:p>
            <a:pPr lvl="1"/>
            <a:r>
              <a:rPr lang="en-US" altLang="ko-KR" sz="1800" dirty="0">
                <a:ea typeface="굴림" panose="020B0600000101010101" pitchFamily="34" charset="-127"/>
              </a:rPr>
              <a:t>Each resource type </a:t>
            </a:r>
            <a:r>
              <a:rPr lang="en-US" altLang="ko-KR" sz="1800" i="1" dirty="0">
                <a:ea typeface="굴림" panose="020B0600000101010101" pitchFamily="34" charset="-127"/>
              </a:rPr>
              <a:t>R</a:t>
            </a:r>
            <a:r>
              <a:rPr lang="en-US" altLang="ko-KR" sz="1800" baseline="-25000" dirty="0">
                <a:ea typeface="굴림" panose="020B0600000101010101" pitchFamily="34" charset="-127"/>
              </a:rPr>
              <a:t>i</a:t>
            </a:r>
            <a:r>
              <a:rPr lang="en-US" altLang="ko-KR" sz="1800" dirty="0">
                <a:ea typeface="굴림" panose="020B0600000101010101" pitchFamily="34" charset="-127"/>
              </a:rPr>
              <a:t> has </a:t>
            </a:r>
            <a:r>
              <a:rPr lang="en-US" altLang="ko-KR" sz="1800" i="1" dirty="0">
                <a:ea typeface="굴림" panose="020B0600000101010101" pitchFamily="34" charset="-127"/>
              </a:rPr>
              <a:t>W</a:t>
            </a:r>
            <a:r>
              <a:rPr lang="en-US" altLang="ko-KR" sz="1800" baseline="-25000" dirty="0">
                <a:ea typeface="굴림" panose="020B0600000101010101" pitchFamily="34" charset="-127"/>
              </a:rPr>
              <a:t>i</a:t>
            </a:r>
            <a:r>
              <a:rPr lang="en-US" altLang="ko-KR" sz="1800" dirty="0">
                <a:ea typeface="굴림" panose="020B0600000101010101" pitchFamily="34" charset="-127"/>
              </a:rPr>
              <a:t> instances</a:t>
            </a:r>
          </a:p>
          <a:p>
            <a:pPr lvl="1"/>
            <a:r>
              <a:rPr lang="en-US" altLang="ko-KR" sz="1800" dirty="0">
                <a:ea typeface="굴림" panose="020B0600000101010101" pitchFamily="34" charset="-127"/>
              </a:rPr>
              <a:t>Each thread utilizes a resource as follows:</a:t>
            </a:r>
          </a:p>
          <a:p>
            <a:pPr lvl="2"/>
            <a:r>
              <a:rPr lang="en-US" altLang="ko-KR" sz="1800" dirty="0">
                <a:latin typeface="Courier New" panose="02070309020205020404" pitchFamily="49" charset="0"/>
                <a:ea typeface="굴림" panose="020B0600000101010101" pitchFamily="34" charset="-127"/>
              </a:rPr>
              <a:t>Request() / Use() / Release()</a:t>
            </a:r>
          </a:p>
          <a:p>
            <a:r>
              <a:rPr lang="en-US" altLang="ko-KR" sz="2000" dirty="0">
                <a:ea typeface="굴림" panose="020B0600000101010101" pitchFamily="34" charset="-127"/>
              </a:rPr>
              <a:t>Resource-Allocation Graph:</a:t>
            </a:r>
          </a:p>
          <a:p>
            <a:pPr lvl="1"/>
            <a:r>
              <a:rPr lang="en-US" altLang="ko-KR" sz="1800" dirty="0">
                <a:ea typeface="굴림" panose="020B0600000101010101" pitchFamily="34" charset="-127"/>
              </a:rPr>
              <a:t>V is partitioned into two types:</a:t>
            </a:r>
          </a:p>
          <a:p>
            <a:pPr lvl="2"/>
            <a:r>
              <a:rPr lang="en-US" altLang="ko-KR" sz="1800" i="1" dirty="0">
                <a:ea typeface="굴림" panose="020B0600000101010101" pitchFamily="34" charset="-127"/>
              </a:rPr>
              <a:t>T</a:t>
            </a:r>
            <a:r>
              <a:rPr lang="en-US" altLang="ko-KR" sz="1800" dirty="0">
                <a:ea typeface="굴림" panose="020B0600000101010101" pitchFamily="34" charset="-127"/>
              </a:rPr>
              <a:t> = {</a:t>
            </a:r>
            <a:r>
              <a:rPr lang="en-US" altLang="ko-KR" sz="1800" i="1" dirty="0">
                <a:ea typeface="굴림" panose="020B0600000101010101" pitchFamily="34" charset="-127"/>
              </a:rPr>
              <a:t>T</a:t>
            </a:r>
            <a:r>
              <a:rPr lang="en-US" altLang="ko-KR" sz="1800" baseline="-25000" dirty="0">
                <a:ea typeface="굴림" panose="020B0600000101010101" pitchFamily="34" charset="-127"/>
              </a:rPr>
              <a:t>1</a:t>
            </a:r>
            <a:r>
              <a:rPr lang="en-US" altLang="ko-KR" sz="1800" dirty="0">
                <a:ea typeface="굴림" panose="020B0600000101010101" pitchFamily="34" charset="-127"/>
              </a:rPr>
              <a:t>, </a:t>
            </a:r>
            <a:r>
              <a:rPr lang="en-US" altLang="ko-KR" sz="1800" i="1" dirty="0">
                <a:ea typeface="굴림" panose="020B0600000101010101" pitchFamily="34" charset="-127"/>
              </a:rPr>
              <a:t>T</a:t>
            </a:r>
            <a:r>
              <a:rPr lang="en-US" altLang="ko-KR" sz="1800" baseline="-25000" dirty="0">
                <a:ea typeface="굴림" panose="020B0600000101010101" pitchFamily="34" charset="-127"/>
              </a:rPr>
              <a:t>2</a:t>
            </a:r>
            <a:r>
              <a:rPr lang="en-US" altLang="ko-KR" sz="1800" dirty="0">
                <a:ea typeface="굴림" panose="020B0600000101010101" pitchFamily="34" charset="-127"/>
              </a:rPr>
              <a:t>, …, </a:t>
            </a:r>
            <a:r>
              <a:rPr lang="en-US" altLang="ko-KR" sz="1800" i="1" dirty="0">
                <a:ea typeface="굴림" panose="020B0600000101010101" pitchFamily="34" charset="-127"/>
              </a:rPr>
              <a:t>T</a:t>
            </a:r>
            <a:r>
              <a:rPr lang="en-US" altLang="ko-KR" sz="1800" i="1" baseline="-25000" dirty="0">
                <a:ea typeface="굴림" panose="020B0600000101010101" pitchFamily="34" charset="-127"/>
              </a:rPr>
              <a:t>n</a:t>
            </a:r>
            <a:r>
              <a:rPr lang="en-US" altLang="ko-KR" sz="1800" dirty="0">
                <a:ea typeface="굴림" panose="020B0600000101010101" pitchFamily="34" charset="-127"/>
              </a:rPr>
              <a:t>}, the set threads in the system.</a:t>
            </a:r>
          </a:p>
          <a:p>
            <a:pPr lvl="2"/>
            <a:r>
              <a:rPr lang="en-US" altLang="ko-KR" sz="1800" i="1" dirty="0">
                <a:ea typeface="굴림" panose="020B0600000101010101" pitchFamily="34" charset="-127"/>
              </a:rPr>
              <a:t>R</a:t>
            </a:r>
            <a:r>
              <a:rPr lang="en-US" altLang="ko-KR" sz="1800" dirty="0">
                <a:ea typeface="굴림" panose="020B0600000101010101" pitchFamily="34" charset="-127"/>
              </a:rPr>
              <a:t> = {</a:t>
            </a:r>
            <a:r>
              <a:rPr lang="en-US" altLang="ko-KR" sz="1800" i="1" dirty="0">
                <a:ea typeface="굴림" panose="020B0600000101010101" pitchFamily="34" charset="-127"/>
              </a:rPr>
              <a:t>R</a:t>
            </a:r>
            <a:r>
              <a:rPr lang="en-US" altLang="ko-KR" sz="1800" baseline="-25000" dirty="0">
                <a:ea typeface="굴림" panose="020B0600000101010101" pitchFamily="34" charset="-127"/>
              </a:rPr>
              <a:t>1</a:t>
            </a:r>
            <a:r>
              <a:rPr lang="en-US" altLang="ko-KR" sz="1800" dirty="0">
                <a:ea typeface="굴림" panose="020B0600000101010101" pitchFamily="34" charset="-127"/>
              </a:rPr>
              <a:t>, </a:t>
            </a:r>
            <a:r>
              <a:rPr lang="en-US" altLang="ko-KR" sz="1800" i="1" dirty="0">
                <a:ea typeface="굴림" panose="020B0600000101010101" pitchFamily="34" charset="-127"/>
              </a:rPr>
              <a:t>R</a:t>
            </a:r>
            <a:r>
              <a:rPr lang="en-US" altLang="ko-KR" sz="1800" baseline="-25000" dirty="0">
                <a:ea typeface="굴림" panose="020B0600000101010101" pitchFamily="34" charset="-127"/>
              </a:rPr>
              <a:t>2</a:t>
            </a:r>
            <a:r>
              <a:rPr lang="en-US" altLang="ko-KR" sz="1800" dirty="0">
                <a:ea typeface="굴림" panose="020B0600000101010101" pitchFamily="34" charset="-127"/>
              </a:rPr>
              <a:t>, …, </a:t>
            </a:r>
            <a:r>
              <a:rPr lang="en-US" altLang="ko-KR" sz="1800" i="1" dirty="0">
                <a:ea typeface="굴림" panose="020B0600000101010101" pitchFamily="34" charset="-127"/>
              </a:rPr>
              <a:t>R</a:t>
            </a:r>
            <a:r>
              <a:rPr lang="en-US" altLang="ko-KR" sz="1800" i="1" baseline="-25000" dirty="0">
                <a:ea typeface="굴림" panose="020B0600000101010101" pitchFamily="34" charset="-127"/>
              </a:rPr>
              <a:t>m</a:t>
            </a:r>
            <a:r>
              <a:rPr lang="en-US" altLang="ko-KR" sz="1800" dirty="0">
                <a:ea typeface="굴림" panose="020B0600000101010101" pitchFamily="34" charset="-127"/>
              </a:rPr>
              <a:t>}, the set of resource types in system</a:t>
            </a:r>
          </a:p>
          <a:p>
            <a:pPr lvl="1"/>
            <a:r>
              <a:rPr lang="en-US" altLang="ko-KR" sz="1800" dirty="0">
                <a:ea typeface="굴림" panose="020B0600000101010101" pitchFamily="34" charset="-127"/>
              </a:rPr>
              <a:t>request edge – directed edge </a:t>
            </a:r>
            <a:r>
              <a:rPr lang="en-US" altLang="ko-KR" sz="1800" i="1" dirty="0">
                <a:ea typeface="굴림" panose="020B0600000101010101" pitchFamily="34" charset="-127"/>
              </a:rPr>
              <a:t>T</a:t>
            </a:r>
            <a:r>
              <a:rPr lang="en-US" altLang="ko-KR" sz="1800" baseline="-25000" dirty="0">
                <a:ea typeface="굴림" panose="020B0600000101010101" pitchFamily="34" charset="-127"/>
              </a:rPr>
              <a:t>1 </a:t>
            </a: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altLang="ko-KR" sz="1800" i="1" dirty="0" err="1">
                <a:ea typeface="굴림" panose="020B0600000101010101" pitchFamily="34" charset="-127"/>
                <a:sym typeface="Symbol" panose="05050102010706020507" pitchFamily="18" charset="2"/>
              </a:rPr>
              <a:t>R</a:t>
            </a:r>
            <a:r>
              <a:rPr lang="en-US" altLang="ko-KR" sz="1800" i="1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j</a:t>
            </a:r>
            <a:endParaRPr lang="en-US" altLang="ko-KR" sz="1800" i="1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/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assignment edge </a:t>
            </a:r>
            <a:r>
              <a:rPr lang="en-US" altLang="ko-KR" sz="1800" dirty="0">
                <a:ea typeface="굴림" panose="020B0600000101010101" pitchFamily="34" charset="-127"/>
              </a:rPr>
              <a:t>– directed edge </a:t>
            </a:r>
            <a:r>
              <a:rPr lang="en-US" altLang="ko-KR" sz="1800" i="1" dirty="0" err="1">
                <a:ea typeface="굴림" panose="020B0600000101010101" pitchFamily="34" charset="-127"/>
              </a:rPr>
              <a:t>R</a:t>
            </a:r>
            <a:r>
              <a:rPr lang="en-US" altLang="ko-KR" sz="1800" i="1" baseline="-25000" dirty="0" err="1">
                <a:ea typeface="굴림" panose="020B0600000101010101" pitchFamily="34" charset="-127"/>
              </a:rPr>
              <a:t>j</a:t>
            </a:r>
            <a:r>
              <a:rPr lang="en-US" altLang="ko-KR" sz="1800" i="1" dirty="0">
                <a:ea typeface="굴림" panose="020B0600000101010101" pitchFamily="34" charset="-127"/>
              </a:rPr>
              <a:t> </a:t>
            </a: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altLang="ko-KR" sz="1800" i="1" dirty="0" err="1">
                <a:ea typeface="굴림" panose="020B0600000101010101" pitchFamily="34" charset="-127"/>
                <a:sym typeface="Symbol" panose="05050102010706020507" pitchFamily="18" charset="2"/>
              </a:rPr>
              <a:t>T</a:t>
            </a:r>
            <a:r>
              <a:rPr lang="en-US" altLang="ko-KR" sz="1800" i="1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  <a:endParaRPr lang="en-US" altLang="ko-KR" sz="1800" i="1" baseline="-25000" dirty="0">
              <a:ea typeface="굴림" panose="020B0600000101010101" pitchFamily="34" charset="-127"/>
              <a:sym typeface="Symbol" panose="05050102010706020507" pitchFamily="18" charset="2"/>
            </a:endParaRPr>
          </a:p>
        </p:txBody>
      </p:sp>
      <p:grpSp>
        <p:nvGrpSpPr>
          <p:cNvPr id="10" name="Group 49">
            <a:extLst>
              <a:ext uri="{FF2B5EF4-FFF2-40B4-BE49-F238E27FC236}">
                <a16:creationId xmlns:a16="http://schemas.microsoft.com/office/drawing/2014/main" id="{F0B7E0EA-2836-4334-B178-CAA9AA2F7741}"/>
              </a:ext>
            </a:extLst>
          </p:cNvPr>
          <p:cNvGrpSpPr>
            <a:grpSpLocks/>
          </p:cNvGrpSpPr>
          <p:nvPr/>
        </p:nvGrpSpPr>
        <p:grpSpPr bwMode="auto">
          <a:xfrm>
            <a:off x="6157292" y="2226469"/>
            <a:ext cx="1543050" cy="2000250"/>
            <a:chOff x="4224" y="384"/>
            <a:chExt cx="1296" cy="1680"/>
          </a:xfrm>
        </p:grpSpPr>
        <p:sp>
          <p:nvSpPr>
            <p:cNvPr id="11" name="Rectangle 47">
              <a:extLst>
                <a:ext uri="{FF2B5EF4-FFF2-40B4-BE49-F238E27FC236}">
                  <a16:creationId xmlns:a16="http://schemas.microsoft.com/office/drawing/2014/main" id="{DE791AA6-7E50-4ED9-BB29-C2256BA1B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432"/>
              <a:ext cx="1296" cy="1632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15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Text Box 48">
              <a:extLst>
                <a:ext uri="{FF2B5EF4-FFF2-40B4-BE49-F238E27FC236}">
                  <a16:creationId xmlns:a16="http://schemas.microsoft.com/office/drawing/2014/main" id="{459A7AB7-9DF0-475D-B895-BDBD77A16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" y="384"/>
              <a:ext cx="909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100" b="0" u="sng" dirty="0">
                  <a:latin typeface="Gill Sans" charset="0"/>
                  <a:ea typeface="Gill Sans" charset="0"/>
                  <a:cs typeface="Gill Sans" charset="0"/>
                </a:rPr>
                <a:t>Symbols</a:t>
              </a:r>
            </a:p>
          </p:txBody>
        </p:sp>
      </p:grpSp>
      <p:grpSp>
        <p:nvGrpSpPr>
          <p:cNvPr id="13" name="Group 46">
            <a:extLst>
              <a:ext uri="{FF2B5EF4-FFF2-40B4-BE49-F238E27FC236}">
                <a16:creationId xmlns:a16="http://schemas.microsoft.com/office/drawing/2014/main" id="{D8610AA9-1DAE-4018-8EBB-E3BE171342C4}"/>
              </a:ext>
            </a:extLst>
          </p:cNvPr>
          <p:cNvGrpSpPr>
            <a:grpSpLocks/>
          </p:cNvGrpSpPr>
          <p:nvPr/>
        </p:nvGrpSpPr>
        <p:grpSpPr bwMode="auto">
          <a:xfrm>
            <a:off x="6385892" y="3186113"/>
            <a:ext cx="1132285" cy="1031082"/>
            <a:chOff x="4272" y="1104"/>
            <a:chExt cx="951" cy="866"/>
          </a:xfrm>
        </p:grpSpPr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AFC6DC6-5815-44CB-B5D3-327D2D3F59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2" y="1152"/>
              <a:ext cx="375" cy="620"/>
              <a:chOff x="4320" y="755"/>
              <a:chExt cx="375" cy="620"/>
            </a:xfrm>
          </p:grpSpPr>
          <p:grpSp>
            <p:nvGrpSpPr>
              <p:cNvPr id="22" name="Group 13">
                <a:extLst>
                  <a:ext uri="{FF2B5EF4-FFF2-40B4-BE49-F238E27FC236}">
                    <a16:creationId xmlns:a16="http://schemas.microsoft.com/office/drawing/2014/main" id="{A441CE9A-63B6-4615-8297-FA9DD44932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0" y="755"/>
                <a:ext cx="375" cy="328"/>
                <a:chOff x="1680" y="816"/>
                <a:chExt cx="384" cy="336"/>
              </a:xfrm>
            </p:grpSpPr>
            <p:sp>
              <p:nvSpPr>
                <p:cNvPr id="24" name="Rectangle 14">
                  <a:extLst>
                    <a:ext uri="{FF2B5EF4-FFF2-40B4-BE49-F238E27FC236}">
                      <a16:creationId xmlns:a16="http://schemas.microsoft.com/office/drawing/2014/main" id="{16C13A57-1414-4C68-9F1B-319602A50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816"/>
                  <a:ext cx="384" cy="336"/>
                </a:xfrm>
                <a:prstGeom prst="rect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15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5" name="Oval 15">
                  <a:extLst>
                    <a:ext uri="{FF2B5EF4-FFF2-40B4-BE49-F238E27FC236}">
                      <a16:creationId xmlns:a16="http://schemas.microsoft.com/office/drawing/2014/main" id="{3D67F37D-AFDB-49EA-8327-F007BB6F5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48" y="96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15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sp>
            <p:nvSpPr>
              <p:cNvPr id="23" name="Text Box 16">
                <a:extLst>
                  <a:ext uri="{FF2B5EF4-FFF2-40B4-BE49-F238E27FC236}">
                    <a16:creationId xmlns:a16="http://schemas.microsoft.com/office/drawing/2014/main" id="{10A8946C-9619-4569-8347-2EE970DF1B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4" y="1104"/>
                <a:ext cx="306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en-US" sz="1500" b="0">
                    <a:latin typeface="Gill Sans" charset="0"/>
                    <a:ea typeface="Gill Sans" charset="0"/>
                    <a:cs typeface="Gill Sans" charset="0"/>
                  </a:rPr>
                  <a:t>R</a:t>
                </a:r>
                <a:r>
                  <a:rPr lang="en-US" altLang="en-US" sz="1500" b="0" baseline="-25000">
                    <a:latin typeface="Gill Sans" charset="0"/>
                    <a:ea typeface="Gill Sans" charset="0"/>
                    <a:cs typeface="Gill Sans" charset="0"/>
                  </a:rPr>
                  <a:t>1</a:t>
                </a:r>
                <a:endParaRPr lang="en-US" altLang="en-US" sz="15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15" name="Group 28">
              <a:extLst>
                <a:ext uri="{FF2B5EF4-FFF2-40B4-BE49-F238E27FC236}">
                  <a16:creationId xmlns:a16="http://schemas.microsoft.com/office/drawing/2014/main" id="{50C4D9EB-67E5-4AD1-9379-1C72F4D14B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8" y="1104"/>
              <a:ext cx="375" cy="866"/>
              <a:chOff x="1584" y="2064"/>
              <a:chExt cx="384" cy="887"/>
            </a:xfrm>
          </p:grpSpPr>
          <p:grpSp>
            <p:nvGrpSpPr>
              <p:cNvPr id="16" name="Group 29">
                <a:extLst>
                  <a:ext uri="{FF2B5EF4-FFF2-40B4-BE49-F238E27FC236}">
                    <a16:creationId xmlns:a16="http://schemas.microsoft.com/office/drawing/2014/main" id="{3AF05723-1981-46F5-B004-E25D7E3063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4" y="2064"/>
                <a:ext cx="384" cy="576"/>
                <a:chOff x="1584" y="2064"/>
                <a:chExt cx="384" cy="576"/>
              </a:xfrm>
            </p:grpSpPr>
            <p:sp>
              <p:nvSpPr>
                <p:cNvPr id="18" name="Rectangle 30">
                  <a:extLst>
                    <a:ext uri="{FF2B5EF4-FFF2-40B4-BE49-F238E27FC236}">
                      <a16:creationId xmlns:a16="http://schemas.microsoft.com/office/drawing/2014/main" id="{24F9ED14-BD0C-4BB5-B849-0635D2C8D6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2064"/>
                  <a:ext cx="384" cy="576"/>
                </a:xfrm>
                <a:prstGeom prst="rect">
                  <a:avLst/>
                </a:prstGeom>
                <a:solidFill>
                  <a:srgbClr val="FF66CC"/>
                </a:solidFill>
                <a:ln w="381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15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19" name="Oval 31">
                  <a:extLst>
                    <a:ext uri="{FF2B5EF4-FFF2-40B4-BE49-F238E27FC236}">
                      <a16:creationId xmlns:a16="http://schemas.microsoft.com/office/drawing/2014/main" id="{513BD2F4-6ED4-4E29-B554-83079C6B4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169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15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0" name="Oval 32">
                  <a:extLst>
                    <a:ext uri="{FF2B5EF4-FFF2-40B4-BE49-F238E27FC236}">
                      <a16:creationId xmlns:a16="http://schemas.microsoft.com/office/drawing/2014/main" id="{64724D3D-A179-4248-A556-82F8C4280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3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15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1" name="Oval 33">
                  <a:extLst>
                    <a:ext uri="{FF2B5EF4-FFF2-40B4-BE49-F238E27FC236}">
                      <a16:creationId xmlns:a16="http://schemas.microsoft.com/office/drawing/2014/main" id="{8424D5E7-AC16-4116-B7A4-0C38666F8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2" y="2480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eaVert"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endParaRPr lang="en-US" altLang="en-US" sz="15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sp>
            <p:nvSpPr>
              <p:cNvPr id="17" name="Text Box 34">
                <a:extLst>
                  <a:ext uri="{FF2B5EF4-FFF2-40B4-BE49-F238E27FC236}">
                    <a16:creationId xmlns:a16="http://schemas.microsoft.com/office/drawing/2014/main" id="{5655EFEF-EA64-4CF3-98FE-F12CC0B1E3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9" y="2673"/>
                <a:ext cx="313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en-US" sz="1500" b="0">
                    <a:latin typeface="Gill Sans" charset="0"/>
                    <a:ea typeface="Gill Sans" charset="0"/>
                    <a:cs typeface="Gill Sans" charset="0"/>
                  </a:rPr>
                  <a:t>R</a:t>
                </a:r>
                <a:r>
                  <a:rPr lang="en-US" altLang="en-US" sz="1500" b="0" baseline="-25000">
                    <a:latin typeface="Gill Sans" charset="0"/>
                    <a:ea typeface="Gill Sans" charset="0"/>
                    <a:cs typeface="Gill Sans" charset="0"/>
                  </a:rPr>
                  <a:t>2</a:t>
                </a:r>
                <a:endParaRPr lang="en-US" altLang="en-US" sz="15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</p:grpSp>
      <p:grpSp>
        <p:nvGrpSpPr>
          <p:cNvPr id="26" name="Group 45">
            <a:extLst>
              <a:ext uri="{FF2B5EF4-FFF2-40B4-BE49-F238E27FC236}">
                <a16:creationId xmlns:a16="http://schemas.microsoft.com/office/drawing/2014/main" id="{94D07674-8497-42D2-A4E7-234177DFB9CA}"/>
              </a:ext>
            </a:extLst>
          </p:cNvPr>
          <p:cNvGrpSpPr>
            <a:grpSpLocks/>
          </p:cNvGrpSpPr>
          <p:nvPr/>
        </p:nvGrpSpPr>
        <p:grpSpPr bwMode="auto">
          <a:xfrm>
            <a:off x="6385892" y="2625329"/>
            <a:ext cx="1132285" cy="446484"/>
            <a:chOff x="4272" y="633"/>
            <a:chExt cx="951" cy="375"/>
          </a:xfrm>
        </p:grpSpPr>
        <p:sp>
          <p:nvSpPr>
            <p:cNvPr id="27" name="Oval 9">
              <a:extLst>
                <a:ext uri="{FF2B5EF4-FFF2-40B4-BE49-F238E27FC236}">
                  <a16:creationId xmlns:a16="http://schemas.microsoft.com/office/drawing/2014/main" id="{66E7D76A-1219-43A3-8F69-0977F22E5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633"/>
              <a:ext cx="375" cy="375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1500" b="0" dirty="0"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altLang="en-US" sz="1500" b="0" baseline="-2500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lang="en-US" altLang="en-US" sz="15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877C5EB7-B9F1-4EF9-857D-424D823A3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633"/>
              <a:ext cx="375" cy="375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1500" b="0">
                  <a:latin typeface="Gill Sans" charset="0"/>
                  <a:ea typeface="Gill Sans" charset="0"/>
                  <a:cs typeface="Gill Sans" charset="0"/>
                </a:rPr>
                <a:t>T</a:t>
              </a:r>
              <a:r>
                <a:rPr lang="en-US" altLang="en-US" sz="1500" b="0" baseline="-25000"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lang="en-US" altLang="en-US" sz="15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313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6150-318B-A14D-938F-29EB6E6F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RAG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5E2A3-0B95-5843-9274-6D01B4AFC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52736"/>
            <a:ext cx="3124200" cy="47498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305838-EBB1-424C-9D82-2B824BF2D4DE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Operating Systems, Lecture on Deadlock</a:t>
            </a:r>
          </a:p>
        </p:txBody>
      </p:sp>
    </p:spTree>
    <p:extLst>
      <p:ext uri="{BB962C8B-B14F-4D97-AF65-F5344CB8AC3E}">
        <p14:creationId xmlns:p14="http://schemas.microsoft.com/office/powerpoint/2010/main" val="371740781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6150-318B-A14D-938F-29EB6E6F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RAG Reduction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C8ECF-3BC5-AC4B-9325-A4C2379CD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49" y="1110439"/>
            <a:ext cx="2888031" cy="4745431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6DA9868-B8B5-3F4A-A7A5-0A36B2A184EE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Operating Systems, Lecture on Deadlock</a:t>
            </a:r>
          </a:p>
        </p:txBody>
      </p:sp>
    </p:spTree>
    <p:extLst>
      <p:ext uri="{BB962C8B-B14F-4D97-AF65-F5344CB8AC3E}">
        <p14:creationId xmlns:p14="http://schemas.microsoft.com/office/powerpoint/2010/main" val="143150043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6150-318B-A14D-938F-29EB6E6F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RAG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D5DBE-BE18-4B41-8436-0655EBD74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96" y="1110439"/>
            <a:ext cx="2200936" cy="474543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CFFB35-0D01-0C48-B8DF-FAE184624892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Operating Systems, Lecture on Deadlock</a:t>
            </a:r>
          </a:p>
        </p:txBody>
      </p:sp>
    </p:spTree>
    <p:extLst>
      <p:ext uri="{BB962C8B-B14F-4D97-AF65-F5344CB8AC3E}">
        <p14:creationId xmlns:p14="http://schemas.microsoft.com/office/powerpoint/2010/main" val="24649670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6150-318B-A14D-938F-29EB6E6F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RAG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D5DBE-BE18-4B41-8436-0655EBD74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96" y="1110439"/>
            <a:ext cx="2200936" cy="4745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DC2D1-A68C-164E-BA1D-982A8A180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75" y="1110439"/>
            <a:ext cx="2372716" cy="474543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470297-30A7-8648-8445-48E58EF2334B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Operating Systems, Lecture on Deadlock</a:t>
            </a:r>
          </a:p>
        </p:txBody>
      </p:sp>
    </p:spTree>
    <p:extLst>
      <p:ext uri="{BB962C8B-B14F-4D97-AF65-F5344CB8AC3E}">
        <p14:creationId xmlns:p14="http://schemas.microsoft.com/office/powerpoint/2010/main" val="242161877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6150-318B-A14D-938F-29EB6E6F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RAG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D5DBE-BE18-4B41-8436-0655EBD74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96" y="1110439"/>
            <a:ext cx="2200936" cy="4745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DC2D1-A68C-164E-BA1D-982A8A180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75" y="1110439"/>
            <a:ext cx="2372716" cy="4745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E94A3-5BAC-B943-8B44-3F0B3D831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708" y="1145830"/>
            <a:ext cx="2215861" cy="471004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DACBF11-E5B5-5440-B954-A18CA2D0A54B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Operating Systems, Lecture on Deadlock</a:t>
            </a:r>
          </a:p>
        </p:txBody>
      </p:sp>
    </p:spTree>
    <p:extLst>
      <p:ext uri="{BB962C8B-B14F-4D97-AF65-F5344CB8AC3E}">
        <p14:creationId xmlns:p14="http://schemas.microsoft.com/office/powerpoint/2010/main" val="119202274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6150-318B-A14D-938F-29EB6E6F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RAG Reduction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799A6-0226-234A-93EB-4E07F56DE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052736"/>
            <a:ext cx="2726673" cy="465554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6413E92-9762-3E40-8CD3-8A31A526C4B5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Operating Systems, Lecture on Deadlock</a:t>
            </a:r>
          </a:p>
        </p:txBody>
      </p:sp>
    </p:spTree>
    <p:extLst>
      <p:ext uri="{BB962C8B-B14F-4D97-AF65-F5344CB8AC3E}">
        <p14:creationId xmlns:p14="http://schemas.microsoft.com/office/powerpoint/2010/main" val="108458097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0DD0-AC41-CE4B-A259-8BC2C59F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RAG Reduction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2F886-231E-8543-B17C-E926B305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980728"/>
            <a:ext cx="2743200" cy="4762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C50C0-F526-F041-9818-B27647EFF3DB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Operating Systems, Lecture on Deadlock</a:t>
            </a:r>
          </a:p>
        </p:txBody>
      </p:sp>
    </p:spTree>
    <p:extLst>
      <p:ext uri="{BB962C8B-B14F-4D97-AF65-F5344CB8AC3E}">
        <p14:creationId xmlns:p14="http://schemas.microsoft.com/office/powerpoint/2010/main" val="333225706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55C89-E7EE-4C4E-82C7-3429B623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Today, we will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DAF9BA-0F47-C242-8133-4C9129AE5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deadlock?</a:t>
            </a:r>
          </a:p>
          <a:p>
            <a:r>
              <a:rPr lang="en-US" dirty="0"/>
              <a:t>Why deadlock?</a:t>
            </a:r>
          </a:p>
          <a:p>
            <a:r>
              <a:rPr lang="en-US" dirty="0"/>
              <a:t>Conditions for a deadlock</a:t>
            </a:r>
          </a:p>
          <a:p>
            <a:r>
              <a:rPr lang="en-US" dirty="0"/>
              <a:t>Detecting a deadlock</a:t>
            </a:r>
          </a:p>
        </p:txBody>
      </p:sp>
    </p:spTree>
    <p:extLst>
      <p:ext uri="{BB962C8B-B14F-4D97-AF65-F5344CB8AC3E}">
        <p14:creationId xmlns:p14="http://schemas.microsoft.com/office/powerpoint/2010/main" val="46811400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43795-B972-B04D-828C-5535A7E2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RAG Reduction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E6488D-FDEA-314E-861C-A0FDE8718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052736"/>
            <a:ext cx="2916055" cy="533806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810CE6-628C-604A-BB3D-94590CE510FC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Operating Systems, Lecture on Deadlock</a:t>
            </a:r>
          </a:p>
        </p:txBody>
      </p:sp>
    </p:spTree>
    <p:extLst>
      <p:ext uri="{BB962C8B-B14F-4D97-AF65-F5344CB8AC3E}">
        <p14:creationId xmlns:p14="http://schemas.microsoft.com/office/powerpoint/2010/main" val="386237818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A305-96E4-2F4D-9656-1EDF4FE0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can be deadly!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077C-A54B-6449-A138-AA8B218B3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deadlock disappear on it’s own?</a:t>
            </a:r>
          </a:p>
        </p:txBody>
      </p:sp>
    </p:spTree>
    <p:extLst>
      <p:ext uri="{BB962C8B-B14F-4D97-AF65-F5344CB8AC3E}">
        <p14:creationId xmlns:p14="http://schemas.microsoft.com/office/powerpoint/2010/main" val="378595743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5712-C387-2245-B1C2-B6AF3D45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1F7E-DC88-F649-B9FF-6CFCADC75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Starvation vs. Deadlock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Starvation: thread waits indefinitely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Deadlock: circular waiting for resources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Four conditions for deadlocks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Bounded Resources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Hold and wait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Thread holding at least one resource is waiting to acquire additional resources held by other threads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 preemption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Resources are released only voluntarily by the threads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Circular waiting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itchFamily="2" charset="2"/>
              </a:rPr>
              <a:t></a:t>
            </a:r>
            <a:r>
              <a:rPr lang="en-US" altLang="ko-KR" dirty="0">
                <a:ea typeface="굴림" panose="020B0600000101010101" pitchFamily="34" charset="-127"/>
              </a:rPr>
              <a:t> set {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, …, </a:t>
            </a:r>
            <a:r>
              <a:rPr lang="en-US" altLang="ko-KR" i="1" dirty="0">
                <a:ea typeface="굴림" panose="020B0600000101010101" pitchFamily="34" charset="-127"/>
              </a:rPr>
              <a:t>T</a:t>
            </a:r>
            <a:r>
              <a:rPr lang="en-US" altLang="ko-KR" baseline="-25000" dirty="0">
                <a:ea typeface="굴림" panose="020B0600000101010101" pitchFamily="34" charset="-127"/>
              </a:rPr>
              <a:t>n</a:t>
            </a:r>
            <a:r>
              <a:rPr lang="en-US" altLang="ko-KR" dirty="0">
                <a:ea typeface="굴림" panose="020B0600000101010101" pitchFamily="34" charset="-127"/>
              </a:rPr>
              <a:t>} of threads with a cyclic waiting pattern</a:t>
            </a:r>
          </a:p>
          <a:p>
            <a:r>
              <a:rPr lang="en-US" dirty="0"/>
              <a:t>Next class: Techniques for addressing deadlocks</a:t>
            </a:r>
          </a:p>
        </p:txBody>
      </p:sp>
    </p:spTree>
    <p:extLst>
      <p:ext uri="{BB962C8B-B14F-4D97-AF65-F5344CB8AC3E}">
        <p14:creationId xmlns:p14="http://schemas.microsoft.com/office/powerpoint/2010/main" val="181382628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ED7A-6082-4394-8F10-9BCC9534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Dining Philosophers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072C8-0331-4B14-8976-874D421B9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4250432" cy="5105400"/>
          </a:xfrm>
        </p:spPr>
        <p:txBody>
          <a:bodyPr/>
          <a:lstStyle/>
          <a:p>
            <a:r>
              <a:rPr lang="en-US" dirty="0"/>
              <a:t>Five chopsticks, five philosophers</a:t>
            </a:r>
          </a:p>
          <a:p>
            <a:pPr lvl="1"/>
            <a:r>
              <a:rPr lang="en-US" dirty="0"/>
              <a:t>Goal: Grab two chopsticks to eat</a:t>
            </a:r>
          </a:p>
          <a:p>
            <a:r>
              <a:rPr lang="en-US" b="1" dirty="0"/>
              <a:t>Deadlock</a:t>
            </a:r>
            <a:r>
              <a:rPr lang="en-US" dirty="0"/>
              <a:t> if they all grab chopstick to their right</a:t>
            </a:r>
          </a:p>
          <a:p>
            <a:r>
              <a:rPr lang="en-US" b="1" dirty="0"/>
              <a:t>How to fix deadlock?</a:t>
            </a:r>
          </a:p>
          <a:p>
            <a:pPr lvl="1"/>
            <a:r>
              <a:rPr lang="en-US" dirty="0"/>
              <a:t>Make one of them give up a chopstick</a:t>
            </a:r>
          </a:p>
          <a:p>
            <a:r>
              <a:rPr lang="en-US" b="1" dirty="0"/>
              <a:t>How to prevent deadlock?</a:t>
            </a:r>
          </a:p>
          <a:p>
            <a:pPr lvl="1"/>
            <a:r>
              <a:rPr lang="en-US" dirty="0"/>
              <a:t>Never take last chopstick if no hungry lawyer has two afterward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329D3-32EB-460C-A28D-A4F66120F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522" r="11351" b="522"/>
          <a:stretch>
            <a:fillRect/>
          </a:stretch>
        </p:blipFill>
        <p:spPr bwMode="auto">
          <a:xfrm>
            <a:off x="5445424" y="2321120"/>
            <a:ext cx="2778690" cy="266690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989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8E1F-19C8-7846-BC19-B8377190A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616" y="4941168"/>
            <a:ext cx="7772400" cy="1470025"/>
          </a:xfrm>
        </p:spPr>
        <p:txBody>
          <a:bodyPr/>
          <a:lstStyle/>
          <a:p>
            <a:r>
              <a:rPr lang="en-US" dirty="0"/>
              <a:t>What is a Deadlock?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17E23-B270-6641-AAFF-5D848ADB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-459432"/>
            <a:ext cx="6819311" cy="47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543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62F38-6E8E-2E4D-A811-959ED3E7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Progress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18131B-5FC4-3B4D-8AFB-DC902FCBC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Liveness: </a:t>
            </a:r>
          </a:p>
          <a:p>
            <a:pPr lvl="1"/>
            <a:r>
              <a:rPr lang="en-IN" dirty="0"/>
              <a:t>A set of properties that a system must satisfy to ensure that processes make progress during their execution life cycle 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Deadlock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Starvation </a:t>
            </a:r>
            <a:r>
              <a:rPr lang="en-US" dirty="0"/>
              <a:t>are both liveness concerns</a:t>
            </a:r>
          </a:p>
          <a:p>
            <a:r>
              <a:rPr lang="en-US" dirty="0">
                <a:solidFill>
                  <a:srgbClr val="0070C0"/>
                </a:solidFill>
              </a:rPr>
              <a:t>Starvation:</a:t>
            </a:r>
            <a:r>
              <a:rPr lang="en-US" dirty="0"/>
              <a:t> thread fails to make progress for an indefinite period of time</a:t>
            </a:r>
          </a:p>
          <a:p>
            <a:r>
              <a:rPr lang="en-US" dirty="0">
                <a:solidFill>
                  <a:srgbClr val="0070C0"/>
                </a:solidFill>
              </a:rPr>
              <a:t>Causes of starvation:</a:t>
            </a:r>
          </a:p>
          <a:p>
            <a:pPr lvl="1"/>
            <a:r>
              <a:rPr lang="en-US" dirty="0"/>
              <a:t>Scheduling policy never runs a particular thread on the CPU</a:t>
            </a:r>
          </a:p>
          <a:p>
            <a:pPr lvl="1"/>
            <a:r>
              <a:rPr lang="en-US" dirty="0"/>
              <a:t>Threads wait for each other or are spinning in a way that will never be resolved</a:t>
            </a:r>
          </a:p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1742D1-8160-E14C-8C1E-126F9B2594E5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Kumar CS 162 at UC Berkeley, Summer 2020</a:t>
            </a:r>
          </a:p>
        </p:txBody>
      </p:sp>
    </p:spTree>
    <p:extLst>
      <p:ext uri="{BB962C8B-B14F-4D97-AF65-F5344CB8AC3E}">
        <p14:creationId xmlns:p14="http://schemas.microsoft.com/office/powerpoint/2010/main" val="11884034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BB25-9DD9-4971-BA2C-5BC3414D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Deadlock: A Type of Starvation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3896-6AEE-4723-94A4-C9A7ECD8D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066" y="914400"/>
            <a:ext cx="4603398" cy="510540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Starvation</a:t>
            </a:r>
            <a:r>
              <a:rPr lang="en-US" sz="2000" dirty="0"/>
              <a:t> – thread fails to make progress for an indefinite period of time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Deadlock</a:t>
            </a:r>
            <a:r>
              <a:rPr lang="en-US" sz="2000" dirty="0"/>
              <a:t> – starvation due to a </a:t>
            </a:r>
            <a:r>
              <a:rPr lang="en-US" sz="2000" i="1" dirty="0"/>
              <a:t>cycle of waiting</a:t>
            </a:r>
            <a:r>
              <a:rPr lang="en-US" sz="2000" dirty="0"/>
              <a:t> among a set of threads</a:t>
            </a:r>
          </a:p>
          <a:p>
            <a:pPr lvl="1"/>
            <a:r>
              <a:rPr lang="en-US" sz="2000" dirty="0"/>
              <a:t>Each thread waits for some other thread in the cycle to take some action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Deadlock implies starvation </a:t>
            </a:r>
            <a:r>
              <a:rPr lang="en-US" sz="2000" dirty="0"/>
              <a:t>(example: dinning philosophers)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Starvation does not imply deadlock</a:t>
            </a:r>
          </a:p>
        </p:txBody>
      </p:sp>
      <p:grpSp>
        <p:nvGrpSpPr>
          <p:cNvPr id="7" name="Group 26">
            <a:extLst>
              <a:ext uri="{FF2B5EF4-FFF2-40B4-BE49-F238E27FC236}">
                <a16:creationId xmlns:a16="http://schemas.microsoft.com/office/drawing/2014/main" id="{07843A3A-5CF3-42A9-ABAC-FD131E4AFF90}"/>
              </a:ext>
            </a:extLst>
          </p:cNvPr>
          <p:cNvGrpSpPr>
            <a:grpSpLocks/>
          </p:cNvGrpSpPr>
          <p:nvPr/>
        </p:nvGrpSpPr>
        <p:grpSpPr bwMode="auto">
          <a:xfrm>
            <a:off x="301879" y="2259806"/>
            <a:ext cx="3313405" cy="2062163"/>
            <a:chOff x="1430" y="1743"/>
            <a:chExt cx="2558" cy="16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B23A3A-9257-46D6-91C8-D348F52A6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2383"/>
              <a:ext cx="51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Res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58B540-143E-4B87-BDDB-2F49FBDA9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" y="2397"/>
              <a:ext cx="511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Res 1</a:t>
              </a: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F178D714-EAEB-4C64-BEF0-8C80AD42D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2853"/>
              <a:ext cx="597" cy="547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Thread</a:t>
              </a:r>
            </a:p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</a:t>
              </a: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E7CA98E0-DC85-4F01-B184-6E368D5CD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743"/>
              <a:ext cx="597" cy="547"/>
            </a:xfrm>
            <a:prstGeom prst="ellipse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Thread</a:t>
              </a:r>
            </a:p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97EBEAAC-53C7-406F-AF47-D4AFE4F13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8" y="1878"/>
              <a:ext cx="470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1 h 21600"/>
                <a:gd name="T14" fmla="*/ 18245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3" name="AutoShape 11">
              <a:extLst>
                <a:ext uri="{FF2B5EF4-FFF2-40B4-BE49-F238E27FC236}">
                  <a16:creationId xmlns:a16="http://schemas.microsoft.com/office/drawing/2014/main" id="{04272571-DC4C-4E78-AECA-65D05269DA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23" y="1935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id="{A96826E8-788F-4C8D-962F-7885F907B1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959" y="2767"/>
              <a:ext cx="470" cy="511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7 h 21600"/>
                <a:gd name="T14" fmla="*/ 18245 w 21600"/>
                <a:gd name="T15" fmla="*/ 925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DC4620E4-1F90-4509-B2EE-678D8FD1D9D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21" y="2704"/>
              <a:ext cx="469" cy="512"/>
            </a:xfrm>
            <a:custGeom>
              <a:avLst/>
              <a:gdLst>
                <a:gd name="T0" fmla="*/ 7 w 21600"/>
                <a:gd name="T1" fmla="*/ 0 h 21600"/>
                <a:gd name="T2" fmla="*/ 7 w 21600"/>
                <a:gd name="T3" fmla="*/ 7 h 21600"/>
                <a:gd name="T4" fmla="*/ 2 w 21600"/>
                <a:gd name="T5" fmla="*/ 12 h 21600"/>
                <a:gd name="T6" fmla="*/ 10 w 21600"/>
                <a:gd name="T7" fmla="*/ 3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35 w 21600"/>
                <a:gd name="T13" fmla="*/ 2911 h 21600"/>
                <a:gd name="T14" fmla="*/ 18238 w 21600"/>
                <a:gd name="T15" fmla="*/ 92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/>
              <a:endParaRPr 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0CB698C3-C16A-436A-A956-705485E49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7" y="1895"/>
              <a:ext cx="425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Wait</a:t>
              </a:r>
            </a:p>
            <a:p>
              <a:pPr algn="ctr"/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For</a:t>
              </a:r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BEBA87E5-D86B-4738-8DE6-C8DB7C4C6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3" y="2851"/>
              <a:ext cx="425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Wait</a:t>
              </a:r>
            </a:p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For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1FD2D1D7-4DBC-4CCD-B4E5-5CF00ADF0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1" y="2759"/>
              <a:ext cx="577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Owned</a:t>
              </a:r>
            </a:p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By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519BF7F9-8308-4AEA-846B-13A19AF90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1998"/>
              <a:ext cx="577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Owned</a:t>
              </a:r>
            </a:p>
            <a:p>
              <a:pPr algn="ctr"/>
              <a:r>
                <a:rPr lang="en-US" altLang="en-US" sz="150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By</a:t>
              </a:r>
            </a:p>
          </p:txBody>
        </p: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0F0215E-80E4-7840-9A21-28C313F51F69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Kumar CS 162 at UC Berkeley, Summer 2020</a:t>
            </a:r>
          </a:p>
        </p:txBody>
      </p:sp>
    </p:spTree>
    <p:extLst>
      <p:ext uri="{BB962C8B-B14F-4D97-AF65-F5344CB8AC3E}">
        <p14:creationId xmlns:p14="http://schemas.microsoft.com/office/powerpoint/2010/main" val="1867752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1B3E-F46A-4FD9-BAB3-73F2A611F4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4625"/>
            <a:ext cx="7162800" cy="533400"/>
          </a:xfrm>
        </p:spPr>
        <p:txBody>
          <a:bodyPr/>
          <a:lstStyle/>
          <a:p>
            <a:r>
              <a:rPr lang="en-US" dirty="0"/>
              <a:t>Example: Single-Lane Bridge Crossing</a:t>
            </a:r>
          </a:p>
        </p:txBody>
      </p:sp>
      <p:pic>
        <p:nvPicPr>
          <p:cNvPr id="8" name="Content Placeholder 7" descr="A close up of a bridge&#10;&#10;Description automatically generated">
            <a:extLst>
              <a:ext uri="{FF2B5EF4-FFF2-40B4-BE49-F238E27FC236}">
                <a16:creationId xmlns:a16="http://schemas.microsoft.com/office/drawing/2014/main" id="{CA0B1470-9EE0-4085-B5A8-3300C7CFE9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5276850" cy="3262312"/>
          </a:xfr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9C235B-9567-3744-B412-F1DE316FC17D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Kumar CS 162 at UC Berkeley, Summer 2020</a:t>
            </a:r>
          </a:p>
        </p:txBody>
      </p:sp>
    </p:spTree>
    <p:extLst>
      <p:ext uri="{BB962C8B-B14F-4D97-AF65-F5344CB8AC3E}">
        <p14:creationId xmlns:p14="http://schemas.microsoft.com/office/powerpoint/2010/main" val="32906947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0143-2722-40E0-88B9-96E5CD5D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Crossing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09795-C947-43B5-8AFA-E5774EA68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573016"/>
            <a:ext cx="7924800" cy="244678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Each segment of road can be viewed as a resource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Car must own the segment under them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Must acquire segment that they are moving into</a:t>
            </a:r>
          </a:p>
          <a:p>
            <a:r>
              <a:rPr lang="en-US" b="1" dirty="0"/>
              <a:t>Deadlock:</a:t>
            </a:r>
            <a:r>
              <a:rPr lang="en-US" dirty="0"/>
              <a:t> Two cars in opposite directions meet in middle</a:t>
            </a:r>
          </a:p>
          <a:p>
            <a:r>
              <a:rPr lang="en-US" b="1" dirty="0"/>
              <a:t>Starvation</a:t>
            </a:r>
            <a:r>
              <a:rPr lang="en-US" dirty="0"/>
              <a:t> (not deadlock): Eastbound traffic doesn’t stop for westbound traffic</a:t>
            </a:r>
          </a:p>
        </p:txBody>
      </p:sp>
      <p:grpSp>
        <p:nvGrpSpPr>
          <p:cNvPr id="7" name="Group 461">
            <a:extLst>
              <a:ext uri="{FF2B5EF4-FFF2-40B4-BE49-F238E27FC236}">
                <a16:creationId xmlns:a16="http://schemas.microsoft.com/office/drawing/2014/main" id="{DAD9152E-89D6-4655-AED6-091FBAD37EB8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1583850"/>
            <a:ext cx="4707731" cy="1113235"/>
            <a:chOff x="808" y="400"/>
            <a:chExt cx="3954" cy="935"/>
          </a:xfrm>
        </p:grpSpPr>
        <p:grpSp>
          <p:nvGrpSpPr>
            <p:cNvPr id="8" name="Group 454">
              <a:extLst>
                <a:ext uri="{FF2B5EF4-FFF2-40B4-BE49-F238E27FC236}">
                  <a16:creationId xmlns:a16="http://schemas.microsoft.com/office/drawing/2014/main" id="{0DF5611A-9AD9-4AA9-9B85-0C57BAA033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" y="471"/>
              <a:ext cx="3954" cy="864"/>
              <a:chOff x="816" y="432"/>
              <a:chExt cx="3954" cy="864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32B6731E-B2FE-4FA7-B29C-3D339EE4BE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4" y="432"/>
                <a:ext cx="3936" cy="240"/>
                <a:chOff x="672" y="1008"/>
                <a:chExt cx="3936" cy="240"/>
              </a:xfrm>
            </p:grpSpPr>
            <p:sp>
              <p:nvSpPr>
                <p:cNvPr id="267" name="Line 6">
                  <a:extLst>
                    <a:ext uri="{FF2B5EF4-FFF2-40B4-BE49-F238E27FC236}">
                      <a16:creationId xmlns:a16="http://schemas.microsoft.com/office/drawing/2014/main" id="{CE04F835-50D2-4489-B74D-7A108804FA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008"/>
                  <a:ext cx="11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Line 7">
                  <a:extLst>
                    <a:ext uri="{FF2B5EF4-FFF2-40B4-BE49-F238E27FC236}">
                      <a16:creationId xmlns:a16="http://schemas.microsoft.com/office/drawing/2014/main" id="{E099199A-5784-4F35-84EB-7F2DF71E78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1008"/>
                  <a:ext cx="384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Line 8">
                  <a:extLst>
                    <a:ext uri="{FF2B5EF4-FFF2-40B4-BE49-F238E27FC236}">
                      <a16:creationId xmlns:a16="http://schemas.microsoft.com/office/drawing/2014/main" id="{38A5753D-5019-421F-BBD9-3F4E3A9587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248"/>
                  <a:ext cx="8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Line 9">
                  <a:extLst>
                    <a:ext uri="{FF2B5EF4-FFF2-40B4-BE49-F238E27FC236}">
                      <a16:creationId xmlns:a16="http://schemas.microsoft.com/office/drawing/2014/main" id="{11114985-6E7E-4620-9B1E-9E28B840CC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72" y="1026"/>
                  <a:ext cx="384" cy="2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Line 10">
                  <a:extLst>
                    <a:ext uri="{FF2B5EF4-FFF2-40B4-BE49-F238E27FC236}">
                      <a16:creationId xmlns:a16="http://schemas.microsoft.com/office/drawing/2014/main" id="{D1437567-8FA1-4581-8E11-A4C823449E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020"/>
                  <a:ext cx="11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1">
                <a:extLst>
                  <a:ext uri="{FF2B5EF4-FFF2-40B4-BE49-F238E27FC236}">
                    <a16:creationId xmlns:a16="http://schemas.microsoft.com/office/drawing/2014/main" id="{C22E598B-0530-4A17-B6C1-1E144CBE1F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34" y="1056"/>
                <a:ext cx="3936" cy="240"/>
                <a:chOff x="672" y="1008"/>
                <a:chExt cx="3936" cy="240"/>
              </a:xfrm>
            </p:grpSpPr>
            <p:sp>
              <p:nvSpPr>
                <p:cNvPr id="262" name="Line 12">
                  <a:extLst>
                    <a:ext uri="{FF2B5EF4-FFF2-40B4-BE49-F238E27FC236}">
                      <a16:creationId xmlns:a16="http://schemas.microsoft.com/office/drawing/2014/main" id="{BC8BE31E-8400-44FA-A059-D7E2FFA87A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2" y="1008"/>
                  <a:ext cx="11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Line 13">
                  <a:extLst>
                    <a:ext uri="{FF2B5EF4-FFF2-40B4-BE49-F238E27FC236}">
                      <a16:creationId xmlns:a16="http://schemas.microsoft.com/office/drawing/2014/main" id="{D2A52ECD-1A45-4354-9086-448F39F13D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24" y="1008"/>
                  <a:ext cx="384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Line 14">
                  <a:extLst>
                    <a:ext uri="{FF2B5EF4-FFF2-40B4-BE49-F238E27FC236}">
                      <a16:creationId xmlns:a16="http://schemas.microsoft.com/office/drawing/2014/main" id="{36337ECC-5B47-4734-BB84-593B6C4B4A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1248"/>
                  <a:ext cx="8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Line 15">
                  <a:extLst>
                    <a:ext uri="{FF2B5EF4-FFF2-40B4-BE49-F238E27FC236}">
                      <a16:creationId xmlns:a16="http://schemas.microsoft.com/office/drawing/2014/main" id="{A226683D-4831-4755-853B-5C21D29E49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72" y="1026"/>
                  <a:ext cx="384" cy="2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Line 16">
                  <a:extLst>
                    <a:ext uri="{FF2B5EF4-FFF2-40B4-BE49-F238E27FC236}">
                      <a16:creationId xmlns:a16="http://schemas.microsoft.com/office/drawing/2014/main" id="{6F4D999C-EACE-462C-B75D-099E76A092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6" y="1020"/>
                  <a:ext cx="115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Line 20">
                <a:extLst>
                  <a:ext uri="{FF2B5EF4-FFF2-40B4-BE49-F238E27FC236}">
                    <a16:creationId xmlns:a16="http://schemas.microsoft.com/office/drawing/2014/main" id="{F37F0D17-6AFA-4A7F-889D-14458277B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852"/>
                <a:ext cx="1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21">
                <a:extLst>
                  <a:ext uri="{FF2B5EF4-FFF2-40B4-BE49-F238E27FC236}">
                    <a16:creationId xmlns:a16="http://schemas.microsoft.com/office/drawing/2014/main" id="{7E80A4A2-D557-4E43-82CD-5D652BF5A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2" y="846"/>
                <a:ext cx="1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8" name="Picture 64" descr="j0212957">
                <a:extLst>
                  <a:ext uri="{FF2B5EF4-FFF2-40B4-BE49-F238E27FC236}">
                    <a16:creationId xmlns:a16="http://schemas.microsoft.com/office/drawing/2014/main" id="{D7397567-3BAA-4950-85B5-095E1A4094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4" y="720"/>
                <a:ext cx="480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65" descr="MCj03914140000[1]">
                <a:extLst>
                  <a:ext uri="{FF2B5EF4-FFF2-40B4-BE49-F238E27FC236}">
                    <a16:creationId xmlns:a16="http://schemas.microsoft.com/office/drawing/2014/main" id="{AB30DE0A-D484-4FBF-A611-C96262FA04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6" y="576"/>
                <a:ext cx="480" cy="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" name="Group 224">
                <a:extLst>
                  <a:ext uri="{FF2B5EF4-FFF2-40B4-BE49-F238E27FC236}">
                    <a16:creationId xmlns:a16="http://schemas.microsoft.com/office/drawing/2014/main" id="{47027879-454F-4BDA-9643-A774F0EA8C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6" y="528"/>
                <a:ext cx="520" cy="303"/>
                <a:chOff x="4464" y="1825"/>
                <a:chExt cx="520" cy="303"/>
              </a:xfrm>
            </p:grpSpPr>
            <p:sp>
              <p:nvSpPr>
                <p:cNvPr id="228" name="Freeform 188">
                  <a:extLst>
                    <a:ext uri="{FF2B5EF4-FFF2-40B4-BE49-F238E27FC236}">
                      <a16:creationId xmlns:a16="http://schemas.microsoft.com/office/drawing/2014/main" id="{DAEB3213-7902-4515-A816-4D55D3C2FA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4" y="1825"/>
                  <a:ext cx="520" cy="303"/>
                </a:xfrm>
                <a:custGeom>
                  <a:avLst/>
                  <a:gdLst>
                    <a:gd name="T0" fmla="*/ 236 w 1141"/>
                    <a:gd name="T1" fmla="*/ 86 h 663"/>
                    <a:gd name="T2" fmla="*/ 234 w 1141"/>
                    <a:gd name="T3" fmla="*/ 82 h 663"/>
                    <a:gd name="T4" fmla="*/ 230 w 1141"/>
                    <a:gd name="T5" fmla="*/ 78 h 663"/>
                    <a:gd name="T6" fmla="*/ 230 w 1141"/>
                    <a:gd name="T7" fmla="*/ 51 h 663"/>
                    <a:gd name="T8" fmla="*/ 220 w 1141"/>
                    <a:gd name="T9" fmla="*/ 14 h 663"/>
                    <a:gd name="T10" fmla="*/ 216 w 1141"/>
                    <a:gd name="T11" fmla="*/ 6 h 663"/>
                    <a:gd name="T12" fmla="*/ 209 w 1141"/>
                    <a:gd name="T13" fmla="*/ 1 h 663"/>
                    <a:gd name="T14" fmla="*/ 201 w 1141"/>
                    <a:gd name="T15" fmla="*/ 0 h 663"/>
                    <a:gd name="T16" fmla="*/ 186 w 1141"/>
                    <a:gd name="T17" fmla="*/ 0 h 663"/>
                    <a:gd name="T18" fmla="*/ 160 w 1141"/>
                    <a:gd name="T19" fmla="*/ 0 h 663"/>
                    <a:gd name="T20" fmla="*/ 131 w 1141"/>
                    <a:gd name="T21" fmla="*/ 0 h 663"/>
                    <a:gd name="T22" fmla="*/ 108 w 1141"/>
                    <a:gd name="T23" fmla="*/ 0 h 663"/>
                    <a:gd name="T24" fmla="*/ 98 w 1141"/>
                    <a:gd name="T25" fmla="*/ 0 h 663"/>
                    <a:gd name="T26" fmla="*/ 85 w 1141"/>
                    <a:gd name="T27" fmla="*/ 3 h 663"/>
                    <a:gd name="T28" fmla="*/ 77 w 1141"/>
                    <a:gd name="T29" fmla="*/ 7 h 663"/>
                    <a:gd name="T30" fmla="*/ 76 w 1141"/>
                    <a:gd name="T31" fmla="*/ 10 h 663"/>
                    <a:gd name="T32" fmla="*/ 76 w 1141"/>
                    <a:gd name="T33" fmla="*/ 10 h 663"/>
                    <a:gd name="T34" fmla="*/ 75 w 1141"/>
                    <a:gd name="T35" fmla="*/ 10 h 663"/>
                    <a:gd name="T36" fmla="*/ 71 w 1141"/>
                    <a:gd name="T37" fmla="*/ 15 h 663"/>
                    <a:gd name="T38" fmla="*/ 58 w 1141"/>
                    <a:gd name="T39" fmla="*/ 27 h 663"/>
                    <a:gd name="T40" fmla="*/ 50 w 1141"/>
                    <a:gd name="T41" fmla="*/ 37 h 663"/>
                    <a:gd name="T42" fmla="*/ 40 w 1141"/>
                    <a:gd name="T43" fmla="*/ 40 h 663"/>
                    <a:gd name="T44" fmla="*/ 27 w 1141"/>
                    <a:gd name="T45" fmla="*/ 44 h 663"/>
                    <a:gd name="T46" fmla="*/ 23 w 1141"/>
                    <a:gd name="T47" fmla="*/ 46 h 663"/>
                    <a:gd name="T48" fmla="*/ 13 w 1141"/>
                    <a:gd name="T49" fmla="*/ 53 h 663"/>
                    <a:gd name="T50" fmla="*/ 8 w 1141"/>
                    <a:gd name="T51" fmla="*/ 64 h 663"/>
                    <a:gd name="T52" fmla="*/ 8 w 1141"/>
                    <a:gd name="T53" fmla="*/ 70 h 663"/>
                    <a:gd name="T54" fmla="*/ 8 w 1141"/>
                    <a:gd name="T55" fmla="*/ 71 h 663"/>
                    <a:gd name="T56" fmla="*/ 8 w 1141"/>
                    <a:gd name="T57" fmla="*/ 74 h 663"/>
                    <a:gd name="T58" fmla="*/ 5 w 1141"/>
                    <a:gd name="T59" fmla="*/ 79 h 663"/>
                    <a:gd name="T60" fmla="*/ 2 w 1141"/>
                    <a:gd name="T61" fmla="*/ 83 h 663"/>
                    <a:gd name="T62" fmla="*/ 0 w 1141"/>
                    <a:gd name="T63" fmla="*/ 87 h 663"/>
                    <a:gd name="T64" fmla="*/ 0 w 1141"/>
                    <a:gd name="T65" fmla="*/ 88 h 663"/>
                    <a:gd name="T66" fmla="*/ 0 w 1141"/>
                    <a:gd name="T67" fmla="*/ 101 h 663"/>
                    <a:gd name="T68" fmla="*/ 3 w 1141"/>
                    <a:gd name="T69" fmla="*/ 111 h 663"/>
                    <a:gd name="T70" fmla="*/ 10 w 1141"/>
                    <a:gd name="T71" fmla="*/ 117 h 663"/>
                    <a:gd name="T72" fmla="*/ 15 w 1141"/>
                    <a:gd name="T73" fmla="*/ 119 h 663"/>
                    <a:gd name="T74" fmla="*/ 16 w 1141"/>
                    <a:gd name="T75" fmla="*/ 119 h 663"/>
                    <a:gd name="T76" fmla="*/ 21 w 1141"/>
                    <a:gd name="T77" fmla="*/ 121 h 663"/>
                    <a:gd name="T78" fmla="*/ 26 w 1141"/>
                    <a:gd name="T79" fmla="*/ 122 h 663"/>
                    <a:gd name="T80" fmla="*/ 35 w 1141"/>
                    <a:gd name="T81" fmla="*/ 131 h 663"/>
                    <a:gd name="T82" fmla="*/ 46 w 1141"/>
                    <a:gd name="T83" fmla="*/ 137 h 663"/>
                    <a:gd name="T84" fmla="*/ 59 w 1141"/>
                    <a:gd name="T85" fmla="*/ 138 h 663"/>
                    <a:gd name="T86" fmla="*/ 71 w 1141"/>
                    <a:gd name="T87" fmla="*/ 134 h 663"/>
                    <a:gd name="T88" fmla="*/ 80 w 1141"/>
                    <a:gd name="T89" fmla="*/ 127 h 663"/>
                    <a:gd name="T90" fmla="*/ 87 w 1141"/>
                    <a:gd name="T91" fmla="*/ 123 h 663"/>
                    <a:gd name="T92" fmla="*/ 99 w 1141"/>
                    <a:gd name="T93" fmla="*/ 123 h 663"/>
                    <a:gd name="T94" fmla="*/ 117 w 1141"/>
                    <a:gd name="T95" fmla="*/ 123 h 663"/>
                    <a:gd name="T96" fmla="*/ 134 w 1141"/>
                    <a:gd name="T97" fmla="*/ 123 h 663"/>
                    <a:gd name="T98" fmla="*/ 146 w 1141"/>
                    <a:gd name="T99" fmla="*/ 123 h 663"/>
                    <a:gd name="T100" fmla="*/ 153 w 1141"/>
                    <a:gd name="T101" fmla="*/ 127 h 663"/>
                    <a:gd name="T102" fmla="*/ 162 w 1141"/>
                    <a:gd name="T103" fmla="*/ 134 h 663"/>
                    <a:gd name="T104" fmla="*/ 174 w 1141"/>
                    <a:gd name="T105" fmla="*/ 138 h 663"/>
                    <a:gd name="T106" fmla="*/ 187 w 1141"/>
                    <a:gd name="T107" fmla="*/ 137 h 663"/>
                    <a:gd name="T108" fmla="*/ 198 w 1141"/>
                    <a:gd name="T109" fmla="*/ 131 h 663"/>
                    <a:gd name="T110" fmla="*/ 206 w 1141"/>
                    <a:gd name="T111" fmla="*/ 121 h 663"/>
                    <a:gd name="T112" fmla="*/ 214 w 1141"/>
                    <a:gd name="T113" fmla="*/ 120 h 663"/>
                    <a:gd name="T114" fmla="*/ 222 w 1141"/>
                    <a:gd name="T115" fmla="*/ 119 h 663"/>
                    <a:gd name="T116" fmla="*/ 226 w 1141"/>
                    <a:gd name="T117" fmla="*/ 118 h 663"/>
                    <a:gd name="T118" fmla="*/ 232 w 1141"/>
                    <a:gd name="T119" fmla="*/ 114 h 663"/>
                    <a:gd name="T120" fmla="*/ 237 w 1141"/>
                    <a:gd name="T121" fmla="*/ 106 h 663"/>
                    <a:gd name="T122" fmla="*/ 237 w 1141"/>
                    <a:gd name="T123" fmla="*/ 89 h 66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1141" h="663">
                      <a:moveTo>
                        <a:pt x="1140" y="427"/>
                      </a:moveTo>
                      <a:lnTo>
                        <a:pt x="1138" y="420"/>
                      </a:lnTo>
                      <a:lnTo>
                        <a:pt x="1136" y="413"/>
                      </a:lnTo>
                      <a:lnTo>
                        <a:pt x="1133" y="406"/>
                      </a:lnTo>
                      <a:lnTo>
                        <a:pt x="1129" y="400"/>
                      </a:lnTo>
                      <a:lnTo>
                        <a:pt x="1125" y="393"/>
                      </a:lnTo>
                      <a:lnTo>
                        <a:pt x="1119" y="386"/>
                      </a:lnTo>
                      <a:lnTo>
                        <a:pt x="1112" y="379"/>
                      </a:lnTo>
                      <a:lnTo>
                        <a:pt x="1105" y="373"/>
                      </a:lnTo>
                      <a:lnTo>
                        <a:pt x="1105" y="338"/>
                      </a:lnTo>
                      <a:lnTo>
                        <a:pt x="1105" y="289"/>
                      </a:lnTo>
                      <a:lnTo>
                        <a:pt x="1105" y="245"/>
                      </a:lnTo>
                      <a:lnTo>
                        <a:pt x="1105" y="227"/>
                      </a:lnTo>
                      <a:lnTo>
                        <a:pt x="1059" y="67"/>
                      </a:lnTo>
                      <a:lnTo>
                        <a:pt x="1054" y="54"/>
                      </a:lnTo>
                      <a:lnTo>
                        <a:pt x="1047" y="41"/>
                      </a:lnTo>
                      <a:lnTo>
                        <a:pt x="1039" y="30"/>
                      </a:lnTo>
                      <a:lnTo>
                        <a:pt x="1029" y="19"/>
                      </a:lnTo>
                      <a:lnTo>
                        <a:pt x="1016" y="11"/>
                      </a:lnTo>
                      <a:lnTo>
                        <a:pt x="1004" y="5"/>
                      </a:lnTo>
                      <a:lnTo>
                        <a:pt x="989" y="1"/>
                      </a:lnTo>
                      <a:lnTo>
                        <a:pt x="972" y="0"/>
                      </a:lnTo>
                      <a:lnTo>
                        <a:pt x="967" y="0"/>
                      </a:lnTo>
                      <a:lnTo>
                        <a:pt x="951" y="0"/>
                      </a:lnTo>
                      <a:lnTo>
                        <a:pt x="926" y="0"/>
                      </a:lnTo>
                      <a:lnTo>
                        <a:pt x="895" y="0"/>
                      </a:lnTo>
                      <a:lnTo>
                        <a:pt x="857" y="0"/>
                      </a:lnTo>
                      <a:lnTo>
                        <a:pt x="815" y="0"/>
                      </a:lnTo>
                      <a:lnTo>
                        <a:pt x="770" y="0"/>
                      </a:lnTo>
                      <a:lnTo>
                        <a:pt x="724" y="0"/>
                      </a:lnTo>
                      <a:lnTo>
                        <a:pt x="678" y="0"/>
                      </a:lnTo>
                      <a:lnTo>
                        <a:pt x="633" y="0"/>
                      </a:lnTo>
                      <a:lnTo>
                        <a:pt x="590" y="0"/>
                      </a:lnTo>
                      <a:lnTo>
                        <a:pt x="553" y="0"/>
                      </a:lnTo>
                      <a:lnTo>
                        <a:pt x="521" y="0"/>
                      </a:lnTo>
                      <a:lnTo>
                        <a:pt x="497" y="0"/>
                      </a:lnTo>
                      <a:lnTo>
                        <a:pt x="480" y="0"/>
                      </a:lnTo>
                      <a:lnTo>
                        <a:pt x="475" y="0"/>
                      </a:lnTo>
                      <a:lnTo>
                        <a:pt x="451" y="1"/>
                      </a:lnTo>
                      <a:lnTo>
                        <a:pt x="430" y="6"/>
                      </a:lnTo>
                      <a:lnTo>
                        <a:pt x="411" y="13"/>
                      </a:lnTo>
                      <a:lnTo>
                        <a:pt x="396" y="21"/>
                      </a:lnTo>
                      <a:lnTo>
                        <a:pt x="384" y="29"/>
                      </a:lnTo>
                      <a:lnTo>
                        <a:pt x="374" y="36"/>
                      </a:lnTo>
                      <a:lnTo>
                        <a:pt x="368" y="41"/>
                      </a:lnTo>
                      <a:lnTo>
                        <a:pt x="364" y="45"/>
                      </a:lnTo>
                      <a:lnTo>
                        <a:pt x="365" y="45"/>
                      </a:lnTo>
                      <a:lnTo>
                        <a:pt x="364" y="46"/>
                      </a:lnTo>
                      <a:lnTo>
                        <a:pt x="362" y="47"/>
                      </a:lnTo>
                      <a:lnTo>
                        <a:pt x="361" y="49"/>
                      </a:lnTo>
                      <a:lnTo>
                        <a:pt x="358" y="51"/>
                      </a:lnTo>
                      <a:lnTo>
                        <a:pt x="354" y="55"/>
                      </a:lnTo>
                      <a:lnTo>
                        <a:pt x="341" y="69"/>
                      </a:lnTo>
                      <a:lnTo>
                        <a:pt x="323" y="87"/>
                      </a:lnTo>
                      <a:lnTo>
                        <a:pt x="302" y="110"/>
                      </a:lnTo>
                      <a:lnTo>
                        <a:pt x="280" y="132"/>
                      </a:lnTo>
                      <a:lnTo>
                        <a:pt x="262" y="153"/>
                      </a:lnTo>
                      <a:lnTo>
                        <a:pt x="247" y="169"/>
                      </a:lnTo>
                      <a:lnTo>
                        <a:pt x="239" y="177"/>
                      </a:lnTo>
                      <a:lnTo>
                        <a:pt x="229" y="181"/>
                      </a:lnTo>
                      <a:lnTo>
                        <a:pt x="213" y="185"/>
                      </a:lnTo>
                      <a:lnTo>
                        <a:pt x="194" y="192"/>
                      </a:lnTo>
                      <a:lnTo>
                        <a:pt x="172" y="199"/>
                      </a:lnTo>
                      <a:lnTo>
                        <a:pt x="150" y="206"/>
                      </a:lnTo>
                      <a:lnTo>
                        <a:pt x="131" y="212"/>
                      </a:lnTo>
                      <a:lnTo>
                        <a:pt x="119" y="216"/>
                      </a:lnTo>
                      <a:lnTo>
                        <a:pt x="114" y="218"/>
                      </a:lnTo>
                      <a:lnTo>
                        <a:pt x="112" y="219"/>
                      </a:lnTo>
                      <a:lnTo>
                        <a:pt x="92" y="229"/>
                      </a:lnTo>
                      <a:lnTo>
                        <a:pt x="77" y="242"/>
                      </a:lnTo>
                      <a:lnTo>
                        <a:pt x="63" y="257"/>
                      </a:lnTo>
                      <a:lnTo>
                        <a:pt x="54" y="272"/>
                      </a:lnTo>
                      <a:lnTo>
                        <a:pt x="46" y="288"/>
                      </a:lnTo>
                      <a:lnTo>
                        <a:pt x="40" y="305"/>
                      </a:lnTo>
                      <a:lnTo>
                        <a:pt x="38" y="321"/>
                      </a:lnTo>
                      <a:lnTo>
                        <a:pt x="37" y="337"/>
                      </a:lnTo>
                      <a:lnTo>
                        <a:pt x="37" y="338"/>
                      </a:lnTo>
                      <a:lnTo>
                        <a:pt x="37" y="340"/>
                      </a:lnTo>
                      <a:lnTo>
                        <a:pt x="37" y="342"/>
                      </a:lnTo>
                      <a:lnTo>
                        <a:pt x="37" y="348"/>
                      </a:lnTo>
                      <a:lnTo>
                        <a:pt x="37" y="356"/>
                      </a:lnTo>
                      <a:lnTo>
                        <a:pt x="37" y="366"/>
                      </a:lnTo>
                      <a:lnTo>
                        <a:pt x="29" y="371"/>
                      </a:lnTo>
                      <a:lnTo>
                        <a:pt x="22" y="376"/>
                      </a:lnTo>
                      <a:lnTo>
                        <a:pt x="16" y="383"/>
                      </a:lnTo>
                      <a:lnTo>
                        <a:pt x="12" y="390"/>
                      </a:lnTo>
                      <a:lnTo>
                        <a:pt x="8" y="397"/>
                      </a:lnTo>
                      <a:lnTo>
                        <a:pt x="5" y="404"/>
                      </a:lnTo>
                      <a:lnTo>
                        <a:pt x="2" y="411"/>
                      </a:lnTo>
                      <a:lnTo>
                        <a:pt x="1" y="418"/>
                      </a:lnTo>
                      <a:lnTo>
                        <a:pt x="1" y="419"/>
                      </a:lnTo>
                      <a:lnTo>
                        <a:pt x="0" y="421"/>
                      </a:lnTo>
                      <a:lnTo>
                        <a:pt x="0" y="485"/>
                      </a:lnTo>
                      <a:lnTo>
                        <a:pt x="0" y="486"/>
                      </a:lnTo>
                      <a:lnTo>
                        <a:pt x="2" y="502"/>
                      </a:lnTo>
                      <a:lnTo>
                        <a:pt x="7" y="517"/>
                      </a:lnTo>
                      <a:lnTo>
                        <a:pt x="14" y="530"/>
                      </a:lnTo>
                      <a:lnTo>
                        <a:pt x="23" y="541"/>
                      </a:lnTo>
                      <a:lnTo>
                        <a:pt x="33" y="552"/>
                      </a:lnTo>
                      <a:lnTo>
                        <a:pt x="45" y="560"/>
                      </a:lnTo>
                      <a:lnTo>
                        <a:pt x="56" y="565"/>
                      </a:lnTo>
                      <a:lnTo>
                        <a:pt x="69" y="570"/>
                      </a:lnTo>
                      <a:lnTo>
                        <a:pt x="70" y="570"/>
                      </a:lnTo>
                      <a:lnTo>
                        <a:pt x="71" y="571"/>
                      </a:lnTo>
                      <a:lnTo>
                        <a:pt x="73" y="571"/>
                      </a:lnTo>
                      <a:lnTo>
                        <a:pt x="77" y="572"/>
                      </a:lnTo>
                      <a:lnTo>
                        <a:pt x="84" y="573"/>
                      </a:lnTo>
                      <a:lnTo>
                        <a:pt x="92" y="575"/>
                      </a:lnTo>
                      <a:lnTo>
                        <a:pt x="101" y="577"/>
                      </a:lnTo>
                      <a:lnTo>
                        <a:pt x="111" y="578"/>
                      </a:lnTo>
                      <a:lnTo>
                        <a:pt x="120" y="580"/>
                      </a:lnTo>
                      <a:lnTo>
                        <a:pt x="128" y="581"/>
                      </a:lnTo>
                      <a:lnTo>
                        <a:pt x="139" y="599"/>
                      </a:lnTo>
                      <a:lnTo>
                        <a:pt x="153" y="615"/>
                      </a:lnTo>
                      <a:lnTo>
                        <a:pt x="168" y="629"/>
                      </a:lnTo>
                      <a:lnTo>
                        <a:pt x="184" y="641"/>
                      </a:lnTo>
                      <a:lnTo>
                        <a:pt x="203" y="651"/>
                      </a:lnTo>
                      <a:lnTo>
                        <a:pt x="222" y="657"/>
                      </a:lnTo>
                      <a:lnTo>
                        <a:pt x="243" y="662"/>
                      </a:lnTo>
                      <a:lnTo>
                        <a:pt x="265" y="663"/>
                      </a:lnTo>
                      <a:lnTo>
                        <a:pt x="285" y="662"/>
                      </a:lnTo>
                      <a:lnTo>
                        <a:pt x="304" y="659"/>
                      </a:lnTo>
                      <a:lnTo>
                        <a:pt x="323" y="652"/>
                      </a:lnTo>
                      <a:lnTo>
                        <a:pt x="340" y="644"/>
                      </a:lnTo>
                      <a:lnTo>
                        <a:pt x="356" y="633"/>
                      </a:lnTo>
                      <a:lnTo>
                        <a:pt x="371" y="621"/>
                      </a:lnTo>
                      <a:lnTo>
                        <a:pt x="384" y="607"/>
                      </a:lnTo>
                      <a:lnTo>
                        <a:pt x="395" y="591"/>
                      </a:lnTo>
                      <a:lnTo>
                        <a:pt x="404" y="591"/>
                      </a:lnTo>
                      <a:lnTo>
                        <a:pt x="417" y="591"/>
                      </a:lnTo>
                      <a:lnTo>
                        <a:pt x="434" y="591"/>
                      </a:lnTo>
                      <a:lnTo>
                        <a:pt x="456" y="591"/>
                      </a:lnTo>
                      <a:lnTo>
                        <a:pt x="479" y="591"/>
                      </a:lnTo>
                      <a:lnTo>
                        <a:pt x="506" y="591"/>
                      </a:lnTo>
                      <a:lnTo>
                        <a:pt x="532" y="591"/>
                      </a:lnTo>
                      <a:lnTo>
                        <a:pt x="561" y="591"/>
                      </a:lnTo>
                      <a:lnTo>
                        <a:pt x="589" y="591"/>
                      </a:lnTo>
                      <a:lnTo>
                        <a:pt x="615" y="591"/>
                      </a:lnTo>
                      <a:lnTo>
                        <a:pt x="642" y="591"/>
                      </a:lnTo>
                      <a:lnTo>
                        <a:pt x="665" y="591"/>
                      </a:lnTo>
                      <a:lnTo>
                        <a:pt x="687" y="591"/>
                      </a:lnTo>
                      <a:lnTo>
                        <a:pt x="704" y="591"/>
                      </a:lnTo>
                      <a:lnTo>
                        <a:pt x="717" y="591"/>
                      </a:lnTo>
                      <a:lnTo>
                        <a:pt x="726" y="591"/>
                      </a:lnTo>
                      <a:lnTo>
                        <a:pt x="737" y="607"/>
                      </a:lnTo>
                      <a:lnTo>
                        <a:pt x="750" y="621"/>
                      </a:lnTo>
                      <a:lnTo>
                        <a:pt x="765" y="633"/>
                      </a:lnTo>
                      <a:lnTo>
                        <a:pt x="781" y="644"/>
                      </a:lnTo>
                      <a:lnTo>
                        <a:pt x="800" y="652"/>
                      </a:lnTo>
                      <a:lnTo>
                        <a:pt x="818" y="659"/>
                      </a:lnTo>
                      <a:lnTo>
                        <a:pt x="838" y="662"/>
                      </a:lnTo>
                      <a:lnTo>
                        <a:pt x="857" y="663"/>
                      </a:lnTo>
                      <a:lnTo>
                        <a:pt x="878" y="662"/>
                      </a:lnTo>
                      <a:lnTo>
                        <a:pt x="899" y="657"/>
                      </a:lnTo>
                      <a:lnTo>
                        <a:pt x="918" y="651"/>
                      </a:lnTo>
                      <a:lnTo>
                        <a:pt x="937" y="640"/>
                      </a:lnTo>
                      <a:lnTo>
                        <a:pt x="954" y="629"/>
                      </a:lnTo>
                      <a:lnTo>
                        <a:pt x="969" y="614"/>
                      </a:lnTo>
                      <a:lnTo>
                        <a:pt x="983" y="598"/>
                      </a:lnTo>
                      <a:lnTo>
                        <a:pt x="994" y="580"/>
                      </a:lnTo>
                      <a:lnTo>
                        <a:pt x="1005" y="579"/>
                      </a:lnTo>
                      <a:lnTo>
                        <a:pt x="1017" y="577"/>
                      </a:lnTo>
                      <a:lnTo>
                        <a:pt x="1031" y="575"/>
                      </a:lnTo>
                      <a:lnTo>
                        <a:pt x="1045" y="572"/>
                      </a:lnTo>
                      <a:lnTo>
                        <a:pt x="1057" y="571"/>
                      </a:lnTo>
                      <a:lnTo>
                        <a:pt x="1068" y="569"/>
                      </a:lnTo>
                      <a:lnTo>
                        <a:pt x="1075" y="568"/>
                      </a:lnTo>
                      <a:lnTo>
                        <a:pt x="1077" y="568"/>
                      </a:lnTo>
                      <a:lnTo>
                        <a:pt x="1089" y="565"/>
                      </a:lnTo>
                      <a:lnTo>
                        <a:pt x="1100" y="560"/>
                      </a:lnTo>
                      <a:lnTo>
                        <a:pt x="1111" y="554"/>
                      </a:lnTo>
                      <a:lnTo>
                        <a:pt x="1120" y="545"/>
                      </a:lnTo>
                      <a:lnTo>
                        <a:pt x="1128" y="534"/>
                      </a:lnTo>
                      <a:lnTo>
                        <a:pt x="1135" y="522"/>
                      </a:lnTo>
                      <a:lnTo>
                        <a:pt x="1138" y="508"/>
                      </a:lnTo>
                      <a:lnTo>
                        <a:pt x="1141" y="492"/>
                      </a:lnTo>
                      <a:lnTo>
                        <a:pt x="1141" y="432"/>
                      </a:lnTo>
                      <a:lnTo>
                        <a:pt x="1140" y="4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Freeform 190">
                  <a:extLst>
                    <a:ext uri="{FF2B5EF4-FFF2-40B4-BE49-F238E27FC236}">
                      <a16:creationId xmlns:a16="http://schemas.microsoft.com/office/drawing/2014/main" id="{9EA20662-56C9-4A55-BE43-B88316DD0B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79" y="1839"/>
                  <a:ext cx="490" cy="274"/>
                </a:xfrm>
                <a:custGeom>
                  <a:avLst/>
                  <a:gdLst>
                    <a:gd name="T0" fmla="*/ 220 w 1076"/>
                    <a:gd name="T1" fmla="*/ 78 h 599"/>
                    <a:gd name="T2" fmla="*/ 216 w 1076"/>
                    <a:gd name="T3" fmla="*/ 46 h 599"/>
                    <a:gd name="T4" fmla="*/ 203 w 1076"/>
                    <a:gd name="T5" fmla="*/ 3 h 599"/>
                    <a:gd name="T6" fmla="*/ 88 w 1076"/>
                    <a:gd name="T7" fmla="*/ 0 h 599"/>
                    <a:gd name="T8" fmla="*/ 74 w 1076"/>
                    <a:gd name="T9" fmla="*/ 7 h 599"/>
                    <a:gd name="T10" fmla="*/ 56 w 1076"/>
                    <a:gd name="T11" fmla="*/ 25 h 599"/>
                    <a:gd name="T12" fmla="*/ 37 w 1076"/>
                    <a:gd name="T13" fmla="*/ 39 h 599"/>
                    <a:gd name="T14" fmla="*/ 20 w 1076"/>
                    <a:gd name="T15" fmla="*/ 45 h 599"/>
                    <a:gd name="T16" fmla="*/ 8 w 1076"/>
                    <a:gd name="T17" fmla="*/ 60 h 599"/>
                    <a:gd name="T18" fmla="*/ 7 w 1076"/>
                    <a:gd name="T19" fmla="*/ 64 h 599"/>
                    <a:gd name="T20" fmla="*/ 5 w 1076"/>
                    <a:gd name="T21" fmla="*/ 76 h 599"/>
                    <a:gd name="T22" fmla="*/ 0 w 1076"/>
                    <a:gd name="T23" fmla="*/ 82 h 599"/>
                    <a:gd name="T24" fmla="*/ 4 w 1076"/>
                    <a:gd name="T25" fmla="*/ 103 h 599"/>
                    <a:gd name="T26" fmla="*/ 25 w 1076"/>
                    <a:gd name="T27" fmla="*/ 109 h 599"/>
                    <a:gd name="T28" fmla="*/ 41 w 1076"/>
                    <a:gd name="T29" fmla="*/ 124 h 599"/>
                    <a:gd name="T30" fmla="*/ 62 w 1076"/>
                    <a:gd name="T31" fmla="*/ 121 h 599"/>
                    <a:gd name="T32" fmla="*/ 149 w 1076"/>
                    <a:gd name="T33" fmla="*/ 113 h 599"/>
                    <a:gd name="T34" fmla="*/ 168 w 1076"/>
                    <a:gd name="T35" fmla="*/ 125 h 599"/>
                    <a:gd name="T36" fmla="*/ 189 w 1076"/>
                    <a:gd name="T37" fmla="*/ 118 h 599"/>
                    <a:gd name="T38" fmla="*/ 218 w 1076"/>
                    <a:gd name="T39" fmla="*/ 105 h 599"/>
                    <a:gd name="T40" fmla="*/ 223 w 1076"/>
                    <a:gd name="T41" fmla="*/ 96 h 599"/>
                    <a:gd name="T42" fmla="*/ 14 w 1076"/>
                    <a:gd name="T43" fmla="*/ 64 h 599"/>
                    <a:gd name="T44" fmla="*/ 16 w 1076"/>
                    <a:gd name="T45" fmla="*/ 56 h 599"/>
                    <a:gd name="T46" fmla="*/ 31 w 1076"/>
                    <a:gd name="T47" fmla="*/ 48 h 599"/>
                    <a:gd name="T48" fmla="*/ 79 w 1076"/>
                    <a:gd name="T49" fmla="*/ 12 h 599"/>
                    <a:gd name="T50" fmla="*/ 86 w 1076"/>
                    <a:gd name="T51" fmla="*/ 7 h 599"/>
                    <a:gd name="T52" fmla="*/ 200 w 1076"/>
                    <a:gd name="T53" fmla="*/ 11 h 599"/>
                    <a:gd name="T54" fmla="*/ 206 w 1076"/>
                    <a:gd name="T55" fmla="*/ 31 h 599"/>
                    <a:gd name="T56" fmla="*/ 209 w 1076"/>
                    <a:gd name="T57" fmla="*/ 68 h 599"/>
                    <a:gd name="T58" fmla="*/ 178 w 1076"/>
                    <a:gd name="T59" fmla="*/ 75 h 599"/>
                    <a:gd name="T60" fmla="*/ 168 w 1076"/>
                    <a:gd name="T61" fmla="*/ 74 h 599"/>
                    <a:gd name="T62" fmla="*/ 158 w 1076"/>
                    <a:gd name="T63" fmla="*/ 77 h 599"/>
                    <a:gd name="T64" fmla="*/ 53 w 1076"/>
                    <a:gd name="T65" fmla="*/ 74 h 599"/>
                    <a:gd name="T66" fmla="*/ 43 w 1076"/>
                    <a:gd name="T67" fmla="*/ 74 h 599"/>
                    <a:gd name="T68" fmla="*/ 14 w 1076"/>
                    <a:gd name="T69" fmla="*/ 77 h 599"/>
                    <a:gd name="T70" fmla="*/ 17 w 1076"/>
                    <a:gd name="T71" fmla="*/ 101 h 599"/>
                    <a:gd name="T72" fmla="*/ 10 w 1076"/>
                    <a:gd name="T73" fmla="*/ 99 h 599"/>
                    <a:gd name="T74" fmla="*/ 7 w 1076"/>
                    <a:gd name="T75" fmla="*/ 85 h 599"/>
                    <a:gd name="T76" fmla="*/ 12 w 1076"/>
                    <a:gd name="T77" fmla="*/ 81 h 599"/>
                    <a:gd name="T78" fmla="*/ 25 w 1076"/>
                    <a:gd name="T79" fmla="*/ 89 h 599"/>
                    <a:gd name="T80" fmla="*/ 23 w 1076"/>
                    <a:gd name="T81" fmla="*/ 101 h 599"/>
                    <a:gd name="T82" fmla="*/ 37 w 1076"/>
                    <a:gd name="T83" fmla="*/ 115 h 599"/>
                    <a:gd name="T84" fmla="*/ 30 w 1076"/>
                    <a:gd name="T85" fmla="*/ 96 h 599"/>
                    <a:gd name="T86" fmla="*/ 42 w 1076"/>
                    <a:gd name="T87" fmla="*/ 81 h 599"/>
                    <a:gd name="T88" fmla="*/ 62 w 1076"/>
                    <a:gd name="T89" fmla="*/ 86 h 599"/>
                    <a:gd name="T90" fmla="*/ 66 w 1076"/>
                    <a:gd name="T91" fmla="*/ 107 h 599"/>
                    <a:gd name="T92" fmla="*/ 48 w 1076"/>
                    <a:gd name="T93" fmla="*/ 118 h 599"/>
                    <a:gd name="T94" fmla="*/ 74 w 1076"/>
                    <a:gd name="T95" fmla="*/ 99 h 599"/>
                    <a:gd name="T96" fmla="*/ 69 w 1076"/>
                    <a:gd name="T97" fmla="*/ 84 h 599"/>
                    <a:gd name="T98" fmla="*/ 149 w 1076"/>
                    <a:gd name="T99" fmla="*/ 86 h 599"/>
                    <a:gd name="T100" fmla="*/ 145 w 1076"/>
                    <a:gd name="T101" fmla="*/ 100 h 599"/>
                    <a:gd name="T102" fmla="*/ 164 w 1076"/>
                    <a:gd name="T103" fmla="*/ 117 h 599"/>
                    <a:gd name="T104" fmla="*/ 152 w 1076"/>
                    <a:gd name="T105" fmla="*/ 99 h 599"/>
                    <a:gd name="T106" fmla="*/ 162 w 1076"/>
                    <a:gd name="T107" fmla="*/ 82 h 599"/>
                    <a:gd name="T108" fmla="*/ 183 w 1076"/>
                    <a:gd name="T109" fmla="*/ 84 h 599"/>
                    <a:gd name="T110" fmla="*/ 189 w 1076"/>
                    <a:gd name="T111" fmla="*/ 103 h 599"/>
                    <a:gd name="T112" fmla="*/ 175 w 1076"/>
                    <a:gd name="T113" fmla="*/ 118 h 599"/>
                    <a:gd name="T114" fmla="*/ 215 w 1076"/>
                    <a:gd name="T115" fmla="*/ 99 h 599"/>
                    <a:gd name="T116" fmla="*/ 202 w 1076"/>
                    <a:gd name="T117" fmla="*/ 101 h 599"/>
                    <a:gd name="T118" fmla="*/ 197 w 1076"/>
                    <a:gd name="T119" fmla="*/ 99 h 599"/>
                    <a:gd name="T120" fmla="*/ 192 w 1076"/>
                    <a:gd name="T121" fmla="*/ 84 h 599"/>
                    <a:gd name="T122" fmla="*/ 216 w 1076"/>
                    <a:gd name="T123" fmla="*/ 83 h 599"/>
                    <a:gd name="T124" fmla="*/ 216 w 1076"/>
                    <a:gd name="T125" fmla="*/ 96 h 5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076" h="599">
                      <a:moveTo>
                        <a:pt x="1076" y="401"/>
                      </a:moveTo>
                      <a:lnTo>
                        <a:pt x="1075" y="396"/>
                      </a:lnTo>
                      <a:lnTo>
                        <a:pt x="1073" y="391"/>
                      </a:lnTo>
                      <a:lnTo>
                        <a:pt x="1071" y="386"/>
                      </a:lnTo>
                      <a:lnTo>
                        <a:pt x="1066" y="380"/>
                      </a:lnTo>
                      <a:lnTo>
                        <a:pt x="1061" y="374"/>
                      </a:lnTo>
                      <a:lnTo>
                        <a:pt x="1056" y="369"/>
                      </a:lnTo>
                      <a:lnTo>
                        <a:pt x="1049" y="364"/>
                      </a:lnTo>
                      <a:lnTo>
                        <a:pt x="1041" y="359"/>
                      </a:lnTo>
                      <a:lnTo>
                        <a:pt x="1041" y="326"/>
                      </a:lnTo>
                      <a:lnTo>
                        <a:pt x="1041" y="272"/>
                      </a:lnTo>
                      <a:lnTo>
                        <a:pt x="1041" y="221"/>
                      </a:lnTo>
                      <a:lnTo>
                        <a:pt x="1041" y="199"/>
                      </a:lnTo>
                      <a:lnTo>
                        <a:pt x="997" y="44"/>
                      </a:lnTo>
                      <a:lnTo>
                        <a:pt x="995" y="37"/>
                      </a:lnTo>
                      <a:lnTo>
                        <a:pt x="990" y="30"/>
                      </a:lnTo>
                      <a:lnTo>
                        <a:pt x="985" y="22"/>
                      </a:lnTo>
                      <a:lnTo>
                        <a:pt x="980" y="15"/>
                      </a:lnTo>
                      <a:lnTo>
                        <a:pt x="972" y="9"/>
                      </a:lnTo>
                      <a:lnTo>
                        <a:pt x="962" y="4"/>
                      </a:lnTo>
                      <a:lnTo>
                        <a:pt x="952" y="1"/>
                      </a:lnTo>
                      <a:lnTo>
                        <a:pt x="940" y="0"/>
                      </a:lnTo>
                      <a:lnTo>
                        <a:pt x="443" y="0"/>
                      </a:lnTo>
                      <a:lnTo>
                        <a:pt x="423" y="1"/>
                      </a:lnTo>
                      <a:lnTo>
                        <a:pt x="407" y="5"/>
                      </a:lnTo>
                      <a:lnTo>
                        <a:pt x="392" y="11"/>
                      </a:lnTo>
                      <a:lnTo>
                        <a:pt x="379" y="16"/>
                      </a:lnTo>
                      <a:lnTo>
                        <a:pt x="370" y="22"/>
                      </a:lnTo>
                      <a:lnTo>
                        <a:pt x="362" y="28"/>
                      </a:lnTo>
                      <a:lnTo>
                        <a:pt x="357" y="32"/>
                      </a:lnTo>
                      <a:lnTo>
                        <a:pt x="355" y="35"/>
                      </a:lnTo>
                      <a:lnTo>
                        <a:pt x="351" y="39"/>
                      </a:lnTo>
                      <a:lnTo>
                        <a:pt x="338" y="53"/>
                      </a:lnTo>
                      <a:lnTo>
                        <a:pt x="319" y="73"/>
                      </a:lnTo>
                      <a:lnTo>
                        <a:pt x="296" y="96"/>
                      </a:lnTo>
                      <a:lnTo>
                        <a:pt x="273" y="120"/>
                      </a:lnTo>
                      <a:lnTo>
                        <a:pt x="253" y="143"/>
                      </a:lnTo>
                      <a:lnTo>
                        <a:pt x="235" y="161"/>
                      </a:lnTo>
                      <a:lnTo>
                        <a:pt x="224" y="173"/>
                      </a:lnTo>
                      <a:lnTo>
                        <a:pt x="216" y="175"/>
                      </a:lnTo>
                      <a:lnTo>
                        <a:pt x="201" y="181"/>
                      </a:lnTo>
                      <a:lnTo>
                        <a:pt x="180" y="188"/>
                      </a:lnTo>
                      <a:lnTo>
                        <a:pt x="156" y="195"/>
                      </a:lnTo>
                      <a:lnTo>
                        <a:pt x="133" y="203"/>
                      </a:lnTo>
                      <a:lnTo>
                        <a:pt x="113" y="209"/>
                      </a:lnTo>
                      <a:lnTo>
                        <a:pt x="99" y="213"/>
                      </a:lnTo>
                      <a:lnTo>
                        <a:pt x="94" y="216"/>
                      </a:lnTo>
                      <a:lnTo>
                        <a:pt x="76" y="226"/>
                      </a:lnTo>
                      <a:lnTo>
                        <a:pt x="62" y="237"/>
                      </a:lnTo>
                      <a:lnTo>
                        <a:pt x="52" y="251"/>
                      </a:lnTo>
                      <a:lnTo>
                        <a:pt x="45" y="264"/>
                      </a:lnTo>
                      <a:lnTo>
                        <a:pt x="41" y="278"/>
                      </a:lnTo>
                      <a:lnTo>
                        <a:pt x="37" y="289"/>
                      </a:lnTo>
                      <a:lnTo>
                        <a:pt x="36" y="298"/>
                      </a:lnTo>
                      <a:lnTo>
                        <a:pt x="36" y="305"/>
                      </a:lnTo>
                      <a:lnTo>
                        <a:pt x="36" y="306"/>
                      </a:lnTo>
                      <a:lnTo>
                        <a:pt x="36" y="308"/>
                      </a:lnTo>
                      <a:lnTo>
                        <a:pt x="36" y="315"/>
                      </a:lnTo>
                      <a:lnTo>
                        <a:pt x="36" y="326"/>
                      </a:lnTo>
                      <a:lnTo>
                        <a:pt x="36" y="341"/>
                      </a:lnTo>
                      <a:lnTo>
                        <a:pt x="36" y="355"/>
                      </a:lnTo>
                      <a:lnTo>
                        <a:pt x="28" y="357"/>
                      </a:lnTo>
                      <a:lnTo>
                        <a:pt x="21" y="362"/>
                      </a:lnTo>
                      <a:lnTo>
                        <a:pt x="14" y="366"/>
                      </a:lnTo>
                      <a:lnTo>
                        <a:pt x="9" y="371"/>
                      </a:lnTo>
                      <a:lnTo>
                        <a:pt x="6" y="377"/>
                      </a:lnTo>
                      <a:lnTo>
                        <a:pt x="4" y="381"/>
                      </a:lnTo>
                      <a:lnTo>
                        <a:pt x="1" y="386"/>
                      </a:lnTo>
                      <a:lnTo>
                        <a:pt x="0" y="391"/>
                      </a:lnTo>
                      <a:lnTo>
                        <a:pt x="0" y="392"/>
                      </a:lnTo>
                      <a:lnTo>
                        <a:pt x="0" y="453"/>
                      </a:lnTo>
                      <a:lnTo>
                        <a:pt x="1" y="464"/>
                      </a:lnTo>
                      <a:lnTo>
                        <a:pt x="6" y="475"/>
                      </a:lnTo>
                      <a:lnTo>
                        <a:pt x="11" y="484"/>
                      </a:lnTo>
                      <a:lnTo>
                        <a:pt x="18" y="491"/>
                      </a:lnTo>
                      <a:lnTo>
                        <a:pt x="24" y="497"/>
                      </a:lnTo>
                      <a:lnTo>
                        <a:pt x="31" y="501"/>
                      </a:lnTo>
                      <a:lnTo>
                        <a:pt x="38" y="505"/>
                      </a:lnTo>
                      <a:lnTo>
                        <a:pt x="45" y="507"/>
                      </a:lnTo>
                      <a:lnTo>
                        <a:pt x="46" y="508"/>
                      </a:lnTo>
                      <a:lnTo>
                        <a:pt x="118" y="521"/>
                      </a:lnTo>
                      <a:lnTo>
                        <a:pt x="126" y="537"/>
                      </a:lnTo>
                      <a:lnTo>
                        <a:pt x="136" y="552"/>
                      </a:lnTo>
                      <a:lnTo>
                        <a:pt x="149" y="566"/>
                      </a:lnTo>
                      <a:lnTo>
                        <a:pt x="163" y="577"/>
                      </a:lnTo>
                      <a:lnTo>
                        <a:pt x="178" y="586"/>
                      </a:lnTo>
                      <a:lnTo>
                        <a:pt x="195" y="593"/>
                      </a:lnTo>
                      <a:lnTo>
                        <a:pt x="213" y="598"/>
                      </a:lnTo>
                      <a:lnTo>
                        <a:pt x="233" y="599"/>
                      </a:lnTo>
                      <a:lnTo>
                        <a:pt x="251" y="598"/>
                      </a:lnTo>
                      <a:lnTo>
                        <a:pt x="269" y="593"/>
                      </a:lnTo>
                      <a:lnTo>
                        <a:pt x="285" y="587"/>
                      </a:lnTo>
                      <a:lnTo>
                        <a:pt x="300" y="578"/>
                      </a:lnTo>
                      <a:lnTo>
                        <a:pt x="314" y="568"/>
                      </a:lnTo>
                      <a:lnTo>
                        <a:pt x="326" y="555"/>
                      </a:lnTo>
                      <a:lnTo>
                        <a:pt x="337" y="541"/>
                      </a:lnTo>
                      <a:lnTo>
                        <a:pt x="345" y="526"/>
                      </a:lnTo>
                      <a:lnTo>
                        <a:pt x="712" y="526"/>
                      </a:lnTo>
                      <a:lnTo>
                        <a:pt x="720" y="541"/>
                      </a:lnTo>
                      <a:lnTo>
                        <a:pt x="731" y="555"/>
                      </a:lnTo>
                      <a:lnTo>
                        <a:pt x="743" y="568"/>
                      </a:lnTo>
                      <a:lnTo>
                        <a:pt x="757" y="578"/>
                      </a:lnTo>
                      <a:lnTo>
                        <a:pt x="772" y="587"/>
                      </a:lnTo>
                      <a:lnTo>
                        <a:pt x="790" y="593"/>
                      </a:lnTo>
                      <a:lnTo>
                        <a:pt x="807" y="598"/>
                      </a:lnTo>
                      <a:lnTo>
                        <a:pt x="825" y="599"/>
                      </a:lnTo>
                      <a:lnTo>
                        <a:pt x="845" y="598"/>
                      </a:lnTo>
                      <a:lnTo>
                        <a:pt x="863" y="593"/>
                      </a:lnTo>
                      <a:lnTo>
                        <a:pt x="879" y="586"/>
                      </a:lnTo>
                      <a:lnTo>
                        <a:pt x="896" y="576"/>
                      </a:lnTo>
                      <a:lnTo>
                        <a:pt x="911" y="564"/>
                      </a:lnTo>
                      <a:lnTo>
                        <a:pt x="922" y="551"/>
                      </a:lnTo>
                      <a:lnTo>
                        <a:pt x="932" y="536"/>
                      </a:lnTo>
                      <a:lnTo>
                        <a:pt x="940" y="518"/>
                      </a:lnTo>
                      <a:lnTo>
                        <a:pt x="1041" y="505"/>
                      </a:lnTo>
                      <a:lnTo>
                        <a:pt x="1045" y="503"/>
                      </a:lnTo>
                      <a:lnTo>
                        <a:pt x="1051" y="501"/>
                      </a:lnTo>
                      <a:lnTo>
                        <a:pt x="1058" y="498"/>
                      </a:lnTo>
                      <a:lnTo>
                        <a:pt x="1064" y="493"/>
                      </a:lnTo>
                      <a:lnTo>
                        <a:pt x="1068" y="487"/>
                      </a:lnTo>
                      <a:lnTo>
                        <a:pt x="1073" y="479"/>
                      </a:lnTo>
                      <a:lnTo>
                        <a:pt x="1075" y="470"/>
                      </a:lnTo>
                      <a:lnTo>
                        <a:pt x="1076" y="460"/>
                      </a:lnTo>
                      <a:lnTo>
                        <a:pt x="1076" y="402"/>
                      </a:lnTo>
                      <a:lnTo>
                        <a:pt x="1076" y="401"/>
                      </a:lnTo>
                      <a:close/>
                      <a:moveTo>
                        <a:pt x="68" y="306"/>
                      </a:moveTo>
                      <a:lnTo>
                        <a:pt x="68" y="306"/>
                      </a:lnTo>
                      <a:lnTo>
                        <a:pt x="68" y="305"/>
                      </a:lnTo>
                      <a:lnTo>
                        <a:pt x="68" y="304"/>
                      </a:lnTo>
                      <a:lnTo>
                        <a:pt x="68" y="300"/>
                      </a:lnTo>
                      <a:lnTo>
                        <a:pt x="69" y="294"/>
                      </a:lnTo>
                      <a:lnTo>
                        <a:pt x="71" y="286"/>
                      </a:lnTo>
                      <a:lnTo>
                        <a:pt x="74" y="278"/>
                      </a:lnTo>
                      <a:lnTo>
                        <a:pt x="79" y="268"/>
                      </a:lnTo>
                      <a:lnTo>
                        <a:pt x="86" y="259"/>
                      </a:lnTo>
                      <a:lnTo>
                        <a:pt x="95" y="251"/>
                      </a:lnTo>
                      <a:lnTo>
                        <a:pt x="106" y="244"/>
                      </a:lnTo>
                      <a:lnTo>
                        <a:pt x="113" y="242"/>
                      </a:lnTo>
                      <a:lnTo>
                        <a:pt x="128" y="237"/>
                      </a:lnTo>
                      <a:lnTo>
                        <a:pt x="150" y="230"/>
                      </a:lnTo>
                      <a:lnTo>
                        <a:pt x="174" y="222"/>
                      </a:lnTo>
                      <a:lnTo>
                        <a:pt x="200" y="214"/>
                      </a:lnTo>
                      <a:lnTo>
                        <a:pt x="220" y="207"/>
                      </a:lnTo>
                      <a:lnTo>
                        <a:pt x="235" y="203"/>
                      </a:lnTo>
                      <a:lnTo>
                        <a:pt x="241" y="201"/>
                      </a:lnTo>
                      <a:lnTo>
                        <a:pt x="379" y="57"/>
                      </a:lnTo>
                      <a:lnTo>
                        <a:pt x="381" y="55"/>
                      </a:lnTo>
                      <a:lnTo>
                        <a:pt x="384" y="52"/>
                      </a:lnTo>
                      <a:lnTo>
                        <a:pt x="390" y="49"/>
                      </a:lnTo>
                      <a:lnTo>
                        <a:pt x="397" y="44"/>
                      </a:lnTo>
                      <a:lnTo>
                        <a:pt x="406" y="39"/>
                      </a:lnTo>
                      <a:lnTo>
                        <a:pt x="416" y="36"/>
                      </a:lnTo>
                      <a:lnTo>
                        <a:pt x="429" y="34"/>
                      </a:lnTo>
                      <a:lnTo>
                        <a:pt x="443" y="32"/>
                      </a:lnTo>
                      <a:lnTo>
                        <a:pt x="942" y="32"/>
                      </a:lnTo>
                      <a:lnTo>
                        <a:pt x="953" y="35"/>
                      </a:lnTo>
                      <a:lnTo>
                        <a:pt x="960" y="43"/>
                      </a:lnTo>
                      <a:lnTo>
                        <a:pt x="965" y="50"/>
                      </a:lnTo>
                      <a:lnTo>
                        <a:pt x="966" y="53"/>
                      </a:lnTo>
                      <a:lnTo>
                        <a:pt x="967" y="59"/>
                      </a:lnTo>
                      <a:lnTo>
                        <a:pt x="972" y="74"/>
                      </a:lnTo>
                      <a:lnTo>
                        <a:pt x="979" y="96"/>
                      </a:lnTo>
                      <a:lnTo>
                        <a:pt x="985" y="121"/>
                      </a:lnTo>
                      <a:lnTo>
                        <a:pt x="993" y="149"/>
                      </a:lnTo>
                      <a:lnTo>
                        <a:pt x="1000" y="173"/>
                      </a:lnTo>
                      <a:lnTo>
                        <a:pt x="1005" y="192"/>
                      </a:lnTo>
                      <a:lnTo>
                        <a:pt x="1008" y="204"/>
                      </a:lnTo>
                      <a:lnTo>
                        <a:pt x="1008" y="225"/>
                      </a:lnTo>
                      <a:lnTo>
                        <a:pt x="1008" y="272"/>
                      </a:lnTo>
                      <a:lnTo>
                        <a:pt x="1008" y="325"/>
                      </a:lnTo>
                      <a:lnTo>
                        <a:pt x="1008" y="368"/>
                      </a:lnTo>
                      <a:lnTo>
                        <a:pt x="886" y="368"/>
                      </a:lnTo>
                      <a:lnTo>
                        <a:pt x="879" y="364"/>
                      </a:lnTo>
                      <a:lnTo>
                        <a:pt x="873" y="361"/>
                      </a:lnTo>
                      <a:lnTo>
                        <a:pt x="866" y="358"/>
                      </a:lnTo>
                      <a:lnTo>
                        <a:pt x="858" y="356"/>
                      </a:lnTo>
                      <a:lnTo>
                        <a:pt x="849" y="354"/>
                      </a:lnTo>
                      <a:lnTo>
                        <a:pt x="841" y="353"/>
                      </a:lnTo>
                      <a:lnTo>
                        <a:pt x="833" y="351"/>
                      </a:lnTo>
                      <a:lnTo>
                        <a:pt x="825" y="351"/>
                      </a:lnTo>
                      <a:lnTo>
                        <a:pt x="817" y="351"/>
                      </a:lnTo>
                      <a:lnTo>
                        <a:pt x="808" y="353"/>
                      </a:lnTo>
                      <a:lnTo>
                        <a:pt x="800" y="354"/>
                      </a:lnTo>
                      <a:lnTo>
                        <a:pt x="792" y="356"/>
                      </a:lnTo>
                      <a:lnTo>
                        <a:pt x="784" y="358"/>
                      </a:lnTo>
                      <a:lnTo>
                        <a:pt x="777" y="361"/>
                      </a:lnTo>
                      <a:lnTo>
                        <a:pt x="770" y="364"/>
                      </a:lnTo>
                      <a:lnTo>
                        <a:pt x="763" y="368"/>
                      </a:lnTo>
                      <a:lnTo>
                        <a:pt x="294" y="368"/>
                      </a:lnTo>
                      <a:lnTo>
                        <a:pt x="287" y="364"/>
                      </a:lnTo>
                      <a:lnTo>
                        <a:pt x="280" y="361"/>
                      </a:lnTo>
                      <a:lnTo>
                        <a:pt x="273" y="358"/>
                      </a:lnTo>
                      <a:lnTo>
                        <a:pt x="265" y="356"/>
                      </a:lnTo>
                      <a:lnTo>
                        <a:pt x="257" y="354"/>
                      </a:lnTo>
                      <a:lnTo>
                        <a:pt x="249" y="353"/>
                      </a:lnTo>
                      <a:lnTo>
                        <a:pt x="241" y="351"/>
                      </a:lnTo>
                      <a:lnTo>
                        <a:pt x="233" y="351"/>
                      </a:lnTo>
                      <a:lnTo>
                        <a:pt x="225" y="351"/>
                      </a:lnTo>
                      <a:lnTo>
                        <a:pt x="216" y="353"/>
                      </a:lnTo>
                      <a:lnTo>
                        <a:pt x="208" y="354"/>
                      </a:lnTo>
                      <a:lnTo>
                        <a:pt x="200" y="356"/>
                      </a:lnTo>
                      <a:lnTo>
                        <a:pt x="192" y="358"/>
                      </a:lnTo>
                      <a:lnTo>
                        <a:pt x="185" y="361"/>
                      </a:lnTo>
                      <a:lnTo>
                        <a:pt x="178" y="364"/>
                      </a:lnTo>
                      <a:lnTo>
                        <a:pt x="171" y="368"/>
                      </a:lnTo>
                      <a:lnTo>
                        <a:pt x="68" y="368"/>
                      </a:lnTo>
                      <a:lnTo>
                        <a:pt x="68" y="306"/>
                      </a:lnTo>
                      <a:close/>
                      <a:moveTo>
                        <a:pt x="109" y="487"/>
                      </a:moveTo>
                      <a:lnTo>
                        <a:pt x="101" y="485"/>
                      </a:lnTo>
                      <a:lnTo>
                        <a:pt x="91" y="484"/>
                      </a:lnTo>
                      <a:lnTo>
                        <a:pt x="82" y="482"/>
                      </a:lnTo>
                      <a:lnTo>
                        <a:pt x="74" y="480"/>
                      </a:lnTo>
                      <a:lnTo>
                        <a:pt x="66" y="479"/>
                      </a:lnTo>
                      <a:lnTo>
                        <a:pt x="59" y="477"/>
                      </a:lnTo>
                      <a:lnTo>
                        <a:pt x="56" y="477"/>
                      </a:lnTo>
                      <a:lnTo>
                        <a:pt x="53" y="476"/>
                      </a:lnTo>
                      <a:lnTo>
                        <a:pt x="49" y="475"/>
                      </a:lnTo>
                      <a:lnTo>
                        <a:pt x="42" y="470"/>
                      </a:lnTo>
                      <a:lnTo>
                        <a:pt x="36" y="463"/>
                      </a:lnTo>
                      <a:lnTo>
                        <a:pt x="33" y="452"/>
                      </a:lnTo>
                      <a:lnTo>
                        <a:pt x="33" y="444"/>
                      </a:lnTo>
                      <a:lnTo>
                        <a:pt x="33" y="425"/>
                      </a:lnTo>
                      <a:lnTo>
                        <a:pt x="33" y="406"/>
                      </a:lnTo>
                      <a:lnTo>
                        <a:pt x="33" y="395"/>
                      </a:lnTo>
                      <a:lnTo>
                        <a:pt x="34" y="392"/>
                      </a:lnTo>
                      <a:lnTo>
                        <a:pt x="37" y="388"/>
                      </a:lnTo>
                      <a:lnTo>
                        <a:pt x="43" y="386"/>
                      </a:lnTo>
                      <a:lnTo>
                        <a:pt x="53" y="384"/>
                      </a:lnTo>
                      <a:lnTo>
                        <a:pt x="58" y="384"/>
                      </a:lnTo>
                      <a:lnTo>
                        <a:pt x="149" y="384"/>
                      </a:lnTo>
                      <a:lnTo>
                        <a:pt x="140" y="393"/>
                      </a:lnTo>
                      <a:lnTo>
                        <a:pt x="132" y="402"/>
                      </a:lnTo>
                      <a:lnTo>
                        <a:pt x="125" y="414"/>
                      </a:lnTo>
                      <a:lnTo>
                        <a:pt x="119" y="424"/>
                      </a:lnTo>
                      <a:lnTo>
                        <a:pt x="114" y="437"/>
                      </a:lnTo>
                      <a:lnTo>
                        <a:pt x="111" y="448"/>
                      </a:lnTo>
                      <a:lnTo>
                        <a:pt x="110" y="462"/>
                      </a:lnTo>
                      <a:lnTo>
                        <a:pt x="109" y="475"/>
                      </a:lnTo>
                      <a:lnTo>
                        <a:pt x="109" y="478"/>
                      </a:lnTo>
                      <a:lnTo>
                        <a:pt x="109" y="480"/>
                      </a:lnTo>
                      <a:lnTo>
                        <a:pt x="109" y="484"/>
                      </a:lnTo>
                      <a:lnTo>
                        <a:pt x="109" y="487"/>
                      </a:lnTo>
                      <a:close/>
                      <a:moveTo>
                        <a:pt x="233" y="567"/>
                      </a:moveTo>
                      <a:lnTo>
                        <a:pt x="215" y="564"/>
                      </a:lnTo>
                      <a:lnTo>
                        <a:pt x="197" y="560"/>
                      </a:lnTo>
                      <a:lnTo>
                        <a:pt x="181" y="551"/>
                      </a:lnTo>
                      <a:lnTo>
                        <a:pt x="167" y="539"/>
                      </a:lnTo>
                      <a:lnTo>
                        <a:pt x="156" y="526"/>
                      </a:lnTo>
                      <a:lnTo>
                        <a:pt x="148" y="510"/>
                      </a:lnTo>
                      <a:lnTo>
                        <a:pt x="143" y="493"/>
                      </a:lnTo>
                      <a:lnTo>
                        <a:pt x="141" y="475"/>
                      </a:lnTo>
                      <a:lnTo>
                        <a:pt x="142" y="457"/>
                      </a:lnTo>
                      <a:lnTo>
                        <a:pt x="147" y="441"/>
                      </a:lnTo>
                      <a:lnTo>
                        <a:pt x="155" y="427"/>
                      </a:lnTo>
                      <a:lnTo>
                        <a:pt x="164" y="414"/>
                      </a:lnTo>
                      <a:lnTo>
                        <a:pt x="175" y="403"/>
                      </a:lnTo>
                      <a:lnTo>
                        <a:pt x="189" y="394"/>
                      </a:lnTo>
                      <a:lnTo>
                        <a:pt x="204" y="387"/>
                      </a:lnTo>
                      <a:lnTo>
                        <a:pt x="220" y="384"/>
                      </a:lnTo>
                      <a:lnTo>
                        <a:pt x="245" y="384"/>
                      </a:lnTo>
                      <a:lnTo>
                        <a:pt x="261" y="387"/>
                      </a:lnTo>
                      <a:lnTo>
                        <a:pt x="276" y="394"/>
                      </a:lnTo>
                      <a:lnTo>
                        <a:pt x="289" y="403"/>
                      </a:lnTo>
                      <a:lnTo>
                        <a:pt x="301" y="414"/>
                      </a:lnTo>
                      <a:lnTo>
                        <a:pt x="310" y="427"/>
                      </a:lnTo>
                      <a:lnTo>
                        <a:pt x="318" y="441"/>
                      </a:lnTo>
                      <a:lnTo>
                        <a:pt x="323" y="457"/>
                      </a:lnTo>
                      <a:lnTo>
                        <a:pt x="324" y="475"/>
                      </a:lnTo>
                      <a:lnTo>
                        <a:pt x="322" y="493"/>
                      </a:lnTo>
                      <a:lnTo>
                        <a:pt x="317" y="510"/>
                      </a:lnTo>
                      <a:lnTo>
                        <a:pt x="309" y="526"/>
                      </a:lnTo>
                      <a:lnTo>
                        <a:pt x="298" y="539"/>
                      </a:lnTo>
                      <a:lnTo>
                        <a:pt x="284" y="551"/>
                      </a:lnTo>
                      <a:lnTo>
                        <a:pt x="269" y="560"/>
                      </a:lnTo>
                      <a:lnTo>
                        <a:pt x="251" y="564"/>
                      </a:lnTo>
                      <a:lnTo>
                        <a:pt x="233" y="567"/>
                      </a:lnTo>
                      <a:close/>
                      <a:moveTo>
                        <a:pt x="702" y="495"/>
                      </a:moveTo>
                      <a:lnTo>
                        <a:pt x="355" y="495"/>
                      </a:lnTo>
                      <a:lnTo>
                        <a:pt x="356" y="490"/>
                      </a:lnTo>
                      <a:lnTo>
                        <a:pt x="356" y="485"/>
                      </a:lnTo>
                      <a:lnTo>
                        <a:pt x="356" y="479"/>
                      </a:lnTo>
                      <a:lnTo>
                        <a:pt x="356" y="475"/>
                      </a:lnTo>
                      <a:lnTo>
                        <a:pt x="355" y="462"/>
                      </a:lnTo>
                      <a:lnTo>
                        <a:pt x="354" y="448"/>
                      </a:lnTo>
                      <a:lnTo>
                        <a:pt x="351" y="437"/>
                      </a:lnTo>
                      <a:lnTo>
                        <a:pt x="346" y="424"/>
                      </a:lnTo>
                      <a:lnTo>
                        <a:pt x="340" y="414"/>
                      </a:lnTo>
                      <a:lnTo>
                        <a:pt x="333" y="402"/>
                      </a:lnTo>
                      <a:lnTo>
                        <a:pt x="325" y="393"/>
                      </a:lnTo>
                      <a:lnTo>
                        <a:pt x="316" y="384"/>
                      </a:lnTo>
                      <a:lnTo>
                        <a:pt x="741" y="384"/>
                      </a:lnTo>
                      <a:lnTo>
                        <a:pt x="732" y="393"/>
                      </a:lnTo>
                      <a:lnTo>
                        <a:pt x="724" y="402"/>
                      </a:lnTo>
                      <a:lnTo>
                        <a:pt x="717" y="414"/>
                      </a:lnTo>
                      <a:lnTo>
                        <a:pt x="711" y="424"/>
                      </a:lnTo>
                      <a:lnTo>
                        <a:pt x="707" y="437"/>
                      </a:lnTo>
                      <a:lnTo>
                        <a:pt x="703" y="448"/>
                      </a:lnTo>
                      <a:lnTo>
                        <a:pt x="702" y="462"/>
                      </a:lnTo>
                      <a:lnTo>
                        <a:pt x="701" y="475"/>
                      </a:lnTo>
                      <a:lnTo>
                        <a:pt x="701" y="479"/>
                      </a:lnTo>
                      <a:lnTo>
                        <a:pt x="701" y="485"/>
                      </a:lnTo>
                      <a:lnTo>
                        <a:pt x="701" y="490"/>
                      </a:lnTo>
                      <a:lnTo>
                        <a:pt x="702" y="495"/>
                      </a:lnTo>
                      <a:close/>
                      <a:moveTo>
                        <a:pt x="825" y="567"/>
                      </a:moveTo>
                      <a:lnTo>
                        <a:pt x="807" y="564"/>
                      </a:lnTo>
                      <a:lnTo>
                        <a:pt x="790" y="560"/>
                      </a:lnTo>
                      <a:lnTo>
                        <a:pt x="773" y="551"/>
                      </a:lnTo>
                      <a:lnTo>
                        <a:pt x="760" y="539"/>
                      </a:lnTo>
                      <a:lnTo>
                        <a:pt x="748" y="526"/>
                      </a:lnTo>
                      <a:lnTo>
                        <a:pt x="740" y="510"/>
                      </a:lnTo>
                      <a:lnTo>
                        <a:pt x="735" y="493"/>
                      </a:lnTo>
                      <a:lnTo>
                        <a:pt x="733" y="475"/>
                      </a:lnTo>
                      <a:lnTo>
                        <a:pt x="734" y="457"/>
                      </a:lnTo>
                      <a:lnTo>
                        <a:pt x="739" y="441"/>
                      </a:lnTo>
                      <a:lnTo>
                        <a:pt x="747" y="427"/>
                      </a:lnTo>
                      <a:lnTo>
                        <a:pt x="756" y="414"/>
                      </a:lnTo>
                      <a:lnTo>
                        <a:pt x="768" y="403"/>
                      </a:lnTo>
                      <a:lnTo>
                        <a:pt x="781" y="394"/>
                      </a:lnTo>
                      <a:lnTo>
                        <a:pt x="796" y="387"/>
                      </a:lnTo>
                      <a:lnTo>
                        <a:pt x="813" y="384"/>
                      </a:lnTo>
                      <a:lnTo>
                        <a:pt x="837" y="384"/>
                      </a:lnTo>
                      <a:lnTo>
                        <a:pt x="853" y="387"/>
                      </a:lnTo>
                      <a:lnTo>
                        <a:pt x="868" y="394"/>
                      </a:lnTo>
                      <a:lnTo>
                        <a:pt x="882" y="403"/>
                      </a:lnTo>
                      <a:lnTo>
                        <a:pt x="893" y="414"/>
                      </a:lnTo>
                      <a:lnTo>
                        <a:pt x="902" y="427"/>
                      </a:lnTo>
                      <a:lnTo>
                        <a:pt x="911" y="441"/>
                      </a:lnTo>
                      <a:lnTo>
                        <a:pt x="915" y="457"/>
                      </a:lnTo>
                      <a:lnTo>
                        <a:pt x="916" y="475"/>
                      </a:lnTo>
                      <a:lnTo>
                        <a:pt x="914" y="493"/>
                      </a:lnTo>
                      <a:lnTo>
                        <a:pt x="909" y="510"/>
                      </a:lnTo>
                      <a:lnTo>
                        <a:pt x="901" y="526"/>
                      </a:lnTo>
                      <a:lnTo>
                        <a:pt x="890" y="539"/>
                      </a:lnTo>
                      <a:lnTo>
                        <a:pt x="876" y="551"/>
                      </a:lnTo>
                      <a:lnTo>
                        <a:pt x="861" y="560"/>
                      </a:lnTo>
                      <a:lnTo>
                        <a:pt x="844" y="564"/>
                      </a:lnTo>
                      <a:lnTo>
                        <a:pt x="825" y="567"/>
                      </a:lnTo>
                      <a:close/>
                      <a:moveTo>
                        <a:pt x="1044" y="460"/>
                      </a:moveTo>
                      <a:lnTo>
                        <a:pt x="1043" y="465"/>
                      </a:lnTo>
                      <a:lnTo>
                        <a:pt x="1042" y="469"/>
                      </a:lnTo>
                      <a:lnTo>
                        <a:pt x="1038" y="471"/>
                      </a:lnTo>
                      <a:lnTo>
                        <a:pt x="1036" y="472"/>
                      </a:lnTo>
                      <a:lnTo>
                        <a:pt x="1034" y="472"/>
                      </a:lnTo>
                      <a:lnTo>
                        <a:pt x="1027" y="473"/>
                      </a:lnTo>
                      <a:lnTo>
                        <a:pt x="1017" y="475"/>
                      </a:lnTo>
                      <a:lnTo>
                        <a:pt x="1004" y="477"/>
                      </a:lnTo>
                      <a:lnTo>
                        <a:pt x="990" y="479"/>
                      </a:lnTo>
                      <a:lnTo>
                        <a:pt x="975" y="482"/>
                      </a:lnTo>
                      <a:lnTo>
                        <a:pt x="961" y="483"/>
                      </a:lnTo>
                      <a:lnTo>
                        <a:pt x="949" y="485"/>
                      </a:lnTo>
                      <a:lnTo>
                        <a:pt x="949" y="483"/>
                      </a:lnTo>
                      <a:lnTo>
                        <a:pt x="949" y="479"/>
                      </a:lnTo>
                      <a:lnTo>
                        <a:pt x="949" y="477"/>
                      </a:lnTo>
                      <a:lnTo>
                        <a:pt x="949" y="475"/>
                      </a:lnTo>
                      <a:lnTo>
                        <a:pt x="947" y="462"/>
                      </a:lnTo>
                      <a:lnTo>
                        <a:pt x="946" y="448"/>
                      </a:lnTo>
                      <a:lnTo>
                        <a:pt x="943" y="437"/>
                      </a:lnTo>
                      <a:lnTo>
                        <a:pt x="938" y="424"/>
                      </a:lnTo>
                      <a:lnTo>
                        <a:pt x="932" y="414"/>
                      </a:lnTo>
                      <a:lnTo>
                        <a:pt x="926" y="402"/>
                      </a:lnTo>
                      <a:lnTo>
                        <a:pt x="917" y="393"/>
                      </a:lnTo>
                      <a:lnTo>
                        <a:pt x="908" y="384"/>
                      </a:lnTo>
                      <a:lnTo>
                        <a:pt x="1013" y="384"/>
                      </a:lnTo>
                      <a:lnTo>
                        <a:pt x="1021" y="386"/>
                      </a:lnTo>
                      <a:lnTo>
                        <a:pt x="1033" y="391"/>
                      </a:lnTo>
                      <a:lnTo>
                        <a:pt x="1040" y="396"/>
                      </a:lnTo>
                      <a:lnTo>
                        <a:pt x="1043" y="402"/>
                      </a:lnTo>
                      <a:lnTo>
                        <a:pt x="1044" y="407"/>
                      </a:lnTo>
                      <a:lnTo>
                        <a:pt x="1044" y="416"/>
                      </a:lnTo>
                      <a:lnTo>
                        <a:pt x="1044" y="434"/>
                      </a:lnTo>
                      <a:lnTo>
                        <a:pt x="1044" y="452"/>
                      </a:lnTo>
                      <a:lnTo>
                        <a:pt x="1044" y="4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Freeform 191">
                  <a:extLst>
                    <a:ext uri="{FF2B5EF4-FFF2-40B4-BE49-F238E27FC236}">
                      <a16:creationId xmlns:a16="http://schemas.microsoft.com/office/drawing/2014/main" id="{29EA79A5-FC37-4DEA-AE1F-2528A15AB9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2014"/>
                  <a:ext cx="84" cy="83"/>
                </a:xfrm>
                <a:custGeom>
                  <a:avLst/>
                  <a:gdLst>
                    <a:gd name="T0" fmla="*/ 22 w 183"/>
                    <a:gd name="T1" fmla="*/ 0 h 183"/>
                    <a:gd name="T2" fmla="*/ 17 w 183"/>
                    <a:gd name="T3" fmla="*/ 0 h 183"/>
                    <a:gd name="T4" fmla="*/ 13 w 183"/>
                    <a:gd name="T5" fmla="*/ 0 h 183"/>
                    <a:gd name="T6" fmla="*/ 10 w 183"/>
                    <a:gd name="T7" fmla="*/ 2 h 183"/>
                    <a:gd name="T8" fmla="*/ 7 w 183"/>
                    <a:gd name="T9" fmla="*/ 4 h 183"/>
                    <a:gd name="T10" fmla="*/ 5 w 183"/>
                    <a:gd name="T11" fmla="*/ 6 h 183"/>
                    <a:gd name="T12" fmla="*/ 3 w 183"/>
                    <a:gd name="T13" fmla="*/ 9 h 183"/>
                    <a:gd name="T14" fmla="*/ 1 w 183"/>
                    <a:gd name="T15" fmla="*/ 12 h 183"/>
                    <a:gd name="T16" fmla="*/ 0 w 183"/>
                    <a:gd name="T17" fmla="*/ 15 h 183"/>
                    <a:gd name="T18" fmla="*/ 0 w 183"/>
                    <a:gd name="T19" fmla="*/ 19 h 183"/>
                    <a:gd name="T20" fmla="*/ 0 w 183"/>
                    <a:gd name="T21" fmla="*/ 22 h 183"/>
                    <a:gd name="T22" fmla="*/ 1 w 183"/>
                    <a:gd name="T23" fmla="*/ 26 h 183"/>
                    <a:gd name="T24" fmla="*/ 3 w 183"/>
                    <a:gd name="T25" fmla="*/ 29 h 183"/>
                    <a:gd name="T26" fmla="*/ 6 w 183"/>
                    <a:gd name="T27" fmla="*/ 32 h 183"/>
                    <a:gd name="T28" fmla="*/ 8 w 183"/>
                    <a:gd name="T29" fmla="*/ 34 h 183"/>
                    <a:gd name="T30" fmla="*/ 12 w 183"/>
                    <a:gd name="T31" fmla="*/ 36 h 183"/>
                    <a:gd name="T32" fmla="*/ 16 w 183"/>
                    <a:gd name="T33" fmla="*/ 37 h 183"/>
                    <a:gd name="T34" fmla="*/ 19 w 183"/>
                    <a:gd name="T35" fmla="*/ 38 h 183"/>
                    <a:gd name="T36" fmla="*/ 23 w 183"/>
                    <a:gd name="T37" fmla="*/ 37 h 183"/>
                    <a:gd name="T38" fmla="*/ 27 w 183"/>
                    <a:gd name="T39" fmla="*/ 36 h 183"/>
                    <a:gd name="T40" fmla="*/ 30 w 183"/>
                    <a:gd name="T41" fmla="*/ 34 h 183"/>
                    <a:gd name="T42" fmla="*/ 33 w 183"/>
                    <a:gd name="T43" fmla="*/ 32 h 183"/>
                    <a:gd name="T44" fmla="*/ 35 w 183"/>
                    <a:gd name="T45" fmla="*/ 29 h 183"/>
                    <a:gd name="T46" fmla="*/ 37 w 183"/>
                    <a:gd name="T47" fmla="*/ 26 h 183"/>
                    <a:gd name="T48" fmla="*/ 38 w 183"/>
                    <a:gd name="T49" fmla="*/ 22 h 183"/>
                    <a:gd name="T50" fmla="*/ 39 w 183"/>
                    <a:gd name="T51" fmla="*/ 19 h 183"/>
                    <a:gd name="T52" fmla="*/ 39 w 183"/>
                    <a:gd name="T53" fmla="*/ 15 h 183"/>
                    <a:gd name="T54" fmla="*/ 37 w 183"/>
                    <a:gd name="T55" fmla="*/ 12 h 183"/>
                    <a:gd name="T56" fmla="*/ 36 w 183"/>
                    <a:gd name="T57" fmla="*/ 9 h 183"/>
                    <a:gd name="T58" fmla="*/ 34 w 183"/>
                    <a:gd name="T59" fmla="*/ 6 h 183"/>
                    <a:gd name="T60" fmla="*/ 31 w 183"/>
                    <a:gd name="T61" fmla="*/ 4 h 183"/>
                    <a:gd name="T62" fmla="*/ 28 w 183"/>
                    <a:gd name="T63" fmla="*/ 2 h 183"/>
                    <a:gd name="T64" fmla="*/ 25 w 183"/>
                    <a:gd name="T65" fmla="*/ 0 h 183"/>
                    <a:gd name="T66" fmla="*/ 22 w 183"/>
                    <a:gd name="T67" fmla="*/ 0 h 18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83" h="183">
                      <a:moveTo>
                        <a:pt x="104" y="0"/>
                      </a:moveTo>
                      <a:lnTo>
                        <a:pt x="79" y="0"/>
                      </a:lnTo>
                      <a:lnTo>
                        <a:pt x="63" y="3"/>
                      </a:lnTo>
                      <a:lnTo>
                        <a:pt x="48" y="10"/>
                      </a:lnTo>
                      <a:lnTo>
                        <a:pt x="34" y="19"/>
                      </a:lnTo>
                      <a:lnTo>
                        <a:pt x="23" y="30"/>
                      </a:lnTo>
                      <a:lnTo>
                        <a:pt x="14" y="43"/>
                      </a:lnTo>
                      <a:lnTo>
                        <a:pt x="6" y="57"/>
                      </a:lnTo>
                      <a:lnTo>
                        <a:pt x="1" y="73"/>
                      </a:lnTo>
                      <a:lnTo>
                        <a:pt x="0" y="91"/>
                      </a:lnTo>
                      <a:lnTo>
                        <a:pt x="2" y="109"/>
                      </a:lnTo>
                      <a:lnTo>
                        <a:pt x="7" y="126"/>
                      </a:lnTo>
                      <a:lnTo>
                        <a:pt x="15" y="142"/>
                      </a:lnTo>
                      <a:lnTo>
                        <a:pt x="26" y="155"/>
                      </a:lnTo>
                      <a:lnTo>
                        <a:pt x="40" y="167"/>
                      </a:lnTo>
                      <a:lnTo>
                        <a:pt x="56" y="176"/>
                      </a:lnTo>
                      <a:lnTo>
                        <a:pt x="74" y="180"/>
                      </a:lnTo>
                      <a:lnTo>
                        <a:pt x="92" y="183"/>
                      </a:lnTo>
                      <a:lnTo>
                        <a:pt x="110" y="180"/>
                      </a:lnTo>
                      <a:lnTo>
                        <a:pt x="128" y="176"/>
                      </a:lnTo>
                      <a:lnTo>
                        <a:pt x="143" y="167"/>
                      </a:lnTo>
                      <a:lnTo>
                        <a:pt x="157" y="155"/>
                      </a:lnTo>
                      <a:lnTo>
                        <a:pt x="168" y="142"/>
                      </a:lnTo>
                      <a:lnTo>
                        <a:pt x="176" y="126"/>
                      </a:lnTo>
                      <a:lnTo>
                        <a:pt x="181" y="109"/>
                      </a:lnTo>
                      <a:lnTo>
                        <a:pt x="183" y="91"/>
                      </a:lnTo>
                      <a:lnTo>
                        <a:pt x="182" y="73"/>
                      </a:lnTo>
                      <a:lnTo>
                        <a:pt x="177" y="57"/>
                      </a:lnTo>
                      <a:lnTo>
                        <a:pt x="169" y="43"/>
                      </a:lnTo>
                      <a:lnTo>
                        <a:pt x="160" y="30"/>
                      </a:lnTo>
                      <a:lnTo>
                        <a:pt x="148" y="19"/>
                      </a:lnTo>
                      <a:lnTo>
                        <a:pt x="135" y="10"/>
                      </a:lnTo>
                      <a:lnTo>
                        <a:pt x="120" y="3"/>
                      </a:lnTo>
                      <a:lnTo>
                        <a:pt x="104" y="0"/>
                      </a:lnTo>
                      <a:close/>
                    </a:path>
                  </a:pathLst>
                </a:custGeom>
                <a:solidFill>
                  <a:srgbClr val="3F9E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Freeform 192">
                  <a:extLst>
                    <a:ext uri="{FF2B5EF4-FFF2-40B4-BE49-F238E27FC236}">
                      <a16:creationId xmlns:a16="http://schemas.microsoft.com/office/drawing/2014/main" id="{4031E491-C2E2-4AA9-AFD0-14EFBA441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2014"/>
                  <a:ext cx="53" cy="48"/>
                </a:xfrm>
                <a:custGeom>
                  <a:avLst/>
                  <a:gdLst>
                    <a:gd name="T0" fmla="*/ 5 w 116"/>
                    <a:gd name="T1" fmla="*/ 0 h 103"/>
                    <a:gd name="T2" fmla="*/ 5 w 116"/>
                    <a:gd name="T3" fmla="*/ 0 h 103"/>
                    <a:gd name="T4" fmla="*/ 4 w 116"/>
                    <a:gd name="T5" fmla="*/ 0 h 103"/>
                    <a:gd name="T6" fmla="*/ 2 w 116"/>
                    <a:gd name="T7" fmla="*/ 0 h 103"/>
                    <a:gd name="T8" fmla="*/ 1 w 116"/>
                    <a:gd name="T9" fmla="*/ 1 h 103"/>
                    <a:gd name="T10" fmla="*/ 0 w 116"/>
                    <a:gd name="T11" fmla="*/ 2 h 103"/>
                    <a:gd name="T12" fmla="*/ 0 w 116"/>
                    <a:gd name="T13" fmla="*/ 2 h 103"/>
                    <a:gd name="T14" fmla="*/ 0 w 116"/>
                    <a:gd name="T15" fmla="*/ 5 h 103"/>
                    <a:gd name="T16" fmla="*/ 0 w 116"/>
                    <a:gd name="T17" fmla="*/ 9 h 103"/>
                    <a:gd name="T18" fmla="*/ 0 w 116"/>
                    <a:gd name="T19" fmla="*/ 13 h 103"/>
                    <a:gd name="T20" fmla="*/ 0 w 116"/>
                    <a:gd name="T21" fmla="*/ 15 h 103"/>
                    <a:gd name="T22" fmla="*/ 0 w 116"/>
                    <a:gd name="T23" fmla="*/ 17 h 103"/>
                    <a:gd name="T24" fmla="*/ 2 w 116"/>
                    <a:gd name="T25" fmla="*/ 19 h 103"/>
                    <a:gd name="T26" fmla="*/ 3 w 116"/>
                    <a:gd name="T27" fmla="*/ 20 h 103"/>
                    <a:gd name="T28" fmla="*/ 4 w 116"/>
                    <a:gd name="T29" fmla="*/ 20 h 103"/>
                    <a:gd name="T30" fmla="*/ 5 w 116"/>
                    <a:gd name="T31" fmla="*/ 20 h 103"/>
                    <a:gd name="T32" fmla="*/ 5 w 116"/>
                    <a:gd name="T33" fmla="*/ 20 h 103"/>
                    <a:gd name="T34" fmla="*/ 7 w 116"/>
                    <a:gd name="T35" fmla="*/ 21 h 103"/>
                    <a:gd name="T36" fmla="*/ 9 w 116"/>
                    <a:gd name="T37" fmla="*/ 21 h 103"/>
                    <a:gd name="T38" fmla="*/ 10 w 116"/>
                    <a:gd name="T39" fmla="*/ 21 h 103"/>
                    <a:gd name="T40" fmla="*/ 12 w 116"/>
                    <a:gd name="T41" fmla="*/ 22 h 103"/>
                    <a:gd name="T42" fmla="*/ 14 w 116"/>
                    <a:gd name="T43" fmla="*/ 22 h 103"/>
                    <a:gd name="T44" fmla="*/ 16 w 116"/>
                    <a:gd name="T45" fmla="*/ 22 h 103"/>
                    <a:gd name="T46" fmla="*/ 16 w 116"/>
                    <a:gd name="T47" fmla="*/ 22 h 103"/>
                    <a:gd name="T48" fmla="*/ 16 w 116"/>
                    <a:gd name="T49" fmla="*/ 21 h 103"/>
                    <a:gd name="T50" fmla="*/ 16 w 116"/>
                    <a:gd name="T51" fmla="*/ 21 h 103"/>
                    <a:gd name="T52" fmla="*/ 16 w 116"/>
                    <a:gd name="T53" fmla="*/ 20 h 103"/>
                    <a:gd name="T54" fmla="*/ 16 w 116"/>
                    <a:gd name="T55" fmla="*/ 17 h 103"/>
                    <a:gd name="T56" fmla="*/ 16 w 116"/>
                    <a:gd name="T57" fmla="*/ 14 h 103"/>
                    <a:gd name="T58" fmla="*/ 17 w 116"/>
                    <a:gd name="T59" fmla="*/ 12 h 103"/>
                    <a:gd name="T60" fmla="*/ 18 w 116"/>
                    <a:gd name="T61" fmla="*/ 9 h 103"/>
                    <a:gd name="T62" fmla="*/ 19 w 116"/>
                    <a:gd name="T63" fmla="*/ 7 h 103"/>
                    <a:gd name="T64" fmla="*/ 21 w 116"/>
                    <a:gd name="T65" fmla="*/ 4 h 103"/>
                    <a:gd name="T66" fmla="*/ 22 w 116"/>
                    <a:gd name="T67" fmla="*/ 2 h 103"/>
                    <a:gd name="T68" fmla="*/ 24 w 116"/>
                    <a:gd name="T69" fmla="*/ 0 h 103"/>
                    <a:gd name="T70" fmla="*/ 5 w 116"/>
                    <a:gd name="T71" fmla="*/ 0 h 10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116" h="103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20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1" y="8"/>
                      </a:lnTo>
                      <a:lnTo>
                        <a:pt x="0" y="11"/>
                      </a:lnTo>
                      <a:lnTo>
                        <a:pt x="0" y="22"/>
                      </a:lnTo>
                      <a:lnTo>
                        <a:pt x="0" y="41"/>
                      </a:lnTo>
                      <a:lnTo>
                        <a:pt x="0" y="60"/>
                      </a:lnTo>
                      <a:lnTo>
                        <a:pt x="0" y="68"/>
                      </a:lnTo>
                      <a:lnTo>
                        <a:pt x="3" y="79"/>
                      </a:lnTo>
                      <a:lnTo>
                        <a:pt x="9" y="86"/>
                      </a:lnTo>
                      <a:lnTo>
                        <a:pt x="16" y="91"/>
                      </a:lnTo>
                      <a:lnTo>
                        <a:pt x="20" y="92"/>
                      </a:lnTo>
                      <a:lnTo>
                        <a:pt x="23" y="93"/>
                      </a:lnTo>
                      <a:lnTo>
                        <a:pt x="26" y="93"/>
                      </a:lnTo>
                      <a:lnTo>
                        <a:pt x="33" y="95"/>
                      </a:lnTo>
                      <a:lnTo>
                        <a:pt x="41" y="96"/>
                      </a:lnTo>
                      <a:lnTo>
                        <a:pt x="49" y="98"/>
                      </a:lnTo>
                      <a:lnTo>
                        <a:pt x="58" y="100"/>
                      </a:lnTo>
                      <a:lnTo>
                        <a:pt x="68" y="101"/>
                      </a:lnTo>
                      <a:lnTo>
                        <a:pt x="76" y="103"/>
                      </a:lnTo>
                      <a:lnTo>
                        <a:pt x="76" y="100"/>
                      </a:lnTo>
                      <a:lnTo>
                        <a:pt x="76" y="96"/>
                      </a:lnTo>
                      <a:lnTo>
                        <a:pt x="76" y="94"/>
                      </a:lnTo>
                      <a:lnTo>
                        <a:pt x="76" y="91"/>
                      </a:lnTo>
                      <a:lnTo>
                        <a:pt x="77" y="78"/>
                      </a:lnTo>
                      <a:lnTo>
                        <a:pt x="78" y="64"/>
                      </a:lnTo>
                      <a:lnTo>
                        <a:pt x="81" y="53"/>
                      </a:lnTo>
                      <a:lnTo>
                        <a:pt x="86" y="40"/>
                      </a:lnTo>
                      <a:lnTo>
                        <a:pt x="92" y="30"/>
                      </a:lnTo>
                      <a:lnTo>
                        <a:pt x="99" y="18"/>
                      </a:lnTo>
                      <a:lnTo>
                        <a:pt x="107" y="9"/>
                      </a:lnTo>
                      <a:lnTo>
                        <a:pt x="116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193">
                  <a:extLst>
                    <a:ext uri="{FF2B5EF4-FFF2-40B4-BE49-F238E27FC236}">
                      <a16:creationId xmlns:a16="http://schemas.microsoft.com/office/drawing/2014/main" id="{6EF227DE-51AA-46F8-976E-0D46896F0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1854"/>
                  <a:ext cx="428" cy="153"/>
                </a:xfrm>
                <a:custGeom>
                  <a:avLst/>
                  <a:gdLst>
                    <a:gd name="T0" fmla="*/ 23 w 940"/>
                    <a:gd name="T1" fmla="*/ 69 h 336"/>
                    <a:gd name="T2" fmla="*/ 25 w 940"/>
                    <a:gd name="T3" fmla="*/ 67 h 336"/>
                    <a:gd name="T4" fmla="*/ 29 w 940"/>
                    <a:gd name="T5" fmla="*/ 67 h 336"/>
                    <a:gd name="T6" fmla="*/ 32 w 940"/>
                    <a:gd name="T7" fmla="*/ 66 h 336"/>
                    <a:gd name="T8" fmla="*/ 36 w 940"/>
                    <a:gd name="T9" fmla="*/ 66 h 336"/>
                    <a:gd name="T10" fmla="*/ 39 w 940"/>
                    <a:gd name="T11" fmla="*/ 67 h 336"/>
                    <a:gd name="T12" fmla="*/ 42 w 940"/>
                    <a:gd name="T13" fmla="*/ 67 h 336"/>
                    <a:gd name="T14" fmla="*/ 46 w 940"/>
                    <a:gd name="T15" fmla="*/ 69 h 336"/>
                    <a:gd name="T16" fmla="*/ 144 w 940"/>
                    <a:gd name="T17" fmla="*/ 70 h 336"/>
                    <a:gd name="T18" fmla="*/ 147 w 940"/>
                    <a:gd name="T19" fmla="*/ 68 h 336"/>
                    <a:gd name="T20" fmla="*/ 150 w 940"/>
                    <a:gd name="T21" fmla="*/ 67 h 336"/>
                    <a:gd name="T22" fmla="*/ 153 w 940"/>
                    <a:gd name="T23" fmla="*/ 66 h 336"/>
                    <a:gd name="T24" fmla="*/ 157 w 940"/>
                    <a:gd name="T25" fmla="*/ 66 h 336"/>
                    <a:gd name="T26" fmla="*/ 160 w 940"/>
                    <a:gd name="T27" fmla="*/ 66 h 336"/>
                    <a:gd name="T28" fmla="*/ 164 w 940"/>
                    <a:gd name="T29" fmla="*/ 67 h 336"/>
                    <a:gd name="T30" fmla="*/ 167 w 940"/>
                    <a:gd name="T31" fmla="*/ 68 h 336"/>
                    <a:gd name="T32" fmla="*/ 169 w 940"/>
                    <a:gd name="T33" fmla="*/ 70 h 336"/>
                    <a:gd name="T34" fmla="*/ 195 w 940"/>
                    <a:gd name="T35" fmla="*/ 61 h 336"/>
                    <a:gd name="T36" fmla="*/ 195 w 940"/>
                    <a:gd name="T37" fmla="*/ 40 h 336"/>
                    <a:gd name="T38" fmla="*/ 194 w 940"/>
                    <a:gd name="T39" fmla="*/ 33 h 336"/>
                    <a:gd name="T40" fmla="*/ 192 w 940"/>
                    <a:gd name="T41" fmla="*/ 24 h 336"/>
                    <a:gd name="T42" fmla="*/ 189 w 940"/>
                    <a:gd name="T43" fmla="*/ 13 h 336"/>
                    <a:gd name="T44" fmla="*/ 186 w 940"/>
                    <a:gd name="T45" fmla="*/ 5 h 336"/>
                    <a:gd name="T46" fmla="*/ 186 w 940"/>
                    <a:gd name="T47" fmla="*/ 4 h 336"/>
                    <a:gd name="T48" fmla="*/ 183 w 940"/>
                    <a:gd name="T49" fmla="*/ 0 h 336"/>
                    <a:gd name="T50" fmla="*/ 78 w 940"/>
                    <a:gd name="T51" fmla="*/ 0 h 336"/>
                    <a:gd name="T52" fmla="*/ 72 w 940"/>
                    <a:gd name="T53" fmla="*/ 1 h 336"/>
                    <a:gd name="T54" fmla="*/ 68 w 940"/>
                    <a:gd name="T55" fmla="*/ 2 h 336"/>
                    <a:gd name="T56" fmla="*/ 66 w 940"/>
                    <a:gd name="T57" fmla="*/ 4 h 336"/>
                    <a:gd name="T58" fmla="*/ 65 w 940"/>
                    <a:gd name="T59" fmla="*/ 5 h 336"/>
                    <a:gd name="T60" fmla="*/ 35 w 940"/>
                    <a:gd name="T61" fmla="*/ 36 h 336"/>
                    <a:gd name="T62" fmla="*/ 27 w 940"/>
                    <a:gd name="T63" fmla="*/ 38 h 336"/>
                    <a:gd name="T64" fmla="*/ 17 w 940"/>
                    <a:gd name="T65" fmla="*/ 41 h 336"/>
                    <a:gd name="T66" fmla="*/ 9 w 940"/>
                    <a:gd name="T67" fmla="*/ 44 h 336"/>
                    <a:gd name="T68" fmla="*/ 5 w 940"/>
                    <a:gd name="T69" fmla="*/ 46 h 336"/>
                    <a:gd name="T70" fmla="*/ 2 w 940"/>
                    <a:gd name="T71" fmla="*/ 49 h 336"/>
                    <a:gd name="T72" fmla="*/ 0 w 940"/>
                    <a:gd name="T73" fmla="*/ 53 h 336"/>
                    <a:gd name="T74" fmla="*/ 0 w 940"/>
                    <a:gd name="T75" fmla="*/ 56 h 336"/>
                    <a:gd name="T76" fmla="*/ 0 w 940"/>
                    <a:gd name="T77" fmla="*/ 56 h 336"/>
                    <a:gd name="T78" fmla="*/ 0 w 940"/>
                    <a:gd name="T79" fmla="*/ 57 h 336"/>
                    <a:gd name="T80" fmla="*/ 0 w 940"/>
                    <a:gd name="T81" fmla="*/ 57 h 336"/>
                    <a:gd name="T82" fmla="*/ 21 w 940"/>
                    <a:gd name="T83" fmla="*/ 70 h 3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940" h="336">
                      <a:moveTo>
                        <a:pt x="103" y="336"/>
                      </a:moveTo>
                      <a:lnTo>
                        <a:pt x="110" y="332"/>
                      </a:lnTo>
                      <a:lnTo>
                        <a:pt x="117" y="329"/>
                      </a:lnTo>
                      <a:lnTo>
                        <a:pt x="124" y="326"/>
                      </a:lnTo>
                      <a:lnTo>
                        <a:pt x="132" y="324"/>
                      </a:lnTo>
                      <a:lnTo>
                        <a:pt x="140" y="322"/>
                      </a:lnTo>
                      <a:lnTo>
                        <a:pt x="148" y="321"/>
                      </a:lnTo>
                      <a:lnTo>
                        <a:pt x="157" y="319"/>
                      </a:lnTo>
                      <a:lnTo>
                        <a:pt x="165" y="319"/>
                      </a:lnTo>
                      <a:lnTo>
                        <a:pt x="173" y="319"/>
                      </a:lnTo>
                      <a:lnTo>
                        <a:pt x="181" y="321"/>
                      </a:lnTo>
                      <a:lnTo>
                        <a:pt x="189" y="322"/>
                      </a:lnTo>
                      <a:lnTo>
                        <a:pt x="197" y="324"/>
                      </a:lnTo>
                      <a:lnTo>
                        <a:pt x="205" y="326"/>
                      </a:lnTo>
                      <a:lnTo>
                        <a:pt x="212" y="329"/>
                      </a:lnTo>
                      <a:lnTo>
                        <a:pt x="219" y="332"/>
                      </a:lnTo>
                      <a:lnTo>
                        <a:pt x="226" y="336"/>
                      </a:lnTo>
                      <a:lnTo>
                        <a:pt x="695" y="336"/>
                      </a:lnTo>
                      <a:lnTo>
                        <a:pt x="702" y="332"/>
                      </a:lnTo>
                      <a:lnTo>
                        <a:pt x="709" y="329"/>
                      </a:lnTo>
                      <a:lnTo>
                        <a:pt x="716" y="326"/>
                      </a:lnTo>
                      <a:lnTo>
                        <a:pt x="724" y="324"/>
                      </a:lnTo>
                      <a:lnTo>
                        <a:pt x="732" y="322"/>
                      </a:lnTo>
                      <a:lnTo>
                        <a:pt x="740" y="321"/>
                      </a:lnTo>
                      <a:lnTo>
                        <a:pt x="749" y="319"/>
                      </a:lnTo>
                      <a:lnTo>
                        <a:pt x="757" y="319"/>
                      </a:lnTo>
                      <a:lnTo>
                        <a:pt x="765" y="319"/>
                      </a:lnTo>
                      <a:lnTo>
                        <a:pt x="773" y="321"/>
                      </a:lnTo>
                      <a:lnTo>
                        <a:pt x="781" y="322"/>
                      </a:lnTo>
                      <a:lnTo>
                        <a:pt x="790" y="324"/>
                      </a:lnTo>
                      <a:lnTo>
                        <a:pt x="798" y="326"/>
                      </a:lnTo>
                      <a:lnTo>
                        <a:pt x="805" y="329"/>
                      </a:lnTo>
                      <a:lnTo>
                        <a:pt x="811" y="332"/>
                      </a:lnTo>
                      <a:lnTo>
                        <a:pt x="818" y="336"/>
                      </a:lnTo>
                      <a:lnTo>
                        <a:pt x="940" y="336"/>
                      </a:lnTo>
                      <a:lnTo>
                        <a:pt x="940" y="293"/>
                      </a:lnTo>
                      <a:lnTo>
                        <a:pt x="940" y="240"/>
                      </a:lnTo>
                      <a:lnTo>
                        <a:pt x="940" y="193"/>
                      </a:lnTo>
                      <a:lnTo>
                        <a:pt x="940" y="172"/>
                      </a:lnTo>
                      <a:lnTo>
                        <a:pt x="937" y="160"/>
                      </a:lnTo>
                      <a:lnTo>
                        <a:pt x="932" y="141"/>
                      </a:lnTo>
                      <a:lnTo>
                        <a:pt x="925" y="117"/>
                      </a:lnTo>
                      <a:lnTo>
                        <a:pt x="917" y="89"/>
                      </a:lnTo>
                      <a:lnTo>
                        <a:pt x="911" y="64"/>
                      </a:lnTo>
                      <a:lnTo>
                        <a:pt x="904" y="42"/>
                      </a:lnTo>
                      <a:lnTo>
                        <a:pt x="899" y="27"/>
                      </a:lnTo>
                      <a:lnTo>
                        <a:pt x="898" y="21"/>
                      </a:lnTo>
                      <a:lnTo>
                        <a:pt x="897" y="18"/>
                      </a:lnTo>
                      <a:lnTo>
                        <a:pt x="892" y="11"/>
                      </a:lnTo>
                      <a:lnTo>
                        <a:pt x="885" y="3"/>
                      </a:lnTo>
                      <a:lnTo>
                        <a:pt x="874" y="0"/>
                      </a:lnTo>
                      <a:lnTo>
                        <a:pt x="375" y="0"/>
                      </a:lnTo>
                      <a:lnTo>
                        <a:pt x="361" y="2"/>
                      </a:lnTo>
                      <a:lnTo>
                        <a:pt x="348" y="4"/>
                      </a:lnTo>
                      <a:lnTo>
                        <a:pt x="338" y="7"/>
                      </a:lnTo>
                      <a:lnTo>
                        <a:pt x="329" y="12"/>
                      </a:lnTo>
                      <a:lnTo>
                        <a:pt x="322" y="17"/>
                      </a:lnTo>
                      <a:lnTo>
                        <a:pt x="316" y="20"/>
                      </a:lnTo>
                      <a:lnTo>
                        <a:pt x="313" y="23"/>
                      </a:lnTo>
                      <a:lnTo>
                        <a:pt x="311" y="25"/>
                      </a:lnTo>
                      <a:lnTo>
                        <a:pt x="173" y="169"/>
                      </a:lnTo>
                      <a:lnTo>
                        <a:pt x="167" y="171"/>
                      </a:lnTo>
                      <a:lnTo>
                        <a:pt x="152" y="175"/>
                      </a:lnTo>
                      <a:lnTo>
                        <a:pt x="132" y="182"/>
                      </a:lnTo>
                      <a:lnTo>
                        <a:pt x="106" y="190"/>
                      </a:lnTo>
                      <a:lnTo>
                        <a:pt x="82" y="198"/>
                      </a:lnTo>
                      <a:lnTo>
                        <a:pt x="60" y="205"/>
                      </a:lnTo>
                      <a:lnTo>
                        <a:pt x="45" y="210"/>
                      </a:lnTo>
                      <a:lnTo>
                        <a:pt x="38" y="212"/>
                      </a:lnTo>
                      <a:lnTo>
                        <a:pt x="27" y="219"/>
                      </a:lnTo>
                      <a:lnTo>
                        <a:pt x="18" y="227"/>
                      </a:lnTo>
                      <a:lnTo>
                        <a:pt x="11" y="236"/>
                      </a:lnTo>
                      <a:lnTo>
                        <a:pt x="6" y="246"/>
                      </a:lnTo>
                      <a:lnTo>
                        <a:pt x="3" y="254"/>
                      </a:lnTo>
                      <a:lnTo>
                        <a:pt x="1" y="262"/>
                      </a:lnTo>
                      <a:lnTo>
                        <a:pt x="0" y="268"/>
                      </a:lnTo>
                      <a:lnTo>
                        <a:pt x="0" y="272"/>
                      </a:lnTo>
                      <a:lnTo>
                        <a:pt x="0" y="273"/>
                      </a:lnTo>
                      <a:lnTo>
                        <a:pt x="0" y="274"/>
                      </a:lnTo>
                      <a:lnTo>
                        <a:pt x="0" y="336"/>
                      </a:lnTo>
                      <a:lnTo>
                        <a:pt x="103" y="336"/>
                      </a:lnTo>
                      <a:close/>
                    </a:path>
                  </a:pathLst>
                </a:custGeom>
                <a:solidFill>
                  <a:srgbClr val="3F9E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194">
                  <a:extLst>
                    <a:ext uri="{FF2B5EF4-FFF2-40B4-BE49-F238E27FC236}">
                      <a16:creationId xmlns:a16="http://schemas.microsoft.com/office/drawing/2014/main" id="{96D632AC-1DB0-46F5-8505-8DAF5DEF4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2014"/>
                  <a:ext cx="194" cy="52"/>
                </a:xfrm>
                <a:custGeom>
                  <a:avLst/>
                  <a:gdLst>
                    <a:gd name="T0" fmla="*/ 0 w 425"/>
                    <a:gd name="T1" fmla="*/ 0 h 111"/>
                    <a:gd name="T2" fmla="*/ 2 w 425"/>
                    <a:gd name="T3" fmla="*/ 2 h 111"/>
                    <a:gd name="T4" fmla="*/ 4 w 425"/>
                    <a:gd name="T5" fmla="*/ 4 h 111"/>
                    <a:gd name="T6" fmla="*/ 5 w 425"/>
                    <a:gd name="T7" fmla="*/ 7 h 111"/>
                    <a:gd name="T8" fmla="*/ 6 w 425"/>
                    <a:gd name="T9" fmla="*/ 9 h 111"/>
                    <a:gd name="T10" fmla="*/ 7 w 425"/>
                    <a:gd name="T11" fmla="*/ 12 h 111"/>
                    <a:gd name="T12" fmla="*/ 8 w 425"/>
                    <a:gd name="T13" fmla="*/ 14 h 111"/>
                    <a:gd name="T14" fmla="*/ 8 w 425"/>
                    <a:gd name="T15" fmla="*/ 17 h 111"/>
                    <a:gd name="T16" fmla="*/ 8 w 425"/>
                    <a:gd name="T17" fmla="*/ 20 h 111"/>
                    <a:gd name="T18" fmla="*/ 8 w 425"/>
                    <a:gd name="T19" fmla="*/ 21 h 111"/>
                    <a:gd name="T20" fmla="*/ 8 w 425"/>
                    <a:gd name="T21" fmla="*/ 22 h 111"/>
                    <a:gd name="T22" fmla="*/ 8 w 425"/>
                    <a:gd name="T23" fmla="*/ 23 h 111"/>
                    <a:gd name="T24" fmla="*/ 8 w 425"/>
                    <a:gd name="T25" fmla="*/ 24 h 111"/>
                    <a:gd name="T26" fmla="*/ 80 w 425"/>
                    <a:gd name="T27" fmla="*/ 24 h 111"/>
                    <a:gd name="T28" fmla="*/ 80 w 425"/>
                    <a:gd name="T29" fmla="*/ 23 h 111"/>
                    <a:gd name="T30" fmla="*/ 80 w 425"/>
                    <a:gd name="T31" fmla="*/ 22 h 111"/>
                    <a:gd name="T32" fmla="*/ 80 w 425"/>
                    <a:gd name="T33" fmla="*/ 21 h 111"/>
                    <a:gd name="T34" fmla="*/ 80 w 425"/>
                    <a:gd name="T35" fmla="*/ 20 h 111"/>
                    <a:gd name="T36" fmla="*/ 80 w 425"/>
                    <a:gd name="T37" fmla="*/ 17 h 111"/>
                    <a:gd name="T38" fmla="*/ 81 w 425"/>
                    <a:gd name="T39" fmla="*/ 14 h 111"/>
                    <a:gd name="T40" fmla="*/ 81 w 425"/>
                    <a:gd name="T41" fmla="*/ 12 h 111"/>
                    <a:gd name="T42" fmla="*/ 82 w 425"/>
                    <a:gd name="T43" fmla="*/ 9 h 111"/>
                    <a:gd name="T44" fmla="*/ 84 w 425"/>
                    <a:gd name="T45" fmla="*/ 7 h 111"/>
                    <a:gd name="T46" fmla="*/ 85 w 425"/>
                    <a:gd name="T47" fmla="*/ 4 h 111"/>
                    <a:gd name="T48" fmla="*/ 87 w 425"/>
                    <a:gd name="T49" fmla="*/ 2 h 111"/>
                    <a:gd name="T50" fmla="*/ 89 w 425"/>
                    <a:gd name="T51" fmla="*/ 0 h 111"/>
                    <a:gd name="T52" fmla="*/ 0 w 425"/>
                    <a:gd name="T53" fmla="*/ 0 h 11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425" h="111">
                      <a:moveTo>
                        <a:pt x="0" y="0"/>
                      </a:moveTo>
                      <a:lnTo>
                        <a:pt x="9" y="9"/>
                      </a:lnTo>
                      <a:lnTo>
                        <a:pt x="17" y="18"/>
                      </a:lnTo>
                      <a:lnTo>
                        <a:pt x="24" y="30"/>
                      </a:lnTo>
                      <a:lnTo>
                        <a:pt x="30" y="40"/>
                      </a:lnTo>
                      <a:lnTo>
                        <a:pt x="35" y="53"/>
                      </a:lnTo>
                      <a:lnTo>
                        <a:pt x="38" y="64"/>
                      </a:lnTo>
                      <a:lnTo>
                        <a:pt x="39" y="78"/>
                      </a:lnTo>
                      <a:lnTo>
                        <a:pt x="40" y="91"/>
                      </a:lnTo>
                      <a:lnTo>
                        <a:pt x="40" y="95"/>
                      </a:lnTo>
                      <a:lnTo>
                        <a:pt x="40" y="101"/>
                      </a:lnTo>
                      <a:lnTo>
                        <a:pt x="40" y="106"/>
                      </a:lnTo>
                      <a:lnTo>
                        <a:pt x="39" y="111"/>
                      </a:lnTo>
                      <a:lnTo>
                        <a:pt x="386" y="111"/>
                      </a:lnTo>
                      <a:lnTo>
                        <a:pt x="385" y="106"/>
                      </a:lnTo>
                      <a:lnTo>
                        <a:pt x="385" y="101"/>
                      </a:lnTo>
                      <a:lnTo>
                        <a:pt x="385" y="95"/>
                      </a:lnTo>
                      <a:lnTo>
                        <a:pt x="385" y="91"/>
                      </a:lnTo>
                      <a:lnTo>
                        <a:pt x="386" y="78"/>
                      </a:lnTo>
                      <a:lnTo>
                        <a:pt x="387" y="64"/>
                      </a:lnTo>
                      <a:lnTo>
                        <a:pt x="391" y="53"/>
                      </a:lnTo>
                      <a:lnTo>
                        <a:pt x="395" y="40"/>
                      </a:lnTo>
                      <a:lnTo>
                        <a:pt x="401" y="30"/>
                      </a:lnTo>
                      <a:lnTo>
                        <a:pt x="408" y="18"/>
                      </a:lnTo>
                      <a:lnTo>
                        <a:pt x="416" y="9"/>
                      </a:lnTo>
                      <a:lnTo>
                        <a:pt x="42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Freeform 195">
                  <a:extLst>
                    <a:ext uri="{FF2B5EF4-FFF2-40B4-BE49-F238E27FC236}">
                      <a16:creationId xmlns:a16="http://schemas.microsoft.com/office/drawing/2014/main" id="{A5B427BE-84B5-4DF5-9CDB-FA8A77A9F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3" y="2014"/>
                  <a:ext cx="62" cy="46"/>
                </a:xfrm>
                <a:custGeom>
                  <a:avLst/>
                  <a:gdLst>
                    <a:gd name="T0" fmla="*/ 24 w 136"/>
                    <a:gd name="T1" fmla="*/ 0 h 101"/>
                    <a:gd name="T2" fmla="*/ 22 w 136"/>
                    <a:gd name="T3" fmla="*/ 0 h 101"/>
                    <a:gd name="T4" fmla="*/ 0 w 136"/>
                    <a:gd name="T5" fmla="*/ 0 h 101"/>
                    <a:gd name="T6" fmla="*/ 2 w 136"/>
                    <a:gd name="T7" fmla="*/ 2 h 101"/>
                    <a:gd name="T8" fmla="*/ 4 w 136"/>
                    <a:gd name="T9" fmla="*/ 4 h 101"/>
                    <a:gd name="T10" fmla="*/ 5 w 136"/>
                    <a:gd name="T11" fmla="*/ 6 h 101"/>
                    <a:gd name="T12" fmla="*/ 6 w 136"/>
                    <a:gd name="T13" fmla="*/ 8 h 101"/>
                    <a:gd name="T14" fmla="*/ 7 w 136"/>
                    <a:gd name="T15" fmla="*/ 11 h 101"/>
                    <a:gd name="T16" fmla="*/ 8 w 136"/>
                    <a:gd name="T17" fmla="*/ 13 h 101"/>
                    <a:gd name="T18" fmla="*/ 8 w 136"/>
                    <a:gd name="T19" fmla="*/ 16 h 101"/>
                    <a:gd name="T20" fmla="*/ 9 w 136"/>
                    <a:gd name="T21" fmla="*/ 19 h 101"/>
                    <a:gd name="T22" fmla="*/ 9 w 136"/>
                    <a:gd name="T23" fmla="*/ 19 h 101"/>
                    <a:gd name="T24" fmla="*/ 9 w 136"/>
                    <a:gd name="T25" fmla="*/ 20 h 101"/>
                    <a:gd name="T26" fmla="*/ 9 w 136"/>
                    <a:gd name="T27" fmla="*/ 20 h 101"/>
                    <a:gd name="T28" fmla="*/ 9 w 136"/>
                    <a:gd name="T29" fmla="*/ 21 h 101"/>
                    <a:gd name="T30" fmla="*/ 11 w 136"/>
                    <a:gd name="T31" fmla="*/ 20 h 101"/>
                    <a:gd name="T32" fmla="*/ 14 w 136"/>
                    <a:gd name="T33" fmla="*/ 20 h 101"/>
                    <a:gd name="T34" fmla="*/ 17 w 136"/>
                    <a:gd name="T35" fmla="*/ 20 h 101"/>
                    <a:gd name="T36" fmla="*/ 20 w 136"/>
                    <a:gd name="T37" fmla="*/ 19 h 101"/>
                    <a:gd name="T38" fmla="*/ 23 w 136"/>
                    <a:gd name="T39" fmla="*/ 19 h 101"/>
                    <a:gd name="T40" fmla="*/ 25 w 136"/>
                    <a:gd name="T41" fmla="*/ 19 h 101"/>
                    <a:gd name="T42" fmla="*/ 26 w 136"/>
                    <a:gd name="T43" fmla="*/ 18 h 101"/>
                    <a:gd name="T44" fmla="*/ 26 w 136"/>
                    <a:gd name="T45" fmla="*/ 18 h 101"/>
                    <a:gd name="T46" fmla="*/ 27 w 136"/>
                    <a:gd name="T47" fmla="*/ 18 h 101"/>
                    <a:gd name="T48" fmla="*/ 28 w 136"/>
                    <a:gd name="T49" fmla="*/ 18 h 101"/>
                    <a:gd name="T50" fmla="*/ 28 w 136"/>
                    <a:gd name="T51" fmla="*/ 17 h 101"/>
                    <a:gd name="T52" fmla="*/ 28 w 136"/>
                    <a:gd name="T53" fmla="*/ 16 h 101"/>
                    <a:gd name="T54" fmla="*/ 28 w 136"/>
                    <a:gd name="T55" fmla="*/ 14 h 101"/>
                    <a:gd name="T56" fmla="*/ 28 w 136"/>
                    <a:gd name="T57" fmla="*/ 10 h 101"/>
                    <a:gd name="T58" fmla="*/ 28 w 136"/>
                    <a:gd name="T59" fmla="*/ 7 h 101"/>
                    <a:gd name="T60" fmla="*/ 28 w 136"/>
                    <a:gd name="T61" fmla="*/ 5 h 101"/>
                    <a:gd name="T62" fmla="*/ 28 w 136"/>
                    <a:gd name="T63" fmla="*/ 4 h 101"/>
                    <a:gd name="T64" fmla="*/ 27 w 136"/>
                    <a:gd name="T65" fmla="*/ 2 h 101"/>
                    <a:gd name="T66" fmla="*/ 26 w 136"/>
                    <a:gd name="T67" fmla="*/ 1 h 101"/>
                    <a:gd name="T68" fmla="*/ 24 w 136"/>
                    <a:gd name="T69" fmla="*/ 0 h 10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36" h="101">
                      <a:moveTo>
                        <a:pt x="113" y="2"/>
                      </a:moveTo>
                      <a:lnTo>
                        <a:pt x="105" y="0"/>
                      </a:lnTo>
                      <a:lnTo>
                        <a:pt x="0" y="0"/>
                      </a:lnTo>
                      <a:lnTo>
                        <a:pt x="9" y="9"/>
                      </a:lnTo>
                      <a:lnTo>
                        <a:pt x="18" y="18"/>
                      </a:lnTo>
                      <a:lnTo>
                        <a:pt x="24" y="30"/>
                      </a:lnTo>
                      <a:lnTo>
                        <a:pt x="30" y="40"/>
                      </a:lnTo>
                      <a:lnTo>
                        <a:pt x="35" y="53"/>
                      </a:lnTo>
                      <a:lnTo>
                        <a:pt x="38" y="64"/>
                      </a:lnTo>
                      <a:lnTo>
                        <a:pt x="39" y="78"/>
                      </a:lnTo>
                      <a:lnTo>
                        <a:pt x="41" y="91"/>
                      </a:lnTo>
                      <a:lnTo>
                        <a:pt x="41" y="93"/>
                      </a:lnTo>
                      <a:lnTo>
                        <a:pt x="41" y="95"/>
                      </a:lnTo>
                      <a:lnTo>
                        <a:pt x="41" y="99"/>
                      </a:lnTo>
                      <a:lnTo>
                        <a:pt x="41" y="101"/>
                      </a:lnTo>
                      <a:lnTo>
                        <a:pt x="53" y="99"/>
                      </a:lnTo>
                      <a:lnTo>
                        <a:pt x="67" y="98"/>
                      </a:lnTo>
                      <a:lnTo>
                        <a:pt x="82" y="95"/>
                      </a:lnTo>
                      <a:lnTo>
                        <a:pt x="96" y="93"/>
                      </a:lnTo>
                      <a:lnTo>
                        <a:pt x="109" y="91"/>
                      </a:lnTo>
                      <a:lnTo>
                        <a:pt x="119" y="89"/>
                      </a:lnTo>
                      <a:lnTo>
                        <a:pt x="126" y="88"/>
                      </a:lnTo>
                      <a:lnTo>
                        <a:pt x="128" y="88"/>
                      </a:lnTo>
                      <a:lnTo>
                        <a:pt x="130" y="87"/>
                      </a:lnTo>
                      <a:lnTo>
                        <a:pt x="134" y="85"/>
                      </a:lnTo>
                      <a:lnTo>
                        <a:pt x="135" y="81"/>
                      </a:lnTo>
                      <a:lnTo>
                        <a:pt x="136" y="76"/>
                      </a:lnTo>
                      <a:lnTo>
                        <a:pt x="136" y="68"/>
                      </a:lnTo>
                      <a:lnTo>
                        <a:pt x="136" y="50"/>
                      </a:lnTo>
                      <a:lnTo>
                        <a:pt x="136" y="32"/>
                      </a:lnTo>
                      <a:lnTo>
                        <a:pt x="136" y="23"/>
                      </a:lnTo>
                      <a:lnTo>
                        <a:pt x="135" y="18"/>
                      </a:lnTo>
                      <a:lnTo>
                        <a:pt x="132" y="12"/>
                      </a:lnTo>
                      <a:lnTo>
                        <a:pt x="125" y="7"/>
                      </a:lnTo>
                      <a:lnTo>
                        <a:pt x="113" y="2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196">
                  <a:extLst>
                    <a:ext uri="{FF2B5EF4-FFF2-40B4-BE49-F238E27FC236}">
                      <a16:creationId xmlns:a16="http://schemas.microsoft.com/office/drawing/2014/main" id="{CA27D363-8E43-4C44-BE60-AAB24392C4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2014"/>
                  <a:ext cx="83" cy="83"/>
                </a:xfrm>
                <a:custGeom>
                  <a:avLst/>
                  <a:gdLst>
                    <a:gd name="T0" fmla="*/ 21 w 183"/>
                    <a:gd name="T1" fmla="*/ 0 h 183"/>
                    <a:gd name="T2" fmla="*/ 16 w 183"/>
                    <a:gd name="T3" fmla="*/ 0 h 183"/>
                    <a:gd name="T4" fmla="*/ 13 w 183"/>
                    <a:gd name="T5" fmla="*/ 0 h 183"/>
                    <a:gd name="T6" fmla="*/ 10 w 183"/>
                    <a:gd name="T7" fmla="*/ 2 h 183"/>
                    <a:gd name="T8" fmla="*/ 7 w 183"/>
                    <a:gd name="T9" fmla="*/ 4 h 183"/>
                    <a:gd name="T10" fmla="*/ 5 w 183"/>
                    <a:gd name="T11" fmla="*/ 6 h 183"/>
                    <a:gd name="T12" fmla="*/ 3 w 183"/>
                    <a:gd name="T13" fmla="*/ 9 h 183"/>
                    <a:gd name="T14" fmla="*/ 1 w 183"/>
                    <a:gd name="T15" fmla="*/ 12 h 183"/>
                    <a:gd name="T16" fmla="*/ 0 w 183"/>
                    <a:gd name="T17" fmla="*/ 15 h 183"/>
                    <a:gd name="T18" fmla="*/ 0 w 183"/>
                    <a:gd name="T19" fmla="*/ 19 h 183"/>
                    <a:gd name="T20" fmla="*/ 0 w 183"/>
                    <a:gd name="T21" fmla="*/ 22 h 183"/>
                    <a:gd name="T22" fmla="*/ 1 w 183"/>
                    <a:gd name="T23" fmla="*/ 26 h 183"/>
                    <a:gd name="T24" fmla="*/ 3 w 183"/>
                    <a:gd name="T25" fmla="*/ 29 h 183"/>
                    <a:gd name="T26" fmla="*/ 5 w 183"/>
                    <a:gd name="T27" fmla="*/ 32 h 183"/>
                    <a:gd name="T28" fmla="*/ 8 w 183"/>
                    <a:gd name="T29" fmla="*/ 34 h 183"/>
                    <a:gd name="T30" fmla="*/ 12 w 183"/>
                    <a:gd name="T31" fmla="*/ 36 h 183"/>
                    <a:gd name="T32" fmla="*/ 15 w 183"/>
                    <a:gd name="T33" fmla="*/ 37 h 183"/>
                    <a:gd name="T34" fmla="*/ 19 w 183"/>
                    <a:gd name="T35" fmla="*/ 38 h 183"/>
                    <a:gd name="T36" fmla="*/ 23 w 183"/>
                    <a:gd name="T37" fmla="*/ 37 h 183"/>
                    <a:gd name="T38" fmla="*/ 26 w 183"/>
                    <a:gd name="T39" fmla="*/ 36 h 183"/>
                    <a:gd name="T40" fmla="*/ 29 w 183"/>
                    <a:gd name="T41" fmla="*/ 34 h 183"/>
                    <a:gd name="T42" fmla="*/ 32 w 183"/>
                    <a:gd name="T43" fmla="*/ 32 h 183"/>
                    <a:gd name="T44" fmla="*/ 34 w 183"/>
                    <a:gd name="T45" fmla="*/ 29 h 183"/>
                    <a:gd name="T46" fmla="*/ 36 w 183"/>
                    <a:gd name="T47" fmla="*/ 26 h 183"/>
                    <a:gd name="T48" fmla="*/ 37 w 183"/>
                    <a:gd name="T49" fmla="*/ 22 h 183"/>
                    <a:gd name="T50" fmla="*/ 38 w 183"/>
                    <a:gd name="T51" fmla="*/ 19 h 183"/>
                    <a:gd name="T52" fmla="*/ 38 w 183"/>
                    <a:gd name="T53" fmla="*/ 15 h 183"/>
                    <a:gd name="T54" fmla="*/ 37 w 183"/>
                    <a:gd name="T55" fmla="*/ 12 h 183"/>
                    <a:gd name="T56" fmla="*/ 35 w 183"/>
                    <a:gd name="T57" fmla="*/ 9 h 183"/>
                    <a:gd name="T58" fmla="*/ 33 w 183"/>
                    <a:gd name="T59" fmla="*/ 6 h 183"/>
                    <a:gd name="T60" fmla="*/ 31 w 183"/>
                    <a:gd name="T61" fmla="*/ 4 h 183"/>
                    <a:gd name="T62" fmla="*/ 28 w 183"/>
                    <a:gd name="T63" fmla="*/ 2 h 183"/>
                    <a:gd name="T64" fmla="*/ 24 w 183"/>
                    <a:gd name="T65" fmla="*/ 0 h 183"/>
                    <a:gd name="T66" fmla="*/ 21 w 183"/>
                    <a:gd name="T67" fmla="*/ 0 h 18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83" h="183">
                      <a:moveTo>
                        <a:pt x="104" y="0"/>
                      </a:moveTo>
                      <a:lnTo>
                        <a:pt x="80" y="0"/>
                      </a:lnTo>
                      <a:lnTo>
                        <a:pt x="63" y="3"/>
                      </a:lnTo>
                      <a:lnTo>
                        <a:pt x="48" y="10"/>
                      </a:lnTo>
                      <a:lnTo>
                        <a:pt x="35" y="19"/>
                      </a:lnTo>
                      <a:lnTo>
                        <a:pt x="23" y="30"/>
                      </a:lnTo>
                      <a:lnTo>
                        <a:pt x="14" y="43"/>
                      </a:lnTo>
                      <a:lnTo>
                        <a:pt x="6" y="57"/>
                      </a:lnTo>
                      <a:lnTo>
                        <a:pt x="1" y="73"/>
                      </a:lnTo>
                      <a:lnTo>
                        <a:pt x="0" y="91"/>
                      </a:lnTo>
                      <a:lnTo>
                        <a:pt x="2" y="109"/>
                      </a:lnTo>
                      <a:lnTo>
                        <a:pt x="7" y="126"/>
                      </a:lnTo>
                      <a:lnTo>
                        <a:pt x="15" y="142"/>
                      </a:lnTo>
                      <a:lnTo>
                        <a:pt x="27" y="155"/>
                      </a:lnTo>
                      <a:lnTo>
                        <a:pt x="40" y="167"/>
                      </a:lnTo>
                      <a:lnTo>
                        <a:pt x="57" y="176"/>
                      </a:lnTo>
                      <a:lnTo>
                        <a:pt x="74" y="180"/>
                      </a:lnTo>
                      <a:lnTo>
                        <a:pt x="92" y="183"/>
                      </a:lnTo>
                      <a:lnTo>
                        <a:pt x="111" y="180"/>
                      </a:lnTo>
                      <a:lnTo>
                        <a:pt x="128" y="176"/>
                      </a:lnTo>
                      <a:lnTo>
                        <a:pt x="143" y="167"/>
                      </a:lnTo>
                      <a:lnTo>
                        <a:pt x="157" y="155"/>
                      </a:lnTo>
                      <a:lnTo>
                        <a:pt x="168" y="142"/>
                      </a:lnTo>
                      <a:lnTo>
                        <a:pt x="176" y="126"/>
                      </a:lnTo>
                      <a:lnTo>
                        <a:pt x="181" y="109"/>
                      </a:lnTo>
                      <a:lnTo>
                        <a:pt x="183" y="91"/>
                      </a:lnTo>
                      <a:lnTo>
                        <a:pt x="182" y="73"/>
                      </a:lnTo>
                      <a:lnTo>
                        <a:pt x="178" y="57"/>
                      </a:lnTo>
                      <a:lnTo>
                        <a:pt x="169" y="43"/>
                      </a:lnTo>
                      <a:lnTo>
                        <a:pt x="160" y="30"/>
                      </a:lnTo>
                      <a:lnTo>
                        <a:pt x="149" y="19"/>
                      </a:lnTo>
                      <a:lnTo>
                        <a:pt x="135" y="10"/>
                      </a:lnTo>
                      <a:lnTo>
                        <a:pt x="120" y="3"/>
                      </a:lnTo>
                      <a:lnTo>
                        <a:pt x="104" y="0"/>
                      </a:lnTo>
                      <a:close/>
                    </a:path>
                  </a:pathLst>
                </a:custGeom>
                <a:solidFill>
                  <a:srgbClr val="3F9E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Freeform 197">
                  <a:extLst>
                    <a:ext uri="{FF2B5EF4-FFF2-40B4-BE49-F238E27FC236}">
                      <a16:creationId xmlns:a16="http://schemas.microsoft.com/office/drawing/2014/main" id="{DA6F7144-7060-464A-AF5D-6E6BF331BB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48" y="2020"/>
                  <a:ext cx="73" cy="73"/>
                </a:xfrm>
                <a:custGeom>
                  <a:avLst/>
                  <a:gdLst>
                    <a:gd name="T0" fmla="*/ 0 w 161"/>
                    <a:gd name="T1" fmla="*/ 20 h 160"/>
                    <a:gd name="T2" fmla="*/ 3 w 161"/>
                    <a:gd name="T3" fmla="*/ 26 h 160"/>
                    <a:gd name="T4" fmla="*/ 7 w 161"/>
                    <a:gd name="T5" fmla="*/ 31 h 160"/>
                    <a:gd name="T6" fmla="*/ 13 w 161"/>
                    <a:gd name="T7" fmla="*/ 33 h 160"/>
                    <a:gd name="T8" fmla="*/ 20 w 161"/>
                    <a:gd name="T9" fmla="*/ 33 h 160"/>
                    <a:gd name="T10" fmla="*/ 26 w 161"/>
                    <a:gd name="T11" fmla="*/ 31 h 160"/>
                    <a:gd name="T12" fmla="*/ 30 w 161"/>
                    <a:gd name="T13" fmla="*/ 26 h 160"/>
                    <a:gd name="T14" fmla="*/ 33 w 161"/>
                    <a:gd name="T15" fmla="*/ 20 h 160"/>
                    <a:gd name="T16" fmla="*/ 33 w 161"/>
                    <a:gd name="T17" fmla="*/ 13 h 160"/>
                    <a:gd name="T18" fmla="*/ 30 w 161"/>
                    <a:gd name="T19" fmla="*/ 7 h 160"/>
                    <a:gd name="T20" fmla="*/ 26 w 161"/>
                    <a:gd name="T21" fmla="*/ 3 h 160"/>
                    <a:gd name="T22" fmla="*/ 20 w 161"/>
                    <a:gd name="T23" fmla="*/ 0 h 160"/>
                    <a:gd name="T24" fmla="*/ 13 w 161"/>
                    <a:gd name="T25" fmla="*/ 0 h 160"/>
                    <a:gd name="T26" fmla="*/ 7 w 161"/>
                    <a:gd name="T27" fmla="*/ 3 h 160"/>
                    <a:gd name="T28" fmla="*/ 3 w 161"/>
                    <a:gd name="T29" fmla="*/ 7 h 160"/>
                    <a:gd name="T30" fmla="*/ 0 w 161"/>
                    <a:gd name="T31" fmla="*/ 13 h 160"/>
                    <a:gd name="T32" fmla="*/ 3 w 161"/>
                    <a:gd name="T33" fmla="*/ 17 h 160"/>
                    <a:gd name="T34" fmla="*/ 5 w 161"/>
                    <a:gd name="T35" fmla="*/ 11 h 160"/>
                    <a:gd name="T36" fmla="*/ 7 w 161"/>
                    <a:gd name="T37" fmla="*/ 7 h 160"/>
                    <a:gd name="T38" fmla="*/ 11 w 161"/>
                    <a:gd name="T39" fmla="*/ 5 h 160"/>
                    <a:gd name="T40" fmla="*/ 17 w 161"/>
                    <a:gd name="T41" fmla="*/ 3 h 160"/>
                    <a:gd name="T42" fmla="*/ 22 w 161"/>
                    <a:gd name="T43" fmla="*/ 5 h 160"/>
                    <a:gd name="T44" fmla="*/ 26 w 161"/>
                    <a:gd name="T45" fmla="*/ 7 h 160"/>
                    <a:gd name="T46" fmla="*/ 29 w 161"/>
                    <a:gd name="T47" fmla="*/ 11 h 160"/>
                    <a:gd name="T48" fmla="*/ 29 w 161"/>
                    <a:gd name="T49" fmla="*/ 17 h 160"/>
                    <a:gd name="T50" fmla="*/ 29 w 161"/>
                    <a:gd name="T51" fmla="*/ 22 h 160"/>
                    <a:gd name="T52" fmla="*/ 26 w 161"/>
                    <a:gd name="T53" fmla="*/ 26 h 160"/>
                    <a:gd name="T54" fmla="*/ 22 w 161"/>
                    <a:gd name="T55" fmla="*/ 29 h 160"/>
                    <a:gd name="T56" fmla="*/ 17 w 161"/>
                    <a:gd name="T57" fmla="*/ 30 h 160"/>
                    <a:gd name="T58" fmla="*/ 11 w 161"/>
                    <a:gd name="T59" fmla="*/ 29 h 160"/>
                    <a:gd name="T60" fmla="*/ 7 w 161"/>
                    <a:gd name="T61" fmla="*/ 26 h 160"/>
                    <a:gd name="T62" fmla="*/ 5 w 161"/>
                    <a:gd name="T63" fmla="*/ 22 h 160"/>
                    <a:gd name="T64" fmla="*/ 3 w 161"/>
                    <a:gd name="T65" fmla="*/ 17 h 16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61" h="160">
                      <a:moveTo>
                        <a:pt x="0" y="80"/>
                      </a:moveTo>
                      <a:lnTo>
                        <a:pt x="2" y="96"/>
                      </a:lnTo>
                      <a:lnTo>
                        <a:pt x="6" y="111"/>
                      </a:lnTo>
                      <a:lnTo>
                        <a:pt x="14" y="125"/>
                      </a:lnTo>
                      <a:lnTo>
                        <a:pt x="23" y="137"/>
                      </a:lnTo>
                      <a:lnTo>
                        <a:pt x="36" y="146"/>
                      </a:lnTo>
                      <a:lnTo>
                        <a:pt x="50" y="154"/>
                      </a:lnTo>
                      <a:lnTo>
                        <a:pt x="65" y="159"/>
                      </a:lnTo>
                      <a:lnTo>
                        <a:pt x="81" y="160"/>
                      </a:lnTo>
                      <a:lnTo>
                        <a:pt x="97" y="159"/>
                      </a:lnTo>
                      <a:lnTo>
                        <a:pt x="112" y="154"/>
                      </a:lnTo>
                      <a:lnTo>
                        <a:pt x="126" y="146"/>
                      </a:lnTo>
                      <a:lnTo>
                        <a:pt x="137" y="137"/>
                      </a:lnTo>
                      <a:lnTo>
                        <a:pt x="147" y="125"/>
                      </a:lnTo>
                      <a:lnTo>
                        <a:pt x="155" y="111"/>
                      </a:lnTo>
                      <a:lnTo>
                        <a:pt x="159" y="96"/>
                      </a:lnTo>
                      <a:lnTo>
                        <a:pt x="161" y="80"/>
                      </a:lnTo>
                      <a:lnTo>
                        <a:pt x="159" y="64"/>
                      </a:lnTo>
                      <a:lnTo>
                        <a:pt x="155" y="49"/>
                      </a:lnTo>
                      <a:lnTo>
                        <a:pt x="147" y="35"/>
                      </a:lnTo>
                      <a:lnTo>
                        <a:pt x="137" y="23"/>
                      </a:lnTo>
                      <a:lnTo>
                        <a:pt x="126" y="14"/>
                      </a:lnTo>
                      <a:lnTo>
                        <a:pt x="112" y="6"/>
                      </a:lnTo>
                      <a:lnTo>
                        <a:pt x="97" y="1"/>
                      </a:lnTo>
                      <a:lnTo>
                        <a:pt x="81" y="0"/>
                      </a:lnTo>
                      <a:lnTo>
                        <a:pt x="65" y="1"/>
                      </a:lnTo>
                      <a:lnTo>
                        <a:pt x="50" y="6"/>
                      </a:lnTo>
                      <a:lnTo>
                        <a:pt x="36" y="14"/>
                      </a:lnTo>
                      <a:lnTo>
                        <a:pt x="23" y="23"/>
                      </a:lnTo>
                      <a:lnTo>
                        <a:pt x="14" y="35"/>
                      </a:lnTo>
                      <a:lnTo>
                        <a:pt x="6" y="49"/>
                      </a:lnTo>
                      <a:lnTo>
                        <a:pt x="2" y="64"/>
                      </a:lnTo>
                      <a:lnTo>
                        <a:pt x="0" y="80"/>
                      </a:lnTo>
                      <a:close/>
                      <a:moveTo>
                        <a:pt x="16" y="80"/>
                      </a:moveTo>
                      <a:lnTo>
                        <a:pt x="18" y="67"/>
                      </a:lnTo>
                      <a:lnTo>
                        <a:pt x="21" y="55"/>
                      </a:lnTo>
                      <a:lnTo>
                        <a:pt x="28" y="44"/>
                      </a:lnTo>
                      <a:lnTo>
                        <a:pt x="35" y="35"/>
                      </a:lnTo>
                      <a:lnTo>
                        <a:pt x="45" y="27"/>
                      </a:lnTo>
                      <a:lnTo>
                        <a:pt x="56" y="21"/>
                      </a:lnTo>
                      <a:lnTo>
                        <a:pt x="68" y="17"/>
                      </a:lnTo>
                      <a:lnTo>
                        <a:pt x="81" y="16"/>
                      </a:lnTo>
                      <a:lnTo>
                        <a:pt x="94" y="17"/>
                      </a:lnTo>
                      <a:lnTo>
                        <a:pt x="105" y="21"/>
                      </a:lnTo>
                      <a:lnTo>
                        <a:pt x="117" y="27"/>
                      </a:lnTo>
                      <a:lnTo>
                        <a:pt x="126" y="35"/>
                      </a:lnTo>
                      <a:lnTo>
                        <a:pt x="134" y="44"/>
                      </a:lnTo>
                      <a:lnTo>
                        <a:pt x="140" y="55"/>
                      </a:lnTo>
                      <a:lnTo>
                        <a:pt x="143" y="67"/>
                      </a:lnTo>
                      <a:lnTo>
                        <a:pt x="144" y="80"/>
                      </a:lnTo>
                      <a:lnTo>
                        <a:pt x="143" y="92"/>
                      </a:lnTo>
                      <a:lnTo>
                        <a:pt x="140" y="105"/>
                      </a:lnTo>
                      <a:lnTo>
                        <a:pt x="134" y="115"/>
                      </a:lnTo>
                      <a:lnTo>
                        <a:pt x="126" y="126"/>
                      </a:lnTo>
                      <a:lnTo>
                        <a:pt x="117" y="133"/>
                      </a:lnTo>
                      <a:lnTo>
                        <a:pt x="105" y="140"/>
                      </a:lnTo>
                      <a:lnTo>
                        <a:pt x="94" y="143"/>
                      </a:lnTo>
                      <a:lnTo>
                        <a:pt x="81" y="144"/>
                      </a:lnTo>
                      <a:lnTo>
                        <a:pt x="68" y="143"/>
                      </a:lnTo>
                      <a:lnTo>
                        <a:pt x="56" y="140"/>
                      </a:lnTo>
                      <a:lnTo>
                        <a:pt x="45" y="133"/>
                      </a:lnTo>
                      <a:lnTo>
                        <a:pt x="35" y="126"/>
                      </a:lnTo>
                      <a:lnTo>
                        <a:pt x="28" y="115"/>
                      </a:lnTo>
                      <a:lnTo>
                        <a:pt x="21" y="105"/>
                      </a:lnTo>
                      <a:lnTo>
                        <a:pt x="18" y="92"/>
                      </a:lnTo>
                      <a:lnTo>
                        <a:pt x="16" y="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" name="Freeform 198">
                  <a:extLst>
                    <a:ext uri="{FF2B5EF4-FFF2-40B4-BE49-F238E27FC236}">
                      <a16:creationId xmlns:a16="http://schemas.microsoft.com/office/drawing/2014/main" id="{6CFDA2E5-F3F1-4480-B355-D2EFA8630A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8" y="2020"/>
                  <a:ext cx="73" cy="73"/>
                </a:xfrm>
                <a:custGeom>
                  <a:avLst/>
                  <a:gdLst>
                    <a:gd name="T0" fmla="*/ 0 w 160"/>
                    <a:gd name="T1" fmla="*/ 20 h 160"/>
                    <a:gd name="T2" fmla="*/ 3 w 160"/>
                    <a:gd name="T3" fmla="*/ 26 h 160"/>
                    <a:gd name="T4" fmla="*/ 7 w 160"/>
                    <a:gd name="T5" fmla="*/ 31 h 160"/>
                    <a:gd name="T6" fmla="*/ 13 w 160"/>
                    <a:gd name="T7" fmla="*/ 33 h 160"/>
                    <a:gd name="T8" fmla="*/ 20 w 160"/>
                    <a:gd name="T9" fmla="*/ 33 h 160"/>
                    <a:gd name="T10" fmla="*/ 26 w 160"/>
                    <a:gd name="T11" fmla="*/ 31 h 160"/>
                    <a:gd name="T12" fmla="*/ 31 w 160"/>
                    <a:gd name="T13" fmla="*/ 26 h 160"/>
                    <a:gd name="T14" fmla="*/ 33 w 160"/>
                    <a:gd name="T15" fmla="*/ 20 h 160"/>
                    <a:gd name="T16" fmla="*/ 33 w 160"/>
                    <a:gd name="T17" fmla="*/ 13 h 160"/>
                    <a:gd name="T18" fmla="*/ 31 w 160"/>
                    <a:gd name="T19" fmla="*/ 7 h 160"/>
                    <a:gd name="T20" fmla="*/ 26 w 160"/>
                    <a:gd name="T21" fmla="*/ 3 h 160"/>
                    <a:gd name="T22" fmla="*/ 20 w 160"/>
                    <a:gd name="T23" fmla="*/ 0 h 160"/>
                    <a:gd name="T24" fmla="*/ 13 w 160"/>
                    <a:gd name="T25" fmla="*/ 0 h 160"/>
                    <a:gd name="T26" fmla="*/ 7 w 160"/>
                    <a:gd name="T27" fmla="*/ 3 h 160"/>
                    <a:gd name="T28" fmla="*/ 3 w 160"/>
                    <a:gd name="T29" fmla="*/ 7 h 160"/>
                    <a:gd name="T30" fmla="*/ 0 w 160"/>
                    <a:gd name="T31" fmla="*/ 13 h 160"/>
                    <a:gd name="T32" fmla="*/ 3 w 160"/>
                    <a:gd name="T33" fmla="*/ 17 h 160"/>
                    <a:gd name="T34" fmla="*/ 4 w 160"/>
                    <a:gd name="T35" fmla="*/ 11 h 160"/>
                    <a:gd name="T36" fmla="*/ 7 w 160"/>
                    <a:gd name="T37" fmla="*/ 7 h 160"/>
                    <a:gd name="T38" fmla="*/ 11 w 160"/>
                    <a:gd name="T39" fmla="*/ 5 h 160"/>
                    <a:gd name="T40" fmla="*/ 17 w 160"/>
                    <a:gd name="T41" fmla="*/ 3 h 160"/>
                    <a:gd name="T42" fmla="*/ 21 w 160"/>
                    <a:gd name="T43" fmla="*/ 5 h 160"/>
                    <a:gd name="T44" fmla="*/ 26 w 160"/>
                    <a:gd name="T45" fmla="*/ 7 h 160"/>
                    <a:gd name="T46" fmla="*/ 29 w 160"/>
                    <a:gd name="T47" fmla="*/ 11 h 160"/>
                    <a:gd name="T48" fmla="*/ 30 w 160"/>
                    <a:gd name="T49" fmla="*/ 17 h 160"/>
                    <a:gd name="T50" fmla="*/ 29 w 160"/>
                    <a:gd name="T51" fmla="*/ 22 h 160"/>
                    <a:gd name="T52" fmla="*/ 26 w 160"/>
                    <a:gd name="T53" fmla="*/ 26 h 160"/>
                    <a:gd name="T54" fmla="*/ 21 w 160"/>
                    <a:gd name="T55" fmla="*/ 29 h 160"/>
                    <a:gd name="T56" fmla="*/ 17 w 160"/>
                    <a:gd name="T57" fmla="*/ 30 h 160"/>
                    <a:gd name="T58" fmla="*/ 11 w 160"/>
                    <a:gd name="T59" fmla="*/ 29 h 160"/>
                    <a:gd name="T60" fmla="*/ 7 w 160"/>
                    <a:gd name="T61" fmla="*/ 26 h 160"/>
                    <a:gd name="T62" fmla="*/ 4 w 160"/>
                    <a:gd name="T63" fmla="*/ 22 h 160"/>
                    <a:gd name="T64" fmla="*/ 3 w 160"/>
                    <a:gd name="T65" fmla="*/ 17 h 16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60" h="160">
                      <a:moveTo>
                        <a:pt x="0" y="80"/>
                      </a:moveTo>
                      <a:lnTo>
                        <a:pt x="1" y="96"/>
                      </a:lnTo>
                      <a:lnTo>
                        <a:pt x="5" y="111"/>
                      </a:lnTo>
                      <a:lnTo>
                        <a:pt x="13" y="125"/>
                      </a:lnTo>
                      <a:lnTo>
                        <a:pt x="23" y="137"/>
                      </a:lnTo>
                      <a:lnTo>
                        <a:pt x="35" y="146"/>
                      </a:lnTo>
                      <a:lnTo>
                        <a:pt x="49" y="154"/>
                      </a:lnTo>
                      <a:lnTo>
                        <a:pt x="64" y="159"/>
                      </a:lnTo>
                      <a:lnTo>
                        <a:pt x="80" y="160"/>
                      </a:lnTo>
                      <a:lnTo>
                        <a:pt x="96" y="159"/>
                      </a:lnTo>
                      <a:lnTo>
                        <a:pt x="111" y="154"/>
                      </a:lnTo>
                      <a:lnTo>
                        <a:pt x="125" y="146"/>
                      </a:lnTo>
                      <a:lnTo>
                        <a:pt x="137" y="137"/>
                      </a:lnTo>
                      <a:lnTo>
                        <a:pt x="146" y="125"/>
                      </a:lnTo>
                      <a:lnTo>
                        <a:pt x="154" y="111"/>
                      </a:lnTo>
                      <a:lnTo>
                        <a:pt x="159" y="96"/>
                      </a:lnTo>
                      <a:lnTo>
                        <a:pt x="160" y="80"/>
                      </a:lnTo>
                      <a:lnTo>
                        <a:pt x="159" y="64"/>
                      </a:lnTo>
                      <a:lnTo>
                        <a:pt x="154" y="49"/>
                      </a:lnTo>
                      <a:lnTo>
                        <a:pt x="146" y="35"/>
                      </a:lnTo>
                      <a:lnTo>
                        <a:pt x="137" y="23"/>
                      </a:lnTo>
                      <a:lnTo>
                        <a:pt x="125" y="14"/>
                      </a:lnTo>
                      <a:lnTo>
                        <a:pt x="111" y="6"/>
                      </a:lnTo>
                      <a:lnTo>
                        <a:pt x="96" y="1"/>
                      </a:lnTo>
                      <a:lnTo>
                        <a:pt x="80" y="0"/>
                      </a:lnTo>
                      <a:lnTo>
                        <a:pt x="64" y="1"/>
                      </a:lnTo>
                      <a:lnTo>
                        <a:pt x="49" y="6"/>
                      </a:lnTo>
                      <a:lnTo>
                        <a:pt x="35" y="14"/>
                      </a:lnTo>
                      <a:lnTo>
                        <a:pt x="23" y="23"/>
                      </a:lnTo>
                      <a:lnTo>
                        <a:pt x="13" y="35"/>
                      </a:lnTo>
                      <a:lnTo>
                        <a:pt x="5" y="49"/>
                      </a:lnTo>
                      <a:lnTo>
                        <a:pt x="1" y="64"/>
                      </a:lnTo>
                      <a:lnTo>
                        <a:pt x="0" y="80"/>
                      </a:lnTo>
                      <a:close/>
                      <a:moveTo>
                        <a:pt x="16" y="80"/>
                      </a:moveTo>
                      <a:lnTo>
                        <a:pt x="17" y="67"/>
                      </a:lnTo>
                      <a:lnTo>
                        <a:pt x="20" y="55"/>
                      </a:lnTo>
                      <a:lnTo>
                        <a:pt x="27" y="44"/>
                      </a:lnTo>
                      <a:lnTo>
                        <a:pt x="34" y="35"/>
                      </a:lnTo>
                      <a:lnTo>
                        <a:pt x="45" y="27"/>
                      </a:lnTo>
                      <a:lnTo>
                        <a:pt x="55" y="21"/>
                      </a:lnTo>
                      <a:lnTo>
                        <a:pt x="68" y="17"/>
                      </a:lnTo>
                      <a:lnTo>
                        <a:pt x="80" y="16"/>
                      </a:lnTo>
                      <a:lnTo>
                        <a:pt x="93" y="17"/>
                      </a:lnTo>
                      <a:lnTo>
                        <a:pt x="104" y="21"/>
                      </a:lnTo>
                      <a:lnTo>
                        <a:pt x="116" y="27"/>
                      </a:lnTo>
                      <a:lnTo>
                        <a:pt x="125" y="35"/>
                      </a:lnTo>
                      <a:lnTo>
                        <a:pt x="133" y="44"/>
                      </a:lnTo>
                      <a:lnTo>
                        <a:pt x="139" y="55"/>
                      </a:lnTo>
                      <a:lnTo>
                        <a:pt x="142" y="67"/>
                      </a:lnTo>
                      <a:lnTo>
                        <a:pt x="144" y="80"/>
                      </a:lnTo>
                      <a:lnTo>
                        <a:pt x="142" y="92"/>
                      </a:lnTo>
                      <a:lnTo>
                        <a:pt x="139" y="105"/>
                      </a:lnTo>
                      <a:lnTo>
                        <a:pt x="133" y="115"/>
                      </a:lnTo>
                      <a:lnTo>
                        <a:pt x="125" y="126"/>
                      </a:lnTo>
                      <a:lnTo>
                        <a:pt x="116" y="133"/>
                      </a:lnTo>
                      <a:lnTo>
                        <a:pt x="104" y="140"/>
                      </a:lnTo>
                      <a:lnTo>
                        <a:pt x="93" y="143"/>
                      </a:lnTo>
                      <a:lnTo>
                        <a:pt x="80" y="144"/>
                      </a:lnTo>
                      <a:lnTo>
                        <a:pt x="68" y="143"/>
                      </a:lnTo>
                      <a:lnTo>
                        <a:pt x="55" y="140"/>
                      </a:lnTo>
                      <a:lnTo>
                        <a:pt x="45" y="133"/>
                      </a:lnTo>
                      <a:lnTo>
                        <a:pt x="34" y="126"/>
                      </a:lnTo>
                      <a:lnTo>
                        <a:pt x="27" y="115"/>
                      </a:lnTo>
                      <a:lnTo>
                        <a:pt x="20" y="105"/>
                      </a:lnTo>
                      <a:lnTo>
                        <a:pt x="17" y="92"/>
                      </a:lnTo>
                      <a:lnTo>
                        <a:pt x="16" y="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Freeform 199">
                  <a:extLst>
                    <a:ext uri="{FF2B5EF4-FFF2-40B4-BE49-F238E27FC236}">
                      <a16:creationId xmlns:a16="http://schemas.microsoft.com/office/drawing/2014/main" id="{379AD231-81A5-411D-A4B3-E9ACD8473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2027"/>
                  <a:ext cx="59" cy="59"/>
                </a:xfrm>
                <a:custGeom>
                  <a:avLst/>
                  <a:gdLst>
                    <a:gd name="T0" fmla="*/ 0 w 128"/>
                    <a:gd name="T1" fmla="*/ 14 h 128"/>
                    <a:gd name="T2" fmla="*/ 0 w 128"/>
                    <a:gd name="T3" fmla="*/ 11 h 128"/>
                    <a:gd name="T4" fmla="*/ 1 w 128"/>
                    <a:gd name="T5" fmla="*/ 8 h 128"/>
                    <a:gd name="T6" fmla="*/ 3 w 128"/>
                    <a:gd name="T7" fmla="*/ 6 h 128"/>
                    <a:gd name="T8" fmla="*/ 4 w 128"/>
                    <a:gd name="T9" fmla="*/ 4 h 128"/>
                    <a:gd name="T10" fmla="*/ 6 w 128"/>
                    <a:gd name="T11" fmla="*/ 2 h 128"/>
                    <a:gd name="T12" fmla="*/ 8 w 128"/>
                    <a:gd name="T13" fmla="*/ 1 h 128"/>
                    <a:gd name="T14" fmla="*/ 11 w 128"/>
                    <a:gd name="T15" fmla="*/ 0 h 128"/>
                    <a:gd name="T16" fmla="*/ 14 w 128"/>
                    <a:gd name="T17" fmla="*/ 0 h 128"/>
                    <a:gd name="T18" fmla="*/ 17 w 128"/>
                    <a:gd name="T19" fmla="*/ 0 h 128"/>
                    <a:gd name="T20" fmla="*/ 19 w 128"/>
                    <a:gd name="T21" fmla="*/ 1 h 128"/>
                    <a:gd name="T22" fmla="*/ 22 w 128"/>
                    <a:gd name="T23" fmla="*/ 2 h 128"/>
                    <a:gd name="T24" fmla="*/ 24 w 128"/>
                    <a:gd name="T25" fmla="*/ 4 h 128"/>
                    <a:gd name="T26" fmla="*/ 25 w 128"/>
                    <a:gd name="T27" fmla="*/ 6 h 128"/>
                    <a:gd name="T28" fmla="*/ 26 w 128"/>
                    <a:gd name="T29" fmla="*/ 8 h 128"/>
                    <a:gd name="T30" fmla="*/ 27 w 128"/>
                    <a:gd name="T31" fmla="*/ 11 h 128"/>
                    <a:gd name="T32" fmla="*/ 27 w 128"/>
                    <a:gd name="T33" fmla="*/ 14 h 128"/>
                    <a:gd name="T34" fmla="*/ 27 w 128"/>
                    <a:gd name="T35" fmla="*/ 16 h 128"/>
                    <a:gd name="T36" fmla="*/ 26 w 128"/>
                    <a:gd name="T37" fmla="*/ 19 h 128"/>
                    <a:gd name="T38" fmla="*/ 25 w 128"/>
                    <a:gd name="T39" fmla="*/ 21 h 128"/>
                    <a:gd name="T40" fmla="*/ 24 w 128"/>
                    <a:gd name="T41" fmla="*/ 24 h 128"/>
                    <a:gd name="T42" fmla="*/ 22 w 128"/>
                    <a:gd name="T43" fmla="*/ 25 h 128"/>
                    <a:gd name="T44" fmla="*/ 19 w 128"/>
                    <a:gd name="T45" fmla="*/ 26 h 128"/>
                    <a:gd name="T46" fmla="*/ 17 w 128"/>
                    <a:gd name="T47" fmla="*/ 27 h 128"/>
                    <a:gd name="T48" fmla="*/ 14 w 128"/>
                    <a:gd name="T49" fmla="*/ 27 h 128"/>
                    <a:gd name="T50" fmla="*/ 11 w 128"/>
                    <a:gd name="T51" fmla="*/ 27 h 128"/>
                    <a:gd name="T52" fmla="*/ 8 w 128"/>
                    <a:gd name="T53" fmla="*/ 26 h 128"/>
                    <a:gd name="T54" fmla="*/ 6 w 128"/>
                    <a:gd name="T55" fmla="*/ 25 h 128"/>
                    <a:gd name="T56" fmla="*/ 4 w 128"/>
                    <a:gd name="T57" fmla="*/ 24 h 128"/>
                    <a:gd name="T58" fmla="*/ 3 w 128"/>
                    <a:gd name="T59" fmla="*/ 21 h 128"/>
                    <a:gd name="T60" fmla="*/ 1 w 128"/>
                    <a:gd name="T61" fmla="*/ 19 h 128"/>
                    <a:gd name="T62" fmla="*/ 0 w 128"/>
                    <a:gd name="T63" fmla="*/ 16 h 128"/>
                    <a:gd name="T64" fmla="*/ 0 w 128"/>
                    <a:gd name="T65" fmla="*/ 14 h 1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28" h="128">
                      <a:moveTo>
                        <a:pt x="0" y="64"/>
                      </a:moveTo>
                      <a:lnTo>
                        <a:pt x="2" y="51"/>
                      </a:lnTo>
                      <a:lnTo>
                        <a:pt x="5" y="39"/>
                      </a:lnTo>
                      <a:lnTo>
                        <a:pt x="12" y="28"/>
                      </a:lnTo>
                      <a:lnTo>
                        <a:pt x="19" y="19"/>
                      </a:lnTo>
                      <a:lnTo>
                        <a:pt x="29" y="11"/>
                      </a:lnTo>
                      <a:lnTo>
                        <a:pt x="40" y="5"/>
                      </a:lnTo>
                      <a:lnTo>
                        <a:pt x="52" y="1"/>
                      </a:lnTo>
                      <a:lnTo>
                        <a:pt x="65" y="0"/>
                      </a:lnTo>
                      <a:lnTo>
                        <a:pt x="78" y="1"/>
                      </a:lnTo>
                      <a:lnTo>
                        <a:pt x="89" y="5"/>
                      </a:lnTo>
                      <a:lnTo>
                        <a:pt x="101" y="11"/>
                      </a:lnTo>
                      <a:lnTo>
                        <a:pt x="110" y="19"/>
                      </a:lnTo>
                      <a:lnTo>
                        <a:pt x="118" y="28"/>
                      </a:lnTo>
                      <a:lnTo>
                        <a:pt x="124" y="39"/>
                      </a:lnTo>
                      <a:lnTo>
                        <a:pt x="127" y="51"/>
                      </a:lnTo>
                      <a:lnTo>
                        <a:pt x="128" y="64"/>
                      </a:lnTo>
                      <a:lnTo>
                        <a:pt x="127" y="76"/>
                      </a:lnTo>
                      <a:lnTo>
                        <a:pt x="124" y="89"/>
                      </a:lnTo>
                      <a:lnTo>
                        <a:pt x="118" y="99"/>
                      </a:lnTo>
                      <a:lnTo>
                        <a:pt x="110" y="110"/>
                      </a:lnTo>
                      <a:lnTo>
                        <a:pt x="101" y="117"/>
                      </a:lnTo>
                      <a:lnTo>
                        <a:pt x="89" y="124"/>
                      </a:lnTo>
                      <a:lnTo>
                        <a:pt x="78" y="127"/>
                      </a:lnTo>
                      <a:lnTo>
                        <a:pt x="65" y="128"/>
                      </a:lnTo>
                      <a:lnTo>
                        <a:pt x="52" y="127"/>
                      </a:lnTo>
                      <a:lnTo>
                        <a:pt x="40" y="124"/>
                      </a:lnTo>
                      <a:lnTo>
                        <a:pt x="29" y="117"/>
                      </a:lnTo>
                      <a:lnTo>
                        <a:pt x="19" y="110"/>
                      </a:lnTo>
                      <a:lnTo>
                        <a:pt x="12" y="99"/>
                      </a:lnTo>
                      <a:lnTo>
                        <a:pt x="5" y="89"/>
                      </a:lnTo>
                      <a:lnTo>
                        <a:pt x="2" y="76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Freeform 200">
                  <a:extLst>
                    <a:ext uri="{FF2B5EF4-FFF2-40B4-BE49-F238E27FC236}">
                      <a16:creationId xmlns:a16="http://schemas.microsoft.com/office/drawing/2014/main" id="{627F0771-840A-45CB-9B1E-E2FD24CB7F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3" y="2034"/>
                  <a:ext cx="34" cy="43"/>
                </a:xfrm>
                <a:custGeom>
                  <a:avLst/>
                  <a:gdLst>
                    <a:gd name="T0" fmla="*/ 1 w 76"/>
                    <a:gd name="T1" fmla="*/ 1 h 96"/>
                    <a:gd name="T2" fmla="*/ 1 w 76"/>
                    <a:gd name="T3" fmla="*/ 1 h 96"/>
                    <a:gd name="T4" fmla="*/ 0 w 76"/>
                    <a:gd name="T5" fmla="*/ 1 h 96"/>
                    <a:gd name="T6" fmla="*/ 0 w 76"/>
                    <a:gd name="T7" fmla="*/ 1 h 96"/>
                    <a:gd name="T8" fmla="*/ 0 w 76"/>
                    <a:gd name="T9" fmla="*/ 2 h 96"/>
                    <a:gd name="T10" fmla="*/ 2 w 76"/>
                    <a:gd name="T11" fmla="*/ 1 h 96"/>
                    <a:gd name="T12" fmla="*/ 4 w 76"/>
                    <a:gd name="T13" fmla="*/ 1 h 96"/>
                    <a:gd name="T14" fmla="*/ 5 w 76"/>
                    <a:gd name="T15" fmla="*/ 1 h 96"/>
                    <a:gd name="T16" fmla="*/ 7 w 76"/>
                    <a:gd name="T17" fmla="*/ 2 h 96"/>
                    <a:gd name="T18" fmla="*/ 9 w 76"/>
                    <a:gd name="T19" fmla="*/ 3 h 96"/>
                    <a:gd name="T20" fmla="*/ 10 w 76"/>
                    <a:gd name="T21" fmla="*/ 4 h 96"/>
                    <a:gd name="T22" fmla="*/ 11 w 76"/>
                    <a:gd name="T23" fmla="*/ 5 h 96"/>
                    <a:gd name="T24" fmla="*/ 12 w 76"/>
                    <a:gd name="T25" fmla="*/ 7 h 96"/>
                    <a:gd name="T26" fmla="*/ 13 w 76"/>
                    <a:gd name="T27" fmla="*/ 10 h 96"/>
                    <a:gd name="T28" fmla="*/ 13 w 76"/>
                    <a:gd name="T29" fmla="*/ 13 h 96"/>
                    <a:gd name="T30" fmla="*/ 11 w 76"/>
                    <a:gd name="T31" fmla="*/ 17 h 96"/>
                    <a:gd name="T32" fmla="*/ 9 w 76"/>
                    <a:gd name="T33" fmla="*/ 19 h 96"/>
                    <a:gd name="T34" fmla="*/ 9 w 76"/>
                    <a:gd name="T35" fmla="*/ 19 h 96"/>
                    <a:gd name="T36" fmla="*/ 9 w 76"/>
                    <a:gd name="T37" fmla="*/ 19 h 96"/>
                    <a:gd name="T38" fmla="*/ 9 w 76"/>
                    <a:gd name="T39" fmla="*/ 19 h 96"/>
                    <a:gd name="T40" fmla="*/ 10 w 76"/>
                    <a:gd name="T41" fmla="*/ 19 h 96"/>
                    <a:gd name="T42" fmla="*/ 12 w 76"/>
                    <a:gd name="T43" fmla="*/ 18 h 96"/>
                    <a:gd name="T44" fmla="*/ 13 w 76"/>
                    <a:gd name="T45" fmla="*/ 17 h 96"/>
                    <a:gd name="T46" fmla="*/ 14 w 76"/>
                    <a:gd name="T47" fmla="*/ 15 h 96"/>
                    <a:gd name="T48" fmla="*/ 15 w 76"/>
                    <a:gd name="T49" fmla="*/ 13 h 96"/>
                    <a:gd name="T50" fmla="*/ 15 w 76"/>
                    <a:gd name="T51" fmla="*/ 12 h 96"/>
                    <a:gd name="T52" fmla="*/ 15 w 76"/>
                    <a:gd name="T53" fmla="*/ 9 h 96"/>
                    <a:gd name="T54" fmla="*/ 15 w 76"/>
                    <a:gd name="T55" fmla="*/ 8 h 96"/>
                    <a:gd name="T56" fmla="*/ 14 w 76"/>
                    <a:gd name="T57" fmla="*/ 6 h 96"/>
                    <a:gd name="T58" fmla="*/ 13 w 76"/>
                    <a:gd name="T59" fmla="*/ 4 h 96"/>
                    <a:gd name="T60" fmla="*/ 12 w 76"/>
                    <a:gd name="T61" fmla="*/ 3 h 96"/>
                    <a:gd name="T62" fmla="*/ 10 w 76"/>
                    <a:gd name="T63" fmla="*/ 1 h 96"/>
                    <a:gd name="T64" fmla="*/ 9 w 76"/>
                    <a:gd name="T65" fmla="*/ 0 h 96"/>
                    <a:gd name="T66" fmla="*/ 7 w 76"/>
                    <a:gd name="T67" fmla="*/ 0 h 96"/>
                    <a:gd name="T68" fmla="*/ 5 w 76"/>
                    <a:gd name="T69" fmla="*/ 0 h 96"/>
                    <a:gd name="T70" fmla="*/ 3 w 76"/>
                    <a:gd name="T71" fmla="*/ 0 h 96"/>
                    <a:gd name="T72" fmla="*/ 1 w 76"/>
                    <a:gd name="T73" fmla="*/ 1 h 9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76" h="96">
                      <a:moveTo>
                        <a:pt x="5" y="6"/>
                      </a:move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2" y="7"/>
                      </a:lnTo>
                      <a:lnTo>
                        <a:pt x="0" y="8"/>
                      </a:lnTo>
                      <a:lnTo>
                        <a:pt x="10" y="6"/>
                      </a:lnTo>
                      <a:lnTo>
                        <a:pt x="18" y="6"/>
                      </a:lnTo>
                      <a:lnTo>
                        <a:pt x="27" y="7"/>
                      </a:lnTo>
                      <a:lnTo>
                        <a:pt x="35" y="9"/>
                      </a:lnTo>
                      <a:lnTo>
                        <a:pt x="42" y="13"/>
                      </a:lnTo>
                      <a:lnTo>
                        <a:pt x="49" y="19"/>
                      </a:lnTo>
                      <a:lnTo>
                        <a:pt x="56" y="26"/>
                      </a:lnTo>
                      <a:lnTo>
                        <a:pt x="60" y="34"/>
                      </a:lnTo>
                      <a:lnTo>
                        <a:pt x="65" y="51"/>
                      </a:lnTo>
                      <a:lnTo>
                        <a:pt x="64" y="68"/>
                      </a:lnTo>
                      <a:lnTo>
                        <a:pt x="56" y="84"/>
                      </a:lnTo>
                      <a:lnTo>
                        <a:pt x="43" y="96"/>
                      </a:lnTo>
                      <a:lnTo>
                        <a:pt x="44" y="96"/>
                      </a:lnTo>
                      <a:lnTo>
                        <a:pt x="46" y="95"/>
                      </a:lnTo>
                      <a:lnTo>
                        <a:pt x="48" y="95"/>
                      </a:lnTo>
                      <a:lnTo>
                        <a:pt x="49" y="94"/>
                      </a:lnTo>
                      <a:lnTo>
                        <a:pt x="57" y="89"/>
                      </a:lnTo>
                      <a:lnTo>
                        <a:pt x="64" y="82"/>
                      </a:lnTo>
                      <a:lnTo>
                        <a:pt x="69" y="74"/>
                      </a:lnTo>
                      <a:lnTo>
                        <a:pt x="74" y="66"/>
                      </a:lnTo>
                      <a:lnTo>
                        <a:pt x="76" y="57"/>
                      </a:lnTo>
                      <a:lnTo>
                        <a:pt x="76" y="46"/>
                      </a:lnTo>
                      <a:lnTo>
                        <a:pt x="75" y="37"/>
                      </a:lnTo>
                      <a:lnTo>
                        <a:pt x="72" y="28"/>
                      </a:lnTo>
                      <a:lnTo>
                        <a:pt x="66" y="20"/>
                      </a:lnTo>
                      <a:lnTo>
                        <a:pt x="59" y="13"/>
                      </a:lnTo>
                      <a:lnTo>
                        <a:pt x="52" y="7"/>
                      </a:lnTo>
                      <a:lnTo>
                        <a:pt x="43" y="3"/>
                      </a:lnTo>
                      <a:lnTo>
                        <a:pt x="34" y="1"/>
                      </a:lnTo>
                      <a:lnTo>
                        <a:pt x="25" y="0"/>
                      </a:lnTo>
                      <a:lnTo>
                        <a:pt x="14" y="3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201">
                  <a:extLst>
                    <a:ext uri="{FF2B5EF4-FFF2-40B4-BE49-F238E27FC236}">
                      <a16:creationId xmlns:a16="http://schemas.microsoft.com/office/drawing/2014/main" id="{0C4CFDCA-701A-459D-9924-EBC6FEB951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5" y="2027"/>
                  <a:ext cx="58" cy="59"/>
                </a:xfrm>
                <a:custGeom>
                  <a:avLst/>
                  <a:gdLst>
                    <a:gd name="T0" fmla="*/ 0 w 128"/>
                    <a:gd name="T1" fmla="*/ 14 h 128"/>
                    <a:gd name="T2" fmla="*/ 0 w 128"/>
                    <a:gd name="T3" fmla="*/ 11 h 128"/>
                    <a:gd name="T4" fmla="*/ 1 w 128"/>
                    <a:gd name="T5" fmla="*/ 8 h 128"/>
                    <a:gd name="T6" fmla="*/ 2 w 128"/>
                    <a:gd name="T7" fmla="*/ 6 h 128"/>
                    <a:gd name="T8" fmla="*/ 4 w 128"/>
                    <a:gd name="T9" fmla="*/ 4 h 128"/>
                    <a:gd name="T10" fmla="*/ 6 w 128"/>
                    <a:gd name="T11" fmla="*/ 2 h 128"/>
                    <a:gd name="T12" fmla="*/ 8 w 128"/>
                    <a:gd name="T13" fmla="*/ 1 h 128"/>
                    <a:gd name="T14" fmla="*/ 11 w 128"/>
                    <a:gd name="T15" fmla="*/ 0 h 128"/>
                    <a:gd name="T16" fmla="*/ 13 w 128"/>
                    <a:gd name="T17" fmla="*/ 0 h 128"/>
                    <a:gd name="T18" fmla="*/ 16 w 128"/>
                    <a:gd name="T19" fmla="*/ 0 h 128"/>
                    <a:gd name="T20" fmla="*/ 18 w 128"/>
                    <a:gd name="T21" fmla="*/ 1 h 128"/>
                    <a:gd name="T22" fmla="*/ 20 w 128"/>
                    <a:gd name="T23" fmla="*/ 2 h 128"/>
                    <a:gd name="T24" fmla="*/ 22 w 128"/>
                    <a:gd name="T25" fmla="*/ 4 h 128"/>
                    <a:gd name="T26" fmla="*/ 24 w 128"/>
                    <a:gd name="T27" fmla="*/ 6 h 128"/>
                    <a:gd name="T28" fmla="*/ 25 w 128"/>
                    <a:gd name="T29" fmla="*/ 8 h 128"/>
                    <a:gd name="T30" fmla="*/ 26 w 128"/>
                    <a:gd name="T31" fmla="*/ 11 h 128"/>
                    <a:gd name="T32" fmla="*/ 26 w 128"/>
                    <a:gd name="T33" fmla="*/ 14 h 128"/>
                    <a:gd name="T34" fmla="*/ 26 w 128"/>
                    <a:gd name="T35" fmla="*/ 16 h 128"/>
                    <a:gd name="T36" fmla="*/ 25 w 128"/>
                    <a:gd name="T37" fmla="*/ 19 h 128"/>
                    <a:gd name="T38" fmla="*/ 24 w 128"/>
                    <a:gd name="T39" fmla="*/ 21 h 128"/>
                    <a:gd name="T40" fmla="*/ 22 w 128"/>
                    <a:gd name="T41" fmla="*/ 24 h 128"/>
                    <a:gd name="T42" fmla="*/ 20 w 128"/>
                    <a:gd name="T43" fmla="*/ 25 h 128"/>
                    <a:gd name="T44" fmla="*/ 18 w 128"/>
                    <a:gd name="T45" fmla="*/ 26 h 128"/>
                    <a:gd name="T46" fmla="*/ 16 w 128"/>
                    <a:gd name="T47" fmla="*/ 27 h 128"/>
                    <a:gd name="T48" fmla="*/ 13 w 128"/>
                    <a:gd name="T49" fmla="*/ 27 h 128"/>
                    <a:gd name="T50" fmla="*/ 11 w 128"/>
                    <a:gd name="T51" fmla="*/ 27 h 128"/>
                    <a:gd name="T52" fmla="*/ 8 w 128"/>
                    <a:gd name="T53" fmla="*/ 26 h 128"/>
                    <a:gd name="T54" fmla="*/ 6 w 128"/>
                    <a:gd name="T55" fmla="*/ 25 h 128"/>
                    <a:gd name="T56" fmla="*/ 4 w 128"/>
                    <a:gd name="T57" fmla="*/ 24 h 128"/>
                    <a:gd name="T58" fmla="*/ 2 w 128"/>
                    <a:gd name="T59" fmla="*/ 21 h 128"/>
                    <a:gd name="T60" fmla="*/ 1 w 128"/>
                    <a:gd name="T61" fmla="*/ 19 h 128"/>
                    <a:gd name="T62" fmla="*/ 0 w 128"/>
                    <a:gd name="T63" fmla="*/ 16 h 128"/>
                    <a:gd name="T64" fmla="*/ 0 w 128"/>
                    <a:gd name="T65" fmla="*/ 14 h 12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28" h="128">
                      <a:moveTo>
                        <a:pt x="0" y="64"/>
                      </a:moveTo>
                      <a:lnTo>
                        <a:pt x="1" y="51"/>
                      </a:lnTo>
                      <a:lnTo>
                        <a:pt x="4" y="39"/>
                      </a:lnTo>
                      <a:lnTo>
                        <a:pt x="11" y="28"/>
                      </a:lnTo>
                      <a:lnTo>
                        <a:pt x="18" y="19"/>
                      </a:lnTo>
                      <a:lnTo>
                        <a:pt x="29" y="11"/>
                      </a:lnTo>
                      <a:lnTo>
                        <a:pt x="39" y="5"/>
                      </a:lnTo>
                      <a:lnTo>
                        <a:pt x="52" y="1"/>
                      </a:lnTo>
                      <a:lnTo>
                        <a:pt x="64" y="0"/>
                      </a:lnTo>
                      <a:lnTo>
                        <a:pt x="77" y="1"/>
                      </a:lnTo>
                      <a:lnTo>
                        <a:pt x="88" y="5"/>
                      </a:lnTo>
                      <a:lnTo>
                        <a:pt x="100" y="11"/>
                      </a:lnTo>
                      <a:lnTo>
                        <a:pt x="109" y="19"/>
                      </a:lnTo>
                      <a:lnTo>
                        <a:pt x="117" y="28"/>
                      </a:lnTo>
                      <a:lnTo>
                        <a:pt x="123" y="39"/>
                      </a:lnTo>
                      <a:lnTo>
                        <a:pt x="126" y="51"/>
                      </a:lnTo>
                      <a:lnTo>
                        <a:pt x="128" y="64"/>
                      </a:lnTo>
                      <a:lnTo>
                        <a:pt x="126" y="76"/>
                      </a:lnTo>
                      <a:lnTo>
                        <a:pt x="123" y="89"/>
                      </a:lnTo>
                      <a:lnTo>
                        <a:pt x="117" y="99"/>
                      </a:lnTo>
                      <a:lnTo>
                        <a:pt x="109" y="110"/>
                      </a:lnTo>
                      <a:lnTo>
                        <a:pt x="100" y="117"/>
                      </a:lnTo>
                      <a:lnTo>
                        <a:pt x="88" y="124"/>
                      </a:lnTo>
                      <a:lnTo>
                        <a:pt x="77" y="127"/>
                      </a:lnTo>
                      <a:lnTo>
                        <a:pt x="64" y="128"/>
                      </a:lnTo>
                      <a:lnTo>
                        <a:pt x="52" y="127"/>
                      </a:lnTo>
                      <a:lnTo>
                        <a:pt x="39" y="124"/>
                      </a:lnTo>
                      <a:lnTo>
                        <a:pt x="29" y="117"/>
                      </a:lnTo>
                      <a:lnTo>
                        <a:pt x="18" y="110"/>
                      </a:lnTo>
                      <a:lnTo>
                        <a:pt x="11" y="99"/>
                      </a:lnTo>
                      <a:lnTo>
                        <a:pt x="4" y="89"/>
                      </a:lnTo>
                      <a:lnTo>
                        <a:pt x="1" y="76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202">
                  <a:extLst>
                    <a:ext uri="{FF2B5EF4-FFF2-40B4-BE49-F238E27FC236}">
                      <a16:creationId xmlns:a16="http://schemas.microsoft.com/office/drawing/2014/main" id="{91B33069-334E-44AC-8F7F-2923DCFA0B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04" y="1864"/>
                  <a:ext cx="115" cy="68"/>
                </a:xfrm>
                <a:custGeom>
                  <a:avLst/>
                  <a:gdLst>
                    <a:gd name="T0" fmla="*/ 24 w 252"/>
                    <a:gd name="T1" fmla="*/ 5 h 151"/>
                    <a:gd name="T2" fmla="*/ 18 w 252"/>
                    <a:gd name="T3" fmla="*/ 12 h 151"/>
                    <a:gd name="T4" fmla="*/ 10 w 252"/>
                    <a:gd name="T5" fmla="*/ 20 h 151"/>
                    <a:gd name="T6" fmla="*/ 4 w 252"/>
                    <a:gd name="T7" fmla="*/ 27 h 151"/>
                    <a:gd name="T8" fmla="*/ 0 w 252"/>
                    <a:gd name="T9" fmla="*/ 31 h 151"/>
                    <a:gd name="T10" fmla="*/ 52 w 252"/>
                    <a:gd name="T11" fmla="*/ 0 h 151"/>
                    <a:gd name="T12" fmla="*/ 36 w 252"/>
                    <a:gd name="T13" fmla="*/ 0 h 151"/>
                    <a:gd name="T14" fmla="*/ 34 w 252"/>
                    <a:gd name="T15" fmla="*/ 0 h 151"/>
                    <a:gd name="T16" fmla="*/ 31 w 252"/>
                    <a:gd name="T17" fmla="*/ 1 h 151"/>
                    <a:gd name="T18" fmla="*/ 27 w 252"/>
                    <a:gd name="T19" fmla="*/ 3 h 151"/>
                    <a:gd name="T20" fmla="*/ 27 w 252"/>
                    <a:gd name="T21" fmla="*/ 6 h 151"/>
                    <a:gd name="T22" fmla="*/ 31 w 252"/>
                    <a:gd name="T23" fmla="*/ 5 h 151"/>
                    <a:gd name="T24" fmla="*/ 33 w 252"/>
                    <a:gd name="T25" fmla="*/ 4 h 151"/>
                    <a:gd name="T26" fmla="*/ 35 w 252"/>
                    <a:gd name="T27" fmla="*/ 3 h 151"/>
                    <a:gd name="T28" fmla="*/ 36 w 252"/>
                    <a:gd name="T29" fmla="*/ 3 h 151"/>
                    <a:gd name="T30" fmla="*/ 37 w 252"/>
                    <a:gd name="T31" fmla="*/ 3 h 151"/>
                    <a:gd name="T32" fmla="*/ 42 w 252"/>
                    <a:gd name="T33" fmla="*/ 3 h 151"/>
                    <a:gd name="T34" fmla="*/ 46 w 252"/>
                    <a:gd name="T35" fmla="*/ 3 h 151"/>
                    <a:gd name="T36" fmla="*/ 49 w 252"/>
                    <a:gd name="T37" fmla="*/ 3 h 151"/>
                    <a:gd name="T38" fmla="*/ 49 w 252"/>
                    <a:gd name="T39" fmla="*/ 15 h 151"/>
                    <a:gd name="T40" fmla="*/ 49 w 252"/>
                    <a:gd name="T41" fmla="*/ 27 h 151"/>
                    <a:gd name="T42" fmla="*/ 47 w 252"/>
                    <a:gd name="T43" fmla="*/ 27 h 151"/>
                    <a:gd name="T44" fmla="*/ 42 w 252"/>
                    <a:gd name="T45" fmla="*/ 27 h 151"/>
                    <a:gd name="T46" fmla="*/ 37 w 252"/>
                    <a:gd name="T47" fmla="*/ 27 h 151"/>
                    <a:gd name="T48" fmla="*/ 30 w 252"/>
                    <a:gd name="T49" fmla="*/ 27 h 151"/>
                    <a:gd name="T50" fmla="*/ 23 w 252"/>
                    <a:gd name="T51" fmla="*/ 27 h 151"/>
                    <a:gd name="T52" fmla="*/ 16 w 252"/>
                    <a:gd name="T53" fmla="*/ 27 h 151"/>
                    <a:gd name="T54" fmla="*/ 11 w 252"/>
                    <a:gd name="T55" fmla="*/ 27 h 151"/>
                    <a:gd name="T56" fmla="*/ 8 w 252"/>
                    <a:gd name="T57" fmla="*/ 27 h 151"/>
                    <a:gd name="T58" fmla="*/ 12 w 252"/>
                    <a:gd name="T59" fmla="*/ 23 h 151"/>
                    <a:gd name="T60" fmla="*/ 19 w 252"/>
                    <a:gd name="T61" fmla="*/ 15 h 151"/>
                    <a:gd name="T62" fmla="*/ 25 w 252"/>
                    <a:gd name="T63" fmla="*/ 9 h 151"/>
                    <a:gd name="T64" fmla="*/ 27 w 252"/>
                    <a:gd name="T65" fmla="*/ 6 h 15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52" h="151">
                      <a:moveTo>
                        <a:pt x="121" y="21"/>
                      </a:moveTo>
                      <a:lnTo>
                        <a:pt x="116" y="27"/>
                      </a:lnTo>
                      <a:lnTo>
                        <a:pt x="103" y="39"/>
                      </a:lnTo>
                      <a:lnTo>
                        <a:pt x="86" y="58"/>
                      </a:lnTo>
                      <a:lnTo>
                        <a:pt x="66" y="80"/>
                      </a:lnTo>
                      <a:lnTo>
                        <a:pt x="46" y="100"/>
                      </a:lnTo>
                      <a:lnTo>
                        <a:pt x="30" y="119"/>
                      </a:lnTo>
                      <a:lnTo>
                        <a:pt x="17" y="133"/>
                      </a:lnTo>
                      <a:lnTo>
                        <a:pt x="12" y="137"/>
                      </a:lnTo>
                      <a:lnTo>
                        <a:pt x="0" y="151"/>
                      </a:lnTo>
                      <a:lnTo>
                        <a:pt x="252" y="151"/>
                      </a:lnTo>
                      <a:lnTo>
                        <a:pt x="252" y="0"/>
                      </a:lnTo>
                      <a:lnTo>
                        <a:pt x="171" y="0"/>
                      </a:lnTo>
                      <a:lnTo>
                        <a:pt x="170" y="0"/>
                      </a:lnTo>
                      <a:lnTo>
                        <a:pt x="167" y="0"/>
                      </a:lnTo>
                      <a:lnTo>
                        <a:pt x="162" y="1"/>
                      </a:lnTo>
                      <a:lnTo>
                        <a:pt x="155" y="2"/>
                      </a:lnTo>
                      <a:lnTo>
                        <a:pt x="148" y="5"/>
                      </a:lnTo>
                      <a:lnTo>
                        <a:pt x="139" y="8"/>
                      </a:lnTo>
                      <a:lnTo>
                        <a:pt x="130" y="14"/>
                      </a:lnTo>
                      <a:lnTo>
                        <a:pt x="121" y="21"/>
                      </a:lnTo>
                      <a:close/>
                      <a:moveTo>
                        <a:pt x="131" y="32"/>
                      </a:moveTo>
                      <a:lnTo>
                        <a:pt x="139" y="27"/>
                      </a:lnTo>
                      <a:lnTo>
                        <a:pt x="146" y="22"/>
                      </a:lnTo>
                      <a:lnTo>
                        <a:pt x="153" y="20"/>
                      </a:lnTo>
                      <a:lnTo>
                        <a:pt x="159" y="17"/>
                      </a:lnTo>
                      <a:lnTo>
                        <a:pt x="163" y="16"/>
                      </a:lnTo>
                      <a:lnTo>
                        <a:pt x="168" y="16"/>
                      </a:lnTo>
                      <a:lnTo>
                        <a:pt x="170" y="16"/>
                      </a:lnTo>
                      <a:lnTo>
                        <a:pt x="171" y="16"/>
                      </a:lnTo>
                      <a:lnTo>
                        <a:pt x="174" y="16"/>
                      </a:lnTo>
                      <a:lnTo>
                        <a:pt x="179" y="16"/>
                      </a:lnTo>
                      <a:lnTo>
                        <a:pt x="189" y="16"/>
                      </a:lnTo>
                      <a:lnTo>
                        <a:pt x="199" y="16"/>
                      </a:lnTo>
                      <a:lnTo>
                        <a:pt x="209" y="16"/>
                      </a:lnTo>
                      <a:lnTo>
                        <a:pt x="221" y="16"/>
                      </a:lnTo>
                      <a:lnTo>
                        <a:pt x="229" y="16"/>
                      </a:lnTo>
                      <a:lnTo>
                        <a:pt x="236" y="16"/>
                      </a:lnTo>
                      <a:lnTo>
                        <a:pt x="236" y="38"/>
                      </a:lnTo>
                      <a:lnTo>
                        <a:pt x="236" y="75"/>
                      </a:lnTo>
                      <a:lnTo>
                        <a:pt x="236" y="113"/>
                      </a:lnTo>
                      <a:lnTo>
                        <a:pt x="236" y="135"/>
                      </a:lnTo>
                      <a:lnTo>
                        <a:pt x="231" y="135"/>
                      </a:lnTo>
                      <a:lnTo>
                        <a:pt x="224" y="135"/>
                      </a:lnTo>
                      <a:lnTo>
                        <a:pt x="215" y="135"/>
                      </a:lnTo>
                      <a:lnTo>
                        <a:pt x="204" y="135"/>
                      </a:lnTo>
                      <a:lnTo>
                        <a:pt x="190" y="135"/>
                      </a:lnTo>
                      <a:lnTo>
                        <a:pt x="175" y="135"/>
                      </a:lnTo>
                      <a:lnTo>
                        <a:pt x="159" y="135"/>
                      </a:lnTo>
                      <a:lnTo>
                        <a:pt x="143" y="135"/>
                      </a:lnTo>
                      <a:lnTo>
                        <a:pt x="125" y="135"/>
                      </a:lnTo>
                      <a:lnTo>
                        <a:pt x="109" y="135"/>
                      </a:lnTo>
                      <a:lnTo>
                        <a:pt x="93" y="135"/>
                      </a:lnTo>
                      <a:lnTo>
                        <a:pt x="78" y="135"/>
                      </a:lnTo>
                      <a:lnTo>
                        <a:pt x="65" y="135"/>
                      </a:lnTo>
                      <a:lnTo>
                        <a:pt x="53" y="135"/>
                      </a:lnTo>
                      <a:lnTo>
                        <a:pt x="43" y="135"/>
                      </a:lnTo>
                      <a:lnTo>
                        <a:pt x="37" y="135"/>
                      </a:lnTo>
                      <a:lnTo>
                        <a:pt x="46" y="125"/>
                      </a:lnTo>
                      <a:lnTo>
                        <a:pt x="60" y="110"/>
                      </a:lnTo>
                      <a:lnTo>
                        <a:pt x="75" y="93"/>
                      </a:lnTo>
                      <a:lnTo>
                        <a:pt x="91" y="76"/>
                      </a:lnTo>
                      <a:lnTo>
                        <a:pt x="107" y="59"/>
                      </a:lnTo>
                      <a:lnTo>
                        <a:pt x="119" y="45"/>
                      </a:lnTo>
                      <a:lnTo>
                        <a:pt x="128" y="36"/>
                      </a:lnTo>
                      <a:lnTo>
                        <a:pt x="131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Freeform 203">
                  <a:extLst>
                    <a:ext uri="{FF2B5EF4-FFF2-40B4-BE49-F238E27FC236}">
                      <a16:creationId xmlns:a16="http://schemas.microsoft.com/office/drawing/2014/main" id="{C8CEF72B-8BA1-4318-8B3C-80BF17A3CC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28" y="1864"/>
                  <a:ext cx="197" cy="68"/>
                </a:xfrm>
                <a:custGeom>
                  <a:avLst/>
                  <a:gdLst>
                    <a:gd name="T0" fmla="*/ 82 w 432"/>
                    <a:gd name="T1" fmla="*/ 4 h 151"/>
                    <a:gd name="T2" fmla="*/ 80 w 432"/>
                    <a:gd name="T3" fmla="*/ 1 h 151"/>
                    <a:gd name="T4" fmla="*/ 78 w 432"/>
                    <a:gd name="T5" fmla="*/ 0 h 151"/>
                    <a:gd name="T6" fmla="*/ 76 w 432"/>
                    <a:gd name="T7" fmla="*/ 0 h 151"/>
                    <a:gd name="T8" fmla="*/ 2 w 432"/>
                    <a:gd name="T9" fmla="*/ 0 h 151"/>
                    <a:gd name="T10" fmla="*/ 0 w 432"/>
                    <a:gd name="T11" fmla="*/ 31 h 151"/>
                    <a:gd name="T12" fmla="*/ 83 w 432"/>
                    <a:gd name="T13" fmla="*/ 5 h 151"/>
                    <a:gd name="T14" fmla="*/ 3 w 432"/>
                    <a:gd name="T15" fmla="*/ 23 h 151"/>
                    <a:gd name="T16" fmla="*/ 3 w 432"/>
                    <a:gd name="T17" fmla="*/ 8 h 151"/>
                    <a:gd name="T18" fmla="*/ 5 w 432"/>
                    <a:gd name="T19" fmla="*/ 3 h 151"/>
                    <a:gd name="T20" fmla="*/ 11 w 432"/>
                    <a:gd name="T21" fmla="*/ 3 h 151"/>
                    <a:gd name="T22" fmla="*/ 21 w 432"/>
                    <a:gd name="T23" fmla="*/ 3 h 151"/>
                    <a:gd name="T24" fmla="*/ 32 w 432"/>
                    <a:gd name="T25" fmla="*/ 3 h 151"/>
                    <a:gd name="T26" fmla="*/ 43 w 432"/>
                    <a:gd name="T27" fmla="*/ 27 h 151"/>
                    <a:gd name="T28" fmla="*/ 36 w 432"/>
                    <a:gd name="T29" fmla="*/ 27 h 151"/>
                    <a:gd name="T30" fmla="*/ 29 w 432"/>
                    <a:gd name="T31" fmla="*/ 27 h 151"/>
                    <a:gd name="T32" fmla="*/ 22 w 432"/>
                    <a:gd name="T33" fmla="*/ 27 h 151"/>
                    <a:gd name="T34" fmla="*/ 16 w 432"/>
                    <a:gd name="T35" fmla="*/ 27 h 151"/>
                    <a:gd name="T36" fmla="*/ 11 w 432"/>
                    <a:gd name="T37" fmla="*/ 27 h 151"/>
                    <a:gd name="T38" fmla="*/ 7 w 432"/>
                    <a:gd name="T39" fmla="*/ 27 h 151"/>
                    <a:gd name="T40" fmla="*/ 5 w 432"/>
                    <a:gd name="T41" fmla="*/ 27 h 151"/>
                    <a:gd name="T42" fmla="*/ 3 w 432"/>
                    <a:gd name="T43" fmla="*/ 27 h 151"/>
                    <a:gd name="T44" fmla="*/ 50 w 432"/>
                    <a:gd name="T45" fmla="*/ 3 h 151"/>
                    <a:gd name="T46" fmla="*/ 61 w 432"/>
                    <a:gd name="T47" fmla="*/ 3 h 151"/>
                    <a:gd name="T48" fmla="*/ 70 w 432"/>
                    <a:gd name="T49" fmla="*/ 3 h 151"/>
                    <a:gd name="T50" fmla="*/ 74 w 432"/>
                    <a:gd name="T51" fmla="*/ 3 h 151"/>
                    <a:gd name="T52" fmla="*/ 76 w 432"/>
                    <a:gd name="T53" fmla="*/ 3 h 151"/>
                    <a:gd name="T54" fmla="*/ 79 w 432"/>
                    <a:gd name="T55" fmla="*/ 5 h 151"/>
                    <a:gd name="T56" fmla="*/ 81 w 432"/>
                    <a:gd name="T57" fmla="*/ 9 h 151"/>
                    <a:gd name="T58" fmla="*/ 84 w 432"/>
                    <a:gd name="T59" fmla="*/ 22 h 151"/>
                    <a:gd name="T60" fmla="*/ 84 w 432"/>
                    <a:gd name="T61" fmla="*/ 27 h 151"/>
                    <a:gd name="T62" fmla="*/ 78 w 432"/>
                    <a:gd name="T63" fmla="*/ 27 h 151"/>
                    <a:gd name="T64" fmla="*/ 67 w 432"/>
                    <a:gd name="T65" fmla="*/ 27 h 151"/>
                    <a:gd name="T66" fmla="*/ 55 w 432"/>
                    <a:gd name="T67" fmla="*/ 27 h 151"/>
                    <a:gd name="T68" fmla="*/ 44 w 432"/>
                    <a:gd name="T69" fmla="*/ 3 h 151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432" h="151">
                      <a:moveTo>
                        <a:pt x="400" y="25"/>
                      </a:moveTo>
                      <a:lnTo>
                        <a:pt x="395" y="17"/>
                      </a:lnTo>
                      <a:lnTo>
                        <a:pt x="390" y="10"/>
                      </a:lnTo>
                      <a:lnTo>
                        <a:pt x="385" y="6"/>
                      </a:lnTo>
                      <a:lnTo>
                        <a:pt x="378" y="4"/>
                      </a:lnTo>
                      <a:lnTo>
                        <a:pt x="372" y="1"/>
                      </a:lnTo>
                      <a:lnTo>
                        <a:pt x="367" y="0"/>
                      </a:lnTo>
                      <a:lnTo>
                        <a:pt x="364" y="0"/>
                      </a:lnTo>
                      <a:lnTo>
                        <a:pt x="363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151"/>
                      </a:lnTo>
                      <a:lnTo>
                        <a:pt x="432" y="151"/>
                      </a:lnTo>
                      <a:lnTo>
                        <a:pt x="400" y="25"/>
                      </a:lnTo>
                      <a:close/>
                      <a:moveTo>
                        <a:pt x="15" y="135"/>
                      </a:moveTo>
                      <a:lnTo>
                        <a:pt x="15" y="113"/>
                      </a:lnTo>
                      <a:lnTo>
                        <a:pt x="15" y="75"/>
                      </a:lnTo>
                      <a:lnTo>
                        <a:pt x="15" y="38"/>
                      </a:lnTo>
                      <a:lnTo>
                        <a:pt x="15" y="16"/>
                      </a:lnTo>
                      <a:lnTo>
                        <a:pt x="22" y="16"/>
                      </a:lnTo>
                      <a:lnTo>
                        <a:pt x="33" y="16"/>
                      </a:lnTo>
                      <a:lnTo>
                        <a:pt x="52" y="16"/>
                      </a:lnTo>
                      <a:lnTo>
                        <a:pt x="73" y="16"/>
                      </a:lnTo>
                      <a:lnTo>
                        <a:pt x="99" y="16"/>
                      </a:lnTo>
                      <a:lnTo>
                        <a:pt x="126" y="16"/>
                      </a:lnTo>
                      <a:lnTo>
                        <a:pt x="156" y="16"/>
                      </a:lnTo>
                      <a:lnTo>
                        <a:pt x="186" y="16"/>
                      </a:lnTo>
                      <a:lnTo>
                        <a:pt x="206" y="135"/>
                      </a:lnTo>
                      <a:lnTo>
                        <a:pt x="189" y="135"/>
                      </a:lnTo>
                      <a:lnTo>
                        <a:pt x="171" y="135"/>
                      </a:lnTo>
                      <a:lnTo>
                        <a:pt x="155" y="135"/>
                      </a:lnTo>
                      <a:lnTo>
                        <a:pt x="138" y="135"/>
                      </a:lnTo>
                      <a:lnTo>
                        <a:pt x="122" y="135"/>
                      </a:lnTo>
                      <a:lnTo>
                        <a:pt x="107" y="135"/>
                      </a:lnTo>
                      <a:lnTo>
                        <a:pt x="93" y="135"/>
                      </a:lnTo>
                      <a:lnTo>
                        <a:pt x="79" y="135"/>
                      </a:lnTo>
                      <a:lnTo>
                        <a:pt x="67" y="135"/>
                      </a:lnTo>
                      <a:lnTo>
                        <a:pt x="55" y="135"/>
                      </a:lnTo>
                      <a:lnTo>
                        <a:pt x="44" y="135"/>
                      </a:lnTo>
                      <a:lnTo>
                        <a:pt x="35" y="135"/>
                      </a:lnTo>
                      <a:lnTo>
                        <a:pt x="27" y="135"/>
                      </a:lnTo>
                      <a:lnTo>
                        <a:pt x="22" y="135"/>
                      </a:lnTo>
                      <a:lnTo>
                        <a:pt x="17" y="135"/>
                      </a:lnTo>
                      <a:lnTo>
                        <a:pt x="15" y="135"/>
                      </a:lnTo>
                      <a:close/>
                      <a:moveTo>
                        <a:pt x="211" y="16"/>
                      </a:moveTo>
                      <a:lnTo>
                        <a:pt x="239" y="16"/>
                      </a:lnTo>
                      <a:lnTo>
                        <a:pt x="268" y="16"/>
                      </a:lnTo>
                      <a:lnTo>
                        <a:pt x="294" y="16"/>
                      </a:lnTo>
                      <a:lnTo>
                        <a:pt x="315" y="16"/>
                      </a:lnTo>
                      <a:lnTo>
                        <a:pt x="335" y="16"/>
                      </a:lnTo>
                      <a:lnTo>
                        <a:pt x="349" y="16"/>
                      </a:lnTo>
                      <a:lnTo>
                        <a:pt x="358" y="16"/>
                      </a:lnTo>
                      <a:lnTo>
                        <a:pt x="362" y="16"/>
                      </a:lnTo>
                      <a:lnTo>
                        <a:pt x="365" y="16"/>
                      </a:lnTo>
                      <a:lnTo>
                        <a:pt x="372" y="17"/>
                      </a:lnTo>
                      <a:lnTo>
                        <a:pt x="379" y="22"/>
                      </a:lnTo>
                      <a:lnTo>
                        <a:pt x="385" y="30"/>
                      </a:lnTo>
                      <a:lnTo>
                        <a:pt x="388" y="43"/>
                      </a:lnTo>
                      <a:lnTo>
                        <a:pt x="395" y="72"/>
                      </a:lnTo>
                      <a:lnTo>
                        <a:pt x="404" y="107"/>
                      </a:lnTo>
                      <a:lnTo>
                        <a:pt x="411" y="135"/>
                      </a:lnTo>
                      <a:lnTo>
                        <a:pt x="404" y="135"/>
                      </a:lnTo>
                      <a:lnTo>
                        <a:pt x="391" y="135"/>
                      </a:lnTo>
                      <a:lnTo>
                        <a:pt x="374" y="135"/>
                      </a:lnTo>
                      <a:lnTo>
                        <a:pt x="351" y="135"/>
                      </a:lnTo>
                      <a:lnTo>
                        <a:pt x="325" y="135"/>
                      </a:lnTo>
                      <a:lnTo>
                        <a:pt x="295" y="135"/>
                      </a:lnTo>
                      <a:lnTo>
                        <a:pt x="264" y="135"/>
                      </a:lnTo>
                      <a:lnTo>
                        <a:pt x="230" y="135"/>
                      </a:lnTo>
                      <a:lnTo>
                        <a:pt x="211" y="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204">
                  <a:extLst>
                    <a:ext uri="{FF2B5EF4-FFF2-40B4-BE49-F238E27FC236}">
                      <a16:creationId xmlns:a16="http://schemas.microsoft.com/office/drawing/2014/main" id="{553C63A7-062E-4381-AB15-89237D44A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5" y="2039"/>
                  <a:ext cx="42" cy="38"/>
                </a:xfrm>
                <a:custGeom>
                  <a:avLst/>
                  <a:gdLst>
                    <a:gd name="T0" fmla="*/ 17 w 91"/>
                    <a:gd name="T1" fmla="*/ 1 h 84"/>
                    <a:gd name="T2" fmla="*/ 17 w 91"/>
                    <a:gd name="T3" fmla="*/ 0 h 84"/>
                    <a:gd name="T4" fmla="*/ 17 w 91"/>
                    <a:gd name="T5" fmla="*/ 0 h 84"/>
                    <a:gd name="T6" fmla="*/ 17 w 91"/>
                    <a:gd name="T7" fmla="*/ 0 h 84"/>
                    <a:gd name="T8" fmla="*/ 17 w 91"/>
                    <a:gd name="T9" fmla="*/ 0 h 84"/>
                    <a:gd name="T10" fmla="*/ 18 w 91"/>
                    <a:gd name="T11" fmla="*/ 3 h 84"/>
                    <a:gd name="T12" fmla="*/ 18 w 91"/>
                    <a:gd name="T13" fmla="*/ 7 h 84"/>
                    <a:gd name="T14" fmla="*/ 17 w 91"/>
                    <a:gd name="T15" fmla="*/ 10 h 84"/>
                    <a:gd name="T16" fmla="*/ 14 w 91"/>
                    <a:gd name="T17" fmla="*/ 13 h 84"/>
                    <a:gd name="T18" fmla="*/ 12 w 91"/>
                    <a:gd name="T19" fmla="*/ 14 h 84"/>
                    <a:gd name="T20" fmla="*/ 11 w 91"/>
                    <a:gd name="T21" fmla="*/ 15 h 84"/>
                    <a:gd name="T22" fmla="*/ 8 w 91"/>
                    <a:gd name="T23" fmla="*/ 15 h 84"/>
                    <a:gd name="T24" fmla="*/ 7 w 91"/>
                    <a:gd name="T25" fmla="*/ 15 h 84"/>
                    <a:gd name="T26" fmla="*/ 5 w 91"/>
                    <a:gd name="T27" fmla="*/ 15 h 84"/>
                    <a:gd name="T28" fmla="*/ 3 w 91"/>
                    <a:gd name="T29" fmla="*/ 14 h 84"/>
                    <a:gd name="T30" fmla="*/ 1 w 91"/>
                    <a:gd name="T31" fmla="*/ 14 h 84"/>
                    <a:gd name="T32" fmla="*/ 0 w 91"/>
                    <a:gd name="T33" fmla="*/ 12 h 84"/>
                    <a:gd name="T34" fmla="*/ 0 w 91"/>
                    <a:gd name="T35" fmla="*/ 13 h 84"/>
                    <a:gd name="T36" fmla="*/ 0 w 91"/>
                    <a:gd name="T37" fmla="*/ 13 h 84"/>
                    <a:gd name="T38" fmla="*/ 0 w 91"/>
                    <a:gd name="T39" fmla="*/ 13 h 84"/>
                    <a:gd name="T40" fmla="*/ 0 w 91"/>
                    <a:gd name="T41" fmla="*/ 14 h 84"/>
                    <a:gd name="T42" fmla="*/ 2 w 91"/>
                    <a:gd name="T43" fmla="*/ 15 h 84"/>
                    <a:gd name="T44" fmla="*/ 4 w 91"/>
                    <a:gd name="T45" fmla="*/ 16 h 84"/>
                    <a:gd name="T46" fmla="*/ 6 w 91"/>
                    <a:gd name="T47" fmla="*/ 17 h 84"/>
                    <a:gd name="T48" fmla="*/ 8 w 91"/>
                    <a:gd name="T49" fmla="*/ 17 h 84"/>
                    <a:gd name="T50" fmla="*/ 10 w 91"/>
                    <a:gd name="T51" fmla="*/ 17 h 84"/>
                    <a:gd name="T52" fmla="*/ 12 w 91"/>
                    <a:gd name="T53" fmla="*/ 17 h 84"/>
                    <a:gd name="T54" fmla="*/ 14 w 91"/>
                    <a:gd name="T55" fmla="*/ 16 h 84"/>
                    <a:gd name="T56" fmla="*/ 15 w 91"/>
                    <a:gd name="T57" fmla="*/ 15 h 84"/>
                    <a:gd name="T58" fmla="*/ 18 w 91"/>
                    <a:gd name="T59" fmla="*/ 12 h 84"/>
                    <a:gd name="T60" fmla="*/ 19 w 91"/>
                    <a:gd name="T61" fmla="*/ 9 h 84"/>
                    <a:gd name="T62" fmla="*/ 19 w 91"/>
                    <a:gd name="T63" fmla="*/ 5 h 84"/>
                    <a:gd name="T64" fmla="*/ 17 w 91"/>
                    <a:gd name="T65" fmla="*/ 1 h 8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1" h="84">
                      <a:moveTo>
                        <a:pt x="81" y="5"/>
                      </a:moveTo>
                      <a:lnTo>
                        <a:pt x="80" y="3"/>
                      </a:lnTo>
                      <a:lnTo>
                        <a:pt x="79" y="2"/>
                      </a:lnTo>
                      <a:lnTo>
                        <a:pt x="78" y="1"/>
                      </a:lnTo>
                      <a:lnTo>
                        <a:pt x="77" y="0"/>
                      </a:lnTo>
                      <a:lnTo>
                        <a:pt x="83" y="16"/>
                      </a:lnTo>
                      <a:lnTo>
                        <a:pt x="84" y="33"/>
                      </a:lnTo>
                      <a:lnTo>
                        <a:pt x="77" y="51"/>
                      </a:lnTo>
                      <a:lnTo>
                        <a:pt x="65" y="64"/>
                      </a:lnTo>
                      <a:lnTo>
                        <a:pt x="57" y="69"/>
                      </a:lnTo>
                      <a:lnTo>
                        <a:pt x="49" y="72"/>
                      </a:lnTo>
                      <a:lnTo>
                        <a:pt x="40" y="74"/>
                      </a:lnTo>
                      <a:lnTo>
                        <a:pt x="32" y="74"/>
                      </a:lnTo>
                      <a:lnTo>
                        <a:pt x="23" y="72"/>
                      </a:lnTo>
                      <a:lnTo>
                        <a:pt x="15" y="70"/>
                      </a:lnTo>
                      <a:lnTo>
                        <a:pt x="7" y="66"/>
                      </a:lnTo>
                      <a:lnTo>
                        <a:pt x="0" y="60"/>
                      </a:lnTo>
                      <a:lnTo>
                        <a:pt x="1" y="61"/>
                      </a:lnTo>
                      <a:lnTo>
                        <a:pt x="2" y="62"/>
                      </a:lnTo>
                      <a:lnTo>
                        <a:pt x="2" y="64"/>
                      </a:lnTo>
                      <a:lnTo>
                        <a:pt x="3" y="66"/>
                      </a:lnTo>
                      <a:lnTo>
                        <a:pt x="10" y="72"/>
                      </a:lnTo>
                      <a:lnTo>
                        <a:pt x="18" y="78"/>
                      </a:lnTo>
                      <a:lnTo>
                        <a:pt x="27" y="82"/>
                      </a:lnTo>
                      <a:lnTo>
                        <a:pt x="37" y="84"/>
                      </a:lnTo>
                      <a:lnTo>
                        <a:pt x="46" y="84"/>
                      </a:lnTo>
                      <a:lnTo>
                        <a:pt x="55" y="83"/>
                      </a:lnTo>
                      <a:lnTo>
                        <a:pt x="64" y="79"/>
                      </a:lnTo>
                      <a:lnTo>
                        <a:pt x="72" y="74"/>
                      </a:lnTo>
                      <a:lnTo>
                        <a:pt x="85" y="59"/>
                      </a:lnTo>
                      <a:lnTo>
                        <a:pt x="91" y="41"/>
                      </a:lnTo>
                      <a:lnTo>
                        <a:pt x="90" y="22"/>
                      </a:lnTo>
                      <a:lnTo>
                        <a:pt x="81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4" name="Freeform 205">
                  <a:extLst>
                    <a:ext uri="{FF2B5EF4-FFF2-40B4-BE49-F238E27FC236}">
                      <a16:creationId xmlns:a16="http://schemas.microsoft.com/office/drawing/2014/main" id="{50D0A81B-B40A-4001-8921-01DFB0F3A9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0" y="2066"/>
                  <a:ext cx="3" cy="2"/>
                </a:xfrm>
                <a:custGeom>
                  <a:avLst/>
                  <a:gdLst>
                    <a:gd name="T0" fmla="*/ 0 w 9"/>
                    <a:gd name="T1" fmla="*/ 1 h 4"/>
                    <a:gd name="T2" fmla="*/ 1 w 9"/>
                    <a:gd name="T3" fmla="*/ 1 h 4"/>
                    <a:gd name="T4" fmla="*/ 1 w 9"/>
                    <a:gd name="T5" fmla="*/ 1 h 4"/>
                    <a:gd name="T6" fmla="*/ 1 w 9"/>
                    <a:gd name="T7" fmla="*/ 1 h 4"/>
                    <a:gd name="T8" fmla="*/ 0 w 9"/>
                    <a:gd name="T9" fmla="*/ 1 h 4"/>
                    <a:gd name="T10" fmla="*/ 0 w 9"/>
                    <a:gd name="T11" fmla="*/ 0 h 4"/>
                    <a:gd name="T12" fmla="*/ 0 w 9"/>
                    <a:gd name="T13" fmla="*/ 1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" h="4">
                      <a:moveTo>
                        <a:pt x="0" y="4"/>
                      </a:moveTo>
                      <a:lnTo>
                        <a:pt x="9" y="4"/>
                      </a:lnTo>
                      <a:lnTo>
                        <a:pt x="6" y="3"/>
                      </a:lnTo>
                      <a:lnTo>
                        <a:pt x="5" y="2"/>
                      </a:lnTo>
                      <a:lnTo>
                        <a:pt x="3" y="1"/>
                      </a:lnTo>
                      <a:lnTo>
                        <a:pt x="0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5" name="Freeform 206">
                  <a:extLst>
                    <a:ext uri="{FF2B5EF4-FFF2-40B4-BE49-F238E27FC236}">
                      <a16:creationId xmlns:a16="http://schemas.microsoft.com/office/drawing/2014/main" id="{CE532FD9-8FA3-46AC-B557-81F4D44E9E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2068"/>
                  <a:ext cx="2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0 h 1"/>
                    <a:gd name="T4" fmla="*/ 1 w 2"/>
                    <a:gd name="T5" fmla="*/ 0 h 1"/>
                    <a:gd name="T6" fmla="*/ 1 w 2"/>
                    <a:gd name="T7" fmla="*/ 0 h 1"/>
                    <a:gd name="T8" fmla="*/ 1 w 2"/>
                    <a:gd name="T9" fmla="*/ 0 h 1"/>
                    <a:gd name="T10" fmla="*/ 0 w 2"/>
                    <a:gd name="T11" fmla="*/ 1 h 1"/>
                    <a:gd name="T12" fmla="*/ 2 w 2"/>
                    <a:gd name="T13" fmla="*/ 1 h 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" name="Freeform 207">
                  <a:extLst>
                    <a:ext uri="{FF2B5EF4-FFF2-40B4-BE49-F238E27FC236}">
                      <a16:creationId xmlns:a16="http://schemas.microsoft.com/office/drawing/2014/main" id="{5A15EE38-2A63-44C6-A394-D741F064D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2046"/>
                  <a:ext cx="36" cy="16"/>
                </a:xfrm>
                <a:custGeom>
                  <a:avLst/>
                  <a:gdLst>
                    <a:gd name="T0" fmla="*/ 4 w 78"/>
                    <a:gd name="T1" fmla="*/ 5 h 33"/>
                    <a:gd name="T2" fmla="*/ 5 w 78"/>
                    <a:gd name="T3" fmla="*/ 5 h 33"/>
                    <a:gd name="T4" fmla="*/ 6 w 78"/>
                    <a:gd name="T5" fmla="*/ 5 h 33"/>
                    <a:gd name="T6" fmla="*/ 7 w 78"/>
                    <a:gd name="T7" fmla="*/ 6 h 33"/>
                    <a:gd name="T8" fmla="*/ 9 w 78"/>
                    <a:gd name="T9" fmla="*/ 6 h 33"/>
                    <a:gd name="T10" fmla="*/ 11 w 78"/>
                    <a:gd name="T11" fmla="*/ 7 h 33"/>
                    <a:gd name="T12" fmla="*/ 12 w 78"/>
                    <a:gd name="T13" fmla="*/ 7 h 33"/>
                    <a:gd name="T14" fmla="*/ 14 w 78"/>
                    <a:gd name="T15" fmla="*/ 7 h 33"/>
                    <a:gd name="T16" fmla="*/ 16 w 78"/>
                    <a:gd name="T17" fmla="*/ 8 h 33"/>
                    <a:gd name="T18" fmla="*/ 16 w 78"/>
                    <a:gd name="T19" fmla="*/ 7 h 33"/>
                    <a:gd name="T20" fmla="*/ 16 w 78"/>
                    <a:gd name="T21" fmla="*/ 6 h 33"/>
                    <a:gd name="T22" fmla="*/ 16 w 78"/>
                    <a:gd name="T23" fmla="*/ 6 h 33"/>
                    <a:gd name="T24" fmla="*/ 16 w 78"/>
                    <a:gd name="T25" fmla="*/ 5 h 33"/>
                    <a:gd name="T26" fmla="*/ 16 w 78"/>
                    <a:gd name="T27" fmla="*/ 3 h 33"/>
                    <a:gd name="T28" fmla="*/ 17 w 78"/>
                    <a:gd name="T29" fmla="*/ 2 h 33"/>
                    <a:gd name="T30" fmla="*/ 17 w 78"/>
                    <a:gd name="T31" fmla="*/ 1 h 33"/>
                    <a:gd name="T32" fmla="*/ 17 w 78"/>
                    <a:gd name="T33" fmla="*/ 0 h 33"/>
                    <a:gd name="T34" fmla="*/ 0 w 78"/>
                    <a:gd name="T35" fmla="*/ 0 h 33"/>
                    <a:gd name="T36" fmla="*/ 0 w 78"/>
                    <a:gd name="T37" fmla="*/ 2 h 33"/>
                    <a:gd name="T38" fmla="*/ 2 w 78"/>
                    <a:gd name="T39" fmla="*/ 4 h 33"/>
                    <a:gd name="T40" fmla="*/ 4 w 78"/>
                    <a:gd name="T41" fmla="*/ 5 h 33"/>
                    <a:gd name="T42" fmla="*/ 4 w 78"/>
                    <a:gd name="T43" fmla="*/ 5 h 3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78" h="33">
                      <a:moveTo>
                        <a:pt x="20" y="22"/>
                      </a:moveTo>
                      <a:lnTo>
                        <a:pt x="23" y="23"/>
                      </a:lnTo>
                      <a:lnTo>
                        <a:pt x="26" y="23"/>
                      </a:lnTo>
                      <a:lnTo>
                        <a:pt x="33" y="25"/>
                      </a:lnTo>
                      <a:lnTo>
                        <a:pt x="41" y="26"/>
                      </a:lnTo>
                      <a:lnTo>
                        <a:pt x="49" y="28"/>
                      </a:lnTo>
                      <a:lnTo>
                        <a:pt x="58" y="30"/>
                      </a:lnTo>
                      <a:lnTo>
                        <a:pt x="68" y="31"/>
                      </a:lnTo>
                      <a:lnTo>
                        <a:pt x="76" y="33"/>
                      </a:lnTo>
                      <a:lnTo>
                        <a:pt x="76" y="30"/>
                      </a:lnTo>
                      <a:lnTo>
                        <a:pt x="76" y="26"/>
                      </a:lnTo>
                      <a:lnTo>
                        <a:pt x="76" y="24"/>
                      </a:lnTo>
                      <a:lnTo>
                        <a:pt x="76" y="21"/>
                      </a:lnTo>
                      <a:lnTo>
                        <a:pt x="76" y="15"/>
                      </a:lnTo>
                      <a:lnTo>
                        <a:pt x="77" y="10"/>
                      </a:lnTo>
                      <a:lnTo>
                        <a:pt x="77" y="5"/>
                      </a:lnTo>
                      <a:lnTo>
                        <a:pt x="78" y="0"/>
                      </a:lnTo>
                      <a:lnTo>
                        <a:pt x="0" y="0"/>
                      </a:lnTo>
                      <a:lnTo>
                        <a:pt x="3" y="10"/>
                      </a:lnTo>
                      <a:lnTo>
                        <a:pt x="10" y="17"/>
                      </a:lnTo>
                      <a:lnTo>
                        <a:pt x="17" y="21"/>
                      </a:lnTo>
                      <a:lnTo>
                        <a:pt x="20" y="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Freeform 208">
                  <a:extLst>
                    <a:ext uri="{FF2B5EF4-FFF2-40B4-BE49-F238E27FC236}">
                      <a16:creationId xmlns:a16="http://schemas.microsoft.com/office/drawing/2014/main" id="{15DE1537-A49C-408B-997B-BE5E7DB63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0" y="2046"/>
                  <a:ext cx="160" cy="20"/>
                </a:xfrm>
                <a:custGeom>
                  <a:avLst/>
                  <a:gdLst>
                    <a:gd name="T0" fmla="*/ 0 w 349"/>
                    <a:gd name="T1" fmla="*/ 10 h 41"/>
                    <a:gd name="T2" fmla="*/ 73 w 349"/>
                    <a:gd name="T3" fmla="*/ 10 h 41"/>
                    <a:gd name="T4" fmla="*/ 73 w 349"/>
                    <a:gd name="T5" fmla="*/ 9 h 41"/>
                    <a:gd name="T6" fmla="*/ 73 w 349"/>
                    <a:gd name="T7" fmla="*/ 7 h 41"/>
                    <a:gd name="T8" fmla="*/ 73 w 349"/>
                    <a:gd name="T9" fmla="*/ 6 h 41"/>
                    <a:gd name="T10" fmla="*/ 73 w 349"/>
                    <a:gd name="T11" fmla="*/ 5 h 41"/>
                    <a:gd name="T12" fmla="*/ 73 w 349"/>
                    <a:gd name="T13" fmla="*/ 3 h 41"/>
                    <a:gd name="T14" fmla="*/ 73 w 349"/>
                    <a:gd name="T15" fmla="*/ 2 h 41"/>
                    <a:gd name="T16" fmla="*/ 73 w 349"/>
                    <a:gd name="T17" fmla="*/ 1 h 41"/>
                    <a:gd name="T18" fmla="*/ 73 w 349"/>
                    <a:gd name="T19" fmla="*/ 0 h 41"/>
                    <a:gd name="T20" fmla="*/ 0 w 349"/>
                    <a:gd name="T21" fmla="*/ 0 h 41"/>
                    <a:gd name="T22" fmla="*/ 0 w 349"/>
                    <a:gd name="T23" fmla="*/ 1 h 41"/>
                    <a:gd name="T24" fmla="*/ 0 w 349"/>
                    <a:gd name="T25" fmla="*/ 2 h 41"/>
                    <a:gd name="T26" fmla="*/ 0 w 349"/>
                    <a:gd name="T27" fmla="*/ 3 h 41"/>
                    <a:gd name="T28" fmla="*/ 0 w 349"/>
                    <a:gd name="T29" fmla="*/ 5 h 41"/>
                    <a:gd name="T30" fmla="*/ 0 w 349"/>
                    <a:gd name="T31" fmla="*/ 6 h 41"/>
                    <a:gd name="T32" fmla="*/ 0 w 349"/>
                    <a:gd name="T33" fmla="*/ 7 h 41"/>
                    <a:gd name="T34" fmla="*/ 0 w 349"/>
                    <a:gd name="T35" fmla="*/ 9 h 41"/>
                    <a:gd name="T36" fmla="*/ 0 w 349"/>
                    <a:gd name="T37" fmla="*/ 10 h 4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49" h="41">
                      <a:moveTo>
                        <a:pt x="1" y="41"/>
                      </a:moveTo>
                      <a:lnTo>
                        <a:pt x="348" y="41"/>
                      </a:lnTo>
                      <a:lnTo>
                        <a:pt x="347" y="36"/>
                      </a:lnTo>
                      <a:lnTo>
                        <a:pt x="347" y="31"/>
                      </a:lnTo>
                      <a:lnTo>
                        <a:pt x="347" y="25"/>
                      </a:lnTo>
                      <a:lnTo>
                        <a:pt x="347" y="21"/>
                      </a:lnTo>
                      <a:lnTo>
                        <a:pt x="347" y="15"/>
                      </a:lnTo>
                      <a:lnTo>
                        <a:pt x="348" y="10"/>
                      </a:lnTo>
                      <a:lnTo>
                        <a:pt x="348" y="5"/>
                      </a:lnTo>
                      <a:lnTo>
                        <a:pt x="349" y="0"/>
                      </a:lnTo>
                      <a:lnTo>
                        <a:pt x="0" y="0"/>
                      </a:lnTo>
                      <a:lnTo>
                        <a:pt x="1" y="5"/>
                      </a:lnTo>
                      <a:lnTo>
                        <a:pt x="1" y="10"/>
                      </a:lnTo>
                      <a:lnTo>
                        <a:pt x="2" y="15"/>
                      </a:lnTo>
                      <a:lnTo>
                        <a:pt x="2" y="21"/>
                      </a:lnTo>
                      <a:lnTo>
                        <a:pt x="2" y="25"/>
                      </a:lnTo>
                      <a:lnTo>
                        <a:pt x="2" y="31"/>
                      </a:lnTo>
                      <a:lnTo>
                        <a:pt x="2" y="36"/>
                      </a:lnTo>
                      <a:lnTo>
                        <a:pt x="1" y="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Freeform 209">
                  <a:extLst>
                    <a:ext uri="{FF2B5EF4-FFF2-40B4-BE49-F238E27FC236}">
                      <a16:creationId xmlns:a16="http://schemas.microsoft.com/office/drawing/2014/main" id="{1F8735A1-3C60-46B2-BD44-076539784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0" y="2046"/>
                  <a:ext cx="45" cy="14"/>
                </a:xfrm>
                <a:custGeom>
                  <a:avLst/>
                  <a:gdLst>
                    <a:gd name="T0" fmla="*/ 0 w 98"/>
                    <a:gd name="T1" fmla="*/ 6 h 31"/>
                    <a:gd name="T2" fmla="*/ 3 w 98"/>
                    <a:gd name="T3" fmla="*/ 6 h 31"/>
                    <a:gd name="T4" fmla="*/ 6 w 98"/>
                    <a:gd name="T5" fmla="*/ 6 h 31"/>
                    <a:gd name="T6" fmla="*/ 9 w 98"/>
                    <a:gd name="T7" fmla="*/ 5 h 31"/>
                    <a:gd name="T8" fmla="*/ 12 w 98"/>
                    <a:gd name="T9" fmla="*/ 5 h 31"/>
                    <a:gd name="T10" fmla="*/ 15 w 98"/>
                    <a:gd name="T11" fmla="*/ 4 h 31"/>
                    <a:gd name="T12" fmla="*/ 17 w 98"/>
                    <a:gd name="T13" fmla="*/ 4 h 31"/>
                    <a:gd name="T14" fmla="*/ 18 w 98"/>
                    <a:gd name="T15" fmla="*/ 4 h 31"/>
                    <a:gd name="T16" fmla="*/ 19 w 98"/>
                    <a:gd name="T17" fmla="*/ 4 h 31"/>
                    <a:gd name="T18" fmla="*/ 19 w 98"/>
                    <a:gd name="T19" fmla="*/ 4 h 31"/>
                    <a:gd name="T20" fmla="*/ 20 w 98"/>
                    <a:gd name="T21" fmla="*/ 3 h 31"/>
                    <a:gd name="T22" fmla="*/ 21 w 98"/>
                    <a:gd name="T23" fmla="*/ 2 h 31"/>
                    <a:gd name="T24" fmla="*/ 21 w 98"/>
                    <a:gd name="T25" fmla="*/ 1 h 31"/>
                    <a:gd name="T26" fmla="*/ 21 w 98"/>
                    <a:gd name="T27" fmla="*/ 1 h 31"/>
                    <a:gd name="T28" fmla="*/ 21 w 98"/>
                    <a:gd name="T29" fmla="*/ 1 h 31"/>
                    <a:gd name="T30" fmla="*/ 21 w 98"/>
                    <a:gd name="T31" fmla="*/ 0 h 31"/>
                    <a:gd name="T32" fmla="*/ 21 w 98"/>
                    <a:gd name="T33" fmla="*/ 0 h 31"/>
                    <a:gd name="T34" fmla="*/ 0 w 98"/>
                    <a:gd name="T35" fmla="*/ 0 h 31"/>
                    <a:gd name="T36" fmla="*/ 0 w 98"/>
                    <a:gd name="T37" fmla="*/ 1 h 31"/>
                    <a:gd name="T38" fmla="*/ 0 w 98"/>
                    <a:gd name="T39" fmla="*/ 2 h 31"/>
                    <a:gd name="T40" fmla="*/ 0 w 98"/>
                    <a:gd name="T41" fmla="*/ 3 h 31"/>
                    <a:gd name="T42" fmla="*/ 0 w 98"/>
                    <a:gd name="T43" fmla="*/ 4 h 31"/>
                    <a:gd name="T44" fmla="*/ 0 w 98"/>
                    <a:gd name="T45" fmla="*/ 5 h 31"/>
                    <a:gd name="T46" fmla="*/ 0 w 98"/>
                    <a:gd name="T47" fmla="*/ 5 h 31"/>
                    <a:gd name="T48" fmla="*/ 0 w 98"/>
                    <a:gd name="T49" fmla="*/ 6 h 31"/>
                    <a:gd name="T50" fmla="*/ 0 w 98"/>
                    <a:gd name="T51" fmla="*/ 6 h 31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98" h="31">
                      <a:moveTo>
                        <a:pt x="3" y="31"/>
                      </a:moveTo>
                      <a:lnTo>
                        <a:pt x="15" y="29"/>
                      </a:lnTo>
                      <a:lnTo>
                        <a:pt x="29" y="28"/>
                      </a:lnTo>
                      <a:lnTo>
                        <a:pt x="44" y="25"/>
                      </a:lnTo>
                      <a:lnTo>
                        <a:pt x="58" y="23"/>
                      </a:lnTo>
                      <a:lnTo>
                        <a:pt x="71" y="21"/>
                      </a:lnTo>
                      <a:lnTo>
                        <a:pt x="81" y="19"/>
                      </a:lnTo>
                      <a:lnTo>
                        <a:pt x="88" y="18"/>
                      </a:lnTo>
                      <a:lnTo>
                        <a:pt x="90" y="18"/>
                      </a:lnTo>
                      <a:lnTo>
                        <a:pt x="92" y="17"/>
                      </a:lnTo>
                      <a:lnTo>
                        <a:pt x="96" y="15"/>
                      </a:lnTo>
                      <a:lnTo>
                        <a:pt x="97" y="11"/>
                      </a:lnTo>
                      <a:lnTo>
                        <a:pt x="98" y="6"/>
                      </a:lnTo>
                      <a:lnTo>
                        <a:pt x="98" y="5"/>
                      </a:lnTo>
                      <a:lnTo>
                        <a:pt x="98" y="2"/>
                      </a:ln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1" y="5"/>
                      </a:lnTo>
                      <a:lnTo>
                        <a:pt x="1" y="10"/>
                      </a:lnTo>
                      <a:lnTo>
                        <a:pt x="3" y="15"/>
                      </a:lnTo>
                      <a:lnTo>
                        <a:pt x="3" y="21"/>
                      </a:lnTo>
                      <a:lnTo>
                        <a:pt x="3" y="23"/>
                      </a:lnTo>
                      <a:lnTo>
                        <a:pt x="3" y="25"/>
                      </a:lnTo>
                      <a:lnTo>
                        <a:pt x="3" y="29"/>
                      </a:lnTo>
                      <a:lnTo>
                        <a:pt x="3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9" name="Freeform 210">
                  <a:extLst>
                    <a:ext uri="{FF2B5EF4-FFF2-40B4-BE49-F238E27FC236}">
                      <a16:creationId xmlns:a16="http://schemas.microsoft.com/office/drawing/2014/main" id="{625A1A7B-87E7-4A2A-83BE-6F1DDA7BBA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1871"/>
                  <a:ext cx="15" cy="54"/>
                </a:xfrm>
                <a:custGeom>
                  <a:avLst/>
                  <a:gdLst>
                    <a:gd name="T0" fmla="*/ 3 w 36"/>
                    <a:gd name="T1" fmla="*/ 0 h 119"/>
                    <a:gd name="T2" fmla="*/ 2 w 36"/>
                    <a:gd name="T3" fmla="*/ 0 h 119"/>
                    <a:gd name="T4" fmla="*/ 1 w 36"/>
                    <a:gd name="T5" fmla="*/ 0 h 119"/>
                    <a:gd name="T6" fmla="*/ 1 w 36"/>
                    <a:gd name="T7" fmla="*/ 0 h 119"/>
                    <a:gd name="T8" fmla="*/ 0 w 36"/>
                    <a:gd name="T9" fmla="*/ 0 h 119"/>
                    <a:gd name="T10" fmla="*/ 4 w 36"/>
                    <a:gd name="T11" fmla="*/ 25 h 119"/>
                    <a:gd name="T12" fmla="*/ 5 w 36"/>
                    <a:gd name="T13" fmla="*/ 25 h 119"/>
                    <a:gd name="T14" fmla="*/ 5 w 36"/>
                    <a:gd name="T15" fmla="*/ 25 h 119"/>
                    <a:gd name="T16" fmla="*/ 6 w 36"/>
                    <a:gd name="T17" fmla="*/ 25 h 119"/>
                    <a:gd name="T18" fmla="*/ 6 w 36"/>
                    <a:gd name="T19" fmla="*/ 25 h 119"/>
                    <a:gd name="T20" fmla="*/ 3 w 36"/>
                    <a:gd name="T21" fmla="*/ 0 h 11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6" h="119">
                      <a:moveTo>
                        <a:pt x="16" y="0"/>
                      </a:move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22" y="119"/>
                      </a:lnTo>
                      <a:lnTo>
                        <a:pt x="26" y="119"/>
                      </a:lnTo>
                      <a:lnTo>
                        <a:pt x="29" y="119"/>
                      </a:lnTo>
                      <a:lnTo>
                        <a:pt x="33" y="119"/>
                      </a:lnTo>
                      <a:lnTo>
                        <a:pt x="36" y="119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Freeform 211">
                  <a:extLst>
                    <a:ext uri="{FF2B5EF4-FFF2-40B4-BE49-F238E27FC236}">
                      <a16:creationId xmlns:a16="http://schemas.microsoft.com/office/drawing/2014/main" id="{E124F0B6-DB2B-4F6E-A306-DAE2E9130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6" y="1871"/>
                  <a:ext cx="60" cy="54"/>
                </a:xfrm>
                <a:custGeom>
                  <a:avLst/>
                  <a:gdLst>
                    <a:gd name="T0" fmla="*/ 0 w 132"/>
                    <a:gd name="T1" fmla="*/ 0 h 119"/>
                    <a:gd name="T2" fmla="*/ 0 w 132"/>
                    <a:gd name="T3" fmla="*/ 5 h 119"/>
                    <a:gd name="T4" fmla="*/ 0 w 132"/>
                    <a:gd name="T5" fmla="*/ 12 h 119"/>
                    <a:gd name="T6" fmla="*/ 0 w 132"/>
                    <a:gd name="T7" fmla="*/ 20 h 119"/>
                    <a:gd name="T8" fmla="*/ 0 w 132"/>
                    <a:gd name="T9" fmla="*/ 25 h 119"/>
                    <a:gd name="T10" fmla="*/ 1 w 132"/>
                    <a:gd name="T11" fmla="*/ 25 h 119"/>
                    <a:gd name="T12" fmla="*/ 3 w 132"/>
                    <a:gd name="T13" fmla="*/ 25 h 119"/>
                    <a:gd name="T14" fmla="*/ 5 w 132"/>
                    <a:gd name="T15" fmla="*/ 25 h 119"/>
                    <a:gd name="T16" fmla="*/ 9 w 132"/>
                    <a:gd name="T17" fmla="*/ 25 h 119"/>
                    <a:gd name="T18" fmla="*/ 13 w 132"/>
                    <a:gd name="T19" fmla="*/ 25 h 119"/>
                    <a:gd name="T20" fmla="*/ 17 w 132"/>
                    <a:gd name="T21" fmla="*/ 25 h 119"/>
                    <a:gd name="T22" fmla="*/ 22 w 132"/>
                    <a:gd name="T23" fmla="*/ 25 h 119"/>
                    <a:gd name="T24" fmla="*/ 27 w 132"/>
                    <a:gd name="T25" fmla="*/ 25 h 119"/>
                    <a:gd name="T26" fmla="*/ 23 w 132"/>
                    <a:gd name="T27" fmla="*/ 0 h 119"/>
                    <a:gd name="T28" fmla="*/ 19 w 132"/>
                    <a:gd name="T29" fmla="*/ 0 h 119"/>
                    <a:gd name="T30" fmla="*/ 15 w 132"/>
                    <a:gd name="T31" fmla="*/ 0 h 119"/>
                    <a:gd name="T32" fmla="*/ 11 w 132"/>
                    <a:gd name="T33" fmla="*/ 0 h 119"/>
                    <a:gd name="T34" fmla="*/ 7 w 132"/>
                    <a:gd name="T35" fmla="*/ 0 h 119"/>
                    <a:gd name="T36" fmla="*/ 5 w 132"/>
                    <a:gd name="T37" fmla="*/ 0 h 119"/>
                    <a:gd name="T38" fmla="*/ 2 w 132"/>
                    <a:gd name="T39" fmla="*/ 0 h 119"/>
                    <a:gd name="T40" fmla="*/ 1 w 132"/>
                    <a:gd name="T41" fmla="*/ 0 h 119"/>
                    <a:gd name="T42" fmla="*/ 0 w 132"/>
                    <a:gd name="T43" fmla="*/ 0 h 11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32" h="119">
                      <a:moveTo>
                        <a:pt x="0" y="0"/>
                      </a:moveTo>
                      <a:lnTo>
                        <a:pt x="0" y="22"/>
                      </a:lnTo>
                      <a:lnTo>
                        <a:pt x="0" y="59"/>
                      </a:lnTo>
                      <a:lnTo>
                        <a:pt x="0" y="97"/>
                      </a:lnTo>
                      <a:lnTo>
                        <a:pt x="0" y="119"/>
                      </a:lnTo>
                      <a:lnTo>
                        <a:pt x="4" y="119"/>
                      </a:lnTo>
                      <a:lnTo>
                        <a:pt x="14" y="119"/>
                      </a:lnTo>
                      <a:lnTo>
                        <a:pt x="26" y="119"/>
                      </a:lnTo>
                      <a:lnTo>
                        <a:pt x="42" y="119"/>
                      </a:lnTo>
                      <a:lnTo>
                        <a:pt x="62" y="119"/>
                      </a:lnTo>
                      <a:lnTo>
                        <a:pt x="83" y="119"/>
                      </a:lnTo>
                      <a:lnTo>
                        <a:pt x="107" y="119"/>
                      </a:lnTo>
                      <a:lnTo>
                        <a:pt x="132" y="119"/>
                      </a:lnTo>
                      <a:lnTo>
                        <a:pt x="110" y="0"/>
                      </a:lnTo>
                      <a:lnTo>
                        <a:pt x="90" y="0"/>
                      </a:lnTo>
                      <a:lnTo>
                        <a:pt x="70" y="0"/>
                      </a:lnTo>
                      <a:lnTo>
                        <a:pt x="52" y="0"/>
                      </a:lnTo>
                      <a:lnTo>
                        <a:pt x="35" y="0"/>
                      </a:lnTo>
                      <a:lnTo>
                        <a:pt x="22" y="0"/>
                      </a:lnTo>
                      <a:lnTo>
                        <a:pt x="11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1" name="Freeform 212">
                  <a:extLst>
                    <a:ext uri="{FF2B5EF4-FFF2-40B4-BE49-F238E27FC236}">
                      <a16:creationId xmlns:a16="http://schemas.microsoft.com/office/drawing/2014/main" id="{6CE6C5D2-7A54-4283-A581-38B3EA4CC9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0" y="1871"/>
                  <a:ext cx="16" cy="54"/>
                </a:xfrm>
                <a:custGeom>
                  <a:avLst/>
                  <a:gdLst>
                    <a:gd name="T0" fmla="*/ 0 w 36"/>
                    <a:gd name="T1" fmla="*/ 0 h 119"/>
                    <a:gd name="T2" fmla="*/ 4 w 36"/>
                    <a:gd name="T3" fmla="*/ 25 h 119"/>
                    <a:gd name="T4" fmla="*/ 5 w 36"/>
                    <a:gd name="T5" fmla="*/ 25 h 119"/>
                    <a:gd name="T6" fmla="*/ 6 w 36"/>
                    <a:gd name="T7" fmla="*/ 25 h 119"/>
                    <a:gd name="T8" fmla="*/ 6 w 36"/>
                    <a:gd name="T9" fmla="*/ 25 h 119"/>
                    <a:gd name="T10" fmla="*/ 7 w 36"/>
                    <a:gd name="T11" fmla="*/ 25 h 119"/>
                    <a:gd name="T12" fmla="*/ 3 w 36"/>
                    <a:gd name="T13" fmla="*/ 0 h 119"/>
                    <a:gd name="T14" fmla="*/ 2 w 36"/>
                    <a:gd name="T15" fmla="*/ 0 h 119"/>
                    <a:gd name="T16" fmla="*/ 1 w 36"/>
                    <a:gd name="T17" fmla="*/ 0 h 119"/>
                    <a:gd name="T18" fmla="*/ 0 w 36"/>
                    <a:gd name="T19" fmla="*/ 0 h 119"/>
                    <a:gd name="T20" fmla="*/ 0 w 36"/>
                    <a:gd name="T21" fmla="*/ 0 h 11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6" h="119">
                      <a:moveTo>
                        <a:pt x="0" y="0"/>
                      </a:moveTo>
                      <a:lnTo>
                        <a:pt x="21" y="119"/>
                      </a:lnTo>
                      <a:lnTo>
                        <a:pt x="24" y="119"/>
                      </a:lnTo>
                      <a:lnTo>
                        <a:pt x="29" y="119"/>
                      </a:lnTo>
                      <a:lnTo>
                        <a:pt x="32" y="119"/>
                      </a:lnTo>
                      <a:lnTo>
                        <a:pt x="36" y="119"/>
                      </a:lnTo>
                      <a:lnTo>
                        <a:pt x="15" y="0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Freeform 213">
                  <a:extLst>
                    <a:ext uri="{FF2B5EF4-FFF2-40B4-BE49-F238E27FC236}">
                      <a16:creationId xmlns:a16="http://schemas.microsoft.com/office/drawing/2014/main" id="{5C3A56D6-3D53-4B4C-92FA-D3BCFCAA1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5" y="1871"/>
                  <a:ext cx="61" cy="54"/>
                </a:xfrm>
                <a:custGeom>
                  <a:avLst/>
                  <a:gdLst>
                    <a:gd name="T0" fmla="*/ 28 w 134"/>
                    <a:gd name="T1" fmla="*/ 25 h 119"/>
                    <a:gd name="T2" fmla="*/ 26 w 134"/>
                    <a:gd name="T3" fmla="*/ 19 h 119"/>
                    <a:gd name="T4" fmla="*/ 25 w 134"/>
                    <a:gd name="T5" fmla="*/ 11 h 119"/>
                    <a:gd name="T6" fmla="*/ 23 w 134"/>
                    <a:gd name="T7" fmla="*/ 5 h 119"/>
                    <a:gd name="T8" fmla="*/ 22 w 134"/>
                    <a:gd name="T9" fmla="*/ 3 h 119"/>
                    <a:gd name="T10" fmla="*/ 21 w 134"/>
                    <a:gd name="T11" fmla="*/ 1 h 119"/>
                    <a:gd name="T12" fmla="*/ 20 w 134"/>
                    <a:gd name="T13" fmla="*/ 0 h 119"/>
                    <a:gd name="T14" fmla="*/ 18 w 134"/>
                    <a:gd name="T15" fmla="*/ 0 h 119"/>
                    <a:gd name="T16" fmla="*/ 18 w 134"/>
                    <a:gd name="T17" fmla="*/ 0 h 119"/>
                    <a:gd name="T18" fmla="*/ 17 w 134"/>
                    <a:gd name="T19" fmla="*/ 0 h 119"/>
                    <a:gd name="T20" fmla="*/ 16 w 134"/>
                    <a:gd name="T21" fmla="*/ 0 h 119"/>
                    <a:gd name="T22" fmla="*/ 15 w 134"/>
                    <a:gd name="T23" fmla="*/ 0 h 119"/>
                    <a:gd name="T24" fmla="*/ 12 w 134"/>
                    <a:gd name="T25" fmla="*/ 0 h 119"/>
                    <a:gd name="T26" fmla="*/ 10 w 134"/>
                    <a:gd name="T27" fmla="*/ 0 h 119"/>
                    <a:gd name="T28" fmla="*/ 7 w 134"/>
                    <a:gd name="T29" fmla="*/ 0 h 119"/>
                    <a:gd name="T30" fmla="*/ 4 w 134"/>
                    <a:gd name="T31" fmla="*/ 0 h 119"/>
                    <a:gd name="T32" fmla="*/ 0 w 134"/>
                    <a:gd name="T33" fmla="*/ 0 h 119"/>
                    <a:gd name="T34" fmla="*/ 5 w 134"/>
                    <a:gd name="T35" fmla="*/ 25 h 119"/>
                    <a:gd name="T36" fmla="*/ 9 w 134"/>
                    <a:gd name="T37" fmla="*/ 25 h 119"/>
                    <a:gd name="T38" fmla="*/ 13 w 134"/>
                    <a:gd name="T39" fmla="*/ 25 h 119"/>
                    <a:gd name="T40" fmla="*/ 17 w 134"/>
                    <a:gd name="T41" fmla="*/ 25 h 119"/>
                    <a:gd name="T42" fmla="*/ 20 w 134"/>
                    <a:gd name="T43" fmla="*/ 25 h 119"/>
                    <a:gd name="T44" fmla="*/ 23 w 134"/>
                    <a:gd name="T45" fmla="*/ 25 h 119"/>
                    <a:gd name="T46" fmla="*/ 25 w 134"/>
                    <a:gd name="T47" fmla="*/ 25 h 119"/>
                    <a:gd name="T48" fmla="*/ 27 w 134"/>
                    <a:gd name="T49" fmla="*/ 25 h 119"/>
                    <a:gd name="T50" fmla="*/ 28 w 134"/>
                    <a:gd name="T51" fmla="*/ 25 h 119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134" h="119">
                      <a:moveTo>
                        <a:pt x="134" y="119"/>
                      </a:moveTo>
                      <a:lnTo>
                        <a:pt x="127" y="91"/>
                      </a:lnTo>
                      <a:lnTo>
                        <a:pt x="118" y="56"/>
                      </a:lnTo>
                      <a:lnTo>
                        <a:pt x="111" y="27"/>
                      </a:lnTo>
                      <a:lnTo>
                        <a:pt x="108" y="14"/>
                      </a:lnTo>
                      <a:lnTo>
                        <a:pt x="102" y="6"/>
                      </a:lnTo>
                      <a:lnTo>
                        <a:pt x="95" y="1"/>
                      </a:lnTo>
                      <a:lnTo>
                        <a:pt x="88" y="0"/>
                      </a:lnTo>
                      <a:lnTo>
                        <a:pt x="85" y="0"/>
                      </a:lnTo>
                      <a:lnTo>
                        <a:pt x="83" y="0"/>
                      </a:lnTo>
                      <a:lnTo>
                        <a:pt x="79" y="0"/>
                      </a:lnTo>
                      <a:lnTo>
                        <a:pt x="71" y="0"/>
                      </a:lnTo>
                      <a:lnTo>
                        <a:pt x="60" y="0"/>
                      </a:lnTo>
                      <a:lnTo>
                        <a:pt x="49" y="0"/>
                      </a:lnTo>
                      <a:lnTo>
                        <a:pt x="34" y="0"/>
                      </a:lnTo>
                      <a:lnTo>
                        <a:pt x="18" y="0"/>
                      </a:lnTo>
                      <a:lnTo>
                        <a:pt x="0" y="0"/>
                      </a:lnTo>
                      <a:lnTo>
                        <a:pt x="22" y="119"/>
                      </a:lnTo>
                      <a:lnTo>
                        <a:pt x="44" y="119"/>
                      </a:lnTo>
                      <a:lnTo>
                        <a:pt x="64" y="119"/>
                      </a:lnTo>
                      <a:lnTo>
                        <a:pt x="82" y="119"/>
                      </a:lnTo>
                      <a:lnTo>
                        <a:pt x="98" y="119"/>
                      </a:lnTo>
                      <a:lnTo>
                        <a:pt x="112" y="119"/>
                      </a:lnTo>
                      <a:lnTo>
                        <a:pt x="123" y="119"/>
                      </a:lnTo>
                      <a:lnTo>
                        <a:pt x="129" y="119"/>
                      </a:lnTo>
                      <a:lnTo>
                        <a:pt x="134" y="119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Freeform 214">
                  <a:extLst>
                    <a:ext uri="{FF2B5EF4-FFF2-40B4-BE49-F238E27FC236}">
                      <a16:creationId xmlns:a16="http://schemas.microsoft.com/office/drawing/2014/main" id="{2FB0E15E-24EE-44C2-9584-00009F02B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5" y="1871"/>
                  <a:ext cx="24" cy="54"/>
                </a:xfrm>
                <a:custGeom>
                  <a:avLst/>
                  <a:gdLst>
                    <a:gd name="T0" fmla="*/ 0 w 53"/>
                    <a:gd name="T1" fmla="*/ 0 h 119"/>
                    <a:gd name="T2" fmla="*/ 4 w 53"/>
                    <a:gd name="T3" fmla="*/ 25 h 119"/>
                    <a:gd name="T4" fmla="*/ 5 w 53"/>
                    <a:gd name="T5" fmla="*/ 25 h 119"/>
                    <a:gd name="T6" fmla="*/ 7 w 53"/>
                    <a:gd name="T7" fmla="*/ 25 h 119"/>
                    <a:gd name="T8" fmla="*/ 9 w 53"/>
                    <a:gd name="T9" fmla="*/ 25 h 119"/>
                    <a:gd name="T10" fmla="*/ 11 w 53"/>
                    <a:gd name="T11" fmla="*/ 25 h 119"/>
                    <a:gd name="T12" fmla="*/ 6 w 53"/>
                    <a:gd name="T13" fmla="*/ 0 h 119"/>
                    <a:gd name="T14" fmla="*/ 5 w 53"/>
                    <a:gd name="T15" fmla="*/ 0 h 119"/>
                    <a:gd name="T16" fmla="*/ 3 w 53"/>
                    <a:gd name="T17" fmla="*/ 0 h 119"/>
                    <a:gd name="T18" fmla="*/ 2 w 53"/>
                    <a:gd name="T19" fmla="*/ 0 h 119"/>
                    <a:gd name="T20" fmla="*/ 0 w 53"/>
                    <a:gd name="T21" fmla="*/ 0 h 11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3" h="119">
                      <a:moveTo>
                        <a:pt x="0" y="0"/>
                      </a:moveTo>
                      <a:lnTo>
                        <a:pt x="19" y="119"/>
                      </a:lnTo>
                      <a:lnTo>
                        <a:pt x="27" y="119"/>
                      </a:lnTo>
                      <a:lnTo>
                        <a:pt x="36" y="119"/>
                      </a:lnTo>
                      <a:lnTo>
                        <a:pt x="45" y="119"/>
                      </a:lnTo>
                      <a:lnTo>
                        <a:pt x="53" y="119"/>
                      </a:lnTo>
                      <a:lnTo>
                        <a:pt x="32" y="0"/>
                      </a:lnTo>
                      <a:lnTo>
                        <a:pt x="24" y="0"/>
                      </a:ln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4" name="Freeform 215">
                  <a:extLst>
                    <a:ext uri="{FF2B5EF4-FFF2-40B4-BE49-F238E27FC236}">
                      <a16:creationId xmlns:a16="http://schemas.microsoft.com/office/drawing/2014/main" id="{0CC3937A-3182-432D-8E3F-378A6A3CE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6" y="1871"/>
                  <a:ext cx="19" cy="54"/>
                </a:xfrm>
                <a:custGeom>
                  <a:avLst/>
                  <a:gdLst>
                    <a:gd name="T0" fmla="*/ 4 w 41"/>
                    <a:gd name="T1" fmla="*/ 0 h 119"/>
                    <a:gd name="T2" fmla="*/ 3 w 41"/>
                    <a:gd name="T3" fmla="*/ 0 h 119"/>
                    <a:gd name="T4" fmla="*/ 2 w 41"/>
                    <a:gd name="T5" fmla="*/ 0 h 119"/>
                    <a:gd name="T6" fmla="*/ 1 w 41"/>
                    <a:gd name="T7" fmla="*/ 0 h 119"/>
                    <a:gd name="T8" fmla="*/ 0 w 41"/>
                    <a:gd name="T9" fmla="*/ 0 h 119"/>
                    <a:gd name="T10" fmla="*/ 5 w 41"/>
                    <a:gd name="T11" fmla="*/ 25 h 119"/>
                    <a:gd name="T12" fmla="*/ 6 w 41"/>
                    <a:gd name="T13" fmla="*/ 25 h 119"/>
                    <a:gd name="T14" fmla="*/ 6 w 41"/>
                    <a:gd name="T15" fmla="*/ 25 h 119"/>
                    <a:gd name="T16" fmla="*/ 8 w 41"/>
                    <a:gd name="T17" fmla="*/ 25 h 119"/>
                    <a:gd name="T18" fmla="*/ 9 w 41"/>
                    <a:gd name="T19" fmla="*/ 25 h 119"/>
                    <a:gd name="T20" fmla="*/ 4 w 41"/>
                    <a:gd name="T21" fmla="*/ 0 h 11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41" h="119">
                      <a:moveTo>
                        <a:pt x="19" y="0"/>
                      </a:moveTo>
                      <a:lnTo>
                        <a:pt x="15" y="0"/>
                      </a:lnTo>
                      <a:lnTo>
                        <a:pt x="10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1" y="119"/>
                      </a:lnTo>
                      <a:lnTo>
                        <a:pt x="26" y="119"/>
                      </a:lnTo>
                      <a:lnTo>
                        <a:pt x="31" y="119"/>
                      </a:lnTo>
                      <a:lnTo>
                        <a:pt x="37" y="119"/>
                      </a:lnTo>
                      <a:lnTo>
                        <a:pt x="41" y="119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5" name="Freeform 216">
                  <a:extLst>
                    <a:ext uri="{FF2B5EF4-FFF2-40B4-BE49-F238E27FC236}">
                      <a16:creationId xmlns:a16="http://schemas.microsoft.com/office/drawing/2014/main" id="{C96C22DA-9AC6-4E43-805C-F6D1A005B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6" y="1871"/>
                  <a:ext cx="31" cy="54"/>
                </a:xfrm>
                <a:custGeom>
                  <a:avLst/>
                  <a:gdLst>
                    <a:gd name="T0" fmla="*/ 0 w 67"/>
                    <a:gd name="T1" fmla="*/ 0 h 119"/>
                    <a:gd name="T2" fmla="*/ 5 w 67"/>
                    <a:gd name="T3" fmla="*/ 25 h 119"/>
                    <a:gd name="T4" fmla="*/ 6 w 67"/>
                    <a:gd name="T5" fmla="*/ 25 h 119"/>
                    <a:gd name="T6" fmla="*/ 7 w 67"/>
                    <a:gd name="T7" fmla="*/ 25 h 119"/>
                    <a:gd name="T8" fmla="*/ 8 w 67"/>
                    <a:gd name="T9" fmla="*/ 25 h 119"/>
                    <a:gd name="T10" fmla="*/ 10 w 67"/>
                    <a:gd name="T11" fmla="*/ 25 h 119"/>
                    <a:gd name="T12" fmla="*/ 11 w 67"/>
                    <a:gd name="T13" fmla="*/ 25 h 119"/>
                    <a:gd name="T14" fmla="*/ 12 w 67"/>
                    <a:gd name="T15" fmla="*/ 25 h 119"/>
                    <a:gd name="T16" fmla="*/ 13 w 67"/>
                    <a:gd name="T17" fmla="*/ 25 h 119"/>
                    <a:gd name="T18" fmla="*/ 14 w 67"/>
                    <a:gd name="T19" fmla="*/ 25 h 119"/>
                    <a:gd name="T20" fmla="*/ 10 w 67"/>
                    <a:gd name="T21" fmla="*/ 0 h 119"/>
                    <a:gd name="T22" fmla="*/ 8 w 67"/>
                    <a:gd name="T23" fmla="*/ 0 h 119"/>
                    <a:gd name="T24" fmla="*/ 7 w 67"/>
                    <a:gd name="T25" fmla="*/ 0 h 119"/>
                    <a:gd name="T26" fmla="*/ 6 w 67"/>
                    <a:gd name="T27" fmla="*/ 0 h 119"/>
                    <a:gd name="T28" fmla="*/ 5 w 67"/>
                    <a:gd name="T29" fmla="*/ 0 h 119"/>
                    <a:gd name="T30" fmla="*/ 4 w 67"/>
                    <a:gd name="T31" fmla="*/ 0 h 119"/>
                    <a:gd name="T32" fmla="*/ 3 w 67"/>
                    <a:gd name="T33" fmla="*/ 0 h 119"/>
                    <a:gd name="T34" fmla="*/ 1 w 67"/>
                    <a:gd name="T35" fmla="*/ 0 h 119"/>
                    <a:gd name="T36" fmla="*/ 0 w 67"/>
                    <a:gd name="T37" fmla="*/ 0 h 11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67" h="119">
                      <a:moveTo>
                        <a:pt x="0" y="0"/>
                      </a:moveTo>
                      <a:lnTo>
                        <a:pt x="22" y="119"/>
                      </a:lnTo>
                      <a:lnTo>
                        <a:pt x="28" y="119"/>
                      </a:lnTo>
                      <a:lnTo>
                        <a:pt x="34" y="119"/>
                      </a:lnTo>
                      <a:lnTo>
                        <a:pt x="39" y="119"/>
                      </a:lnTo>
                      <a:lnTo>
                        <a:pt x="45" y="119"/>
                      </a:lnTo>
                      <a:lnTo>
                        <a:pt x="50" y="119"/>
                      </a:lnTo>
                      <a:lnTo>
                        <a:pt x="56" y="119"/>
                      </a:lnTo>
                      <a:lnTo>
                        <a:pt x="61" y="119"/>
                      </a:lnTo>
                      <a:lnTo>
                        <a:pt x="67" y="119"/>
                      </a:lnTo>
                      <a:lnTo>
                        <a:pt x="45" y="0"/>
                      </a:lnTo>
                      <a:lnTo>
                        <a:pt x="39" y="0"/>
                      </a:lnTo>
                      <a:lnTo>
                        <a:pt x="34" y="0"/>
                      </a:lnTo>
                      <a:lnTo>
                        <a:pt x="28" y="0"/>
                      </a:lnTo>
                      <a:lnTo>
                        <a:pt x="23" y="0"/>
                      </a:ln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" name="Freeform 217">
                  <a:extLst>
                    <a:ext uri="{FF2B5EF4-FFF2-40B4-BE49-F238E27FC236}">
                      <a16:creationId xmlns:a16="http://schemas.microsoft.com/office/drawing/2014/main" id="{43480AE9-FAC5-494F-8182-A78801654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1" y="1871"/>
                  <a:ext cx="78" cy="54"/>
                </a:xfrm>
                <a:custGeom>
                  <a:avLst/>
                  <a:gdLst>
                    <a:gd name="T0" fmla="*/ 28 w 171"/>
                    <a:gd name="T1" fmla="*/ 0 h 119"/>
                    <a:gd name="T2" fmla="*/ 28 w 171"/>
                    <a:gd name="T3" fmla="*/ 0 h 119"/>
                    <a:gd name="T4" fmla="*/ 27 w 171"/>
                    <a:gd name="T5" fmla="*/ 0 h 119"/>
                    <a:gd name="T6" fmla="*/ 26 w 171"/>
                    <a:gd name="T7" fmla="*/ 0 h 119"/>
                    <a:gd name="T8" fmla="*/ 26 w 171"/>
                    <a:gd name="T9" fmla="*/ 0 h 119"/>
                    <a:gd name="T10" fmla="*/ 24 w 171"/>
                    <a:gd name="T11" fmla="*/ 1 h 119"/>
                    <a:gd name="T12" fmla="*/ 23 w 171"/>
                    <a:gd name="T13" fmla="*/ 1 h 119"/>
                    <a:gd name="T14" fmla="*/ 21 w 171"/>
                    <a:gd name="T15" fmla="*/ 2 h 119"/>
                    <a:gd name="T16" fmla="*/ 20 w 171"/>
                    <a:gd name="T17" fmla="*/ 3 h 119"/>
                    <a:gd name="T18" fmla="*/ 19 w 171"/>
                    <a:gd name="T19" fmla="*/ 4 h 119"/>
                    <a:gd name="T20" fmla="*/ 17 w 171"/>
                    <a:gd name="T21" fmla="*/ 6 h 119"/>
                    <a:gd name="T22" fmla="*/ 15 w 171"/>
                    <a:gd name="T23" fmla="*/ 9 h 119"/>
                    <a:gd name="T24" fmla="*/ 11 w 171"/>
                    <a:gd name="T25" fmla="*/ 12 h 119"/>
                    <a:gd name="T26" fmla="*/ 8 w 171"/>
                    <a:gd name="T27" fmla="*/ 16 h 119"/>
                    <a:gd name="T28" fmla="*/ 5 w 171"/>
                    <a:gd name="T29" fmla="*/ 20 h 119"/>
                    <a:gd name="T30" fmla="*/ 2 w 171"/>
                    <a:gd name="T31" fmla="*/ 22 h 119"/>
                    <a:gd name="T32" fmla="*/ 0 w 171"/>
                    <a:gd name="T33" fmla="*/ 25 h 119"/>
                    <a:gd name="T34" fmla="*/ 2 w 171"/>
                    <a:gd name="T35" fmla="*/ 25 h 119"/>
                    <a:gd name="T36" fmla="*/ 6 w 171"/>
                    <a:gd name="T37" fmla="*/ 25 h 119"/>
                    <a:gd name="T38" fmla="*/ 10 w 171"/>
                    <a:gd name="T39" fmla="*/ 25 h 119"/>
                    <a:gd name="T40" fmla="*/ 16 w 171"/>
                    <a:gd name="T41" fmla="*/ 25 h 119"/>
                    <a:gd name="T42" fmla="*/ 21 w 171"/>
                    <a:gd name="T43" fmla="*/ 25 h 119"/>
                    <a:gd name="T44" fmla="*/ 26 w 171"/>
                    <a:gd name="T45" fmla="*/ 25 h 119"/>
                    <a:gd name="T46" fmla="*/ 31 w 171"/>
                    <a:gd name="T47" fmla="*/ 25 h 119"/>
                    <a:gd name="T48" fmla="*/ 36 w 171"/>
                    <a:gd name="T49" fmla="*/ 25 h 119"/>
                    <a:gd name="T50" fmla="*/ 36 w 171"/>
                    <a:gd name="T51" fmla="*/ 0 h 119"/>
                    <a:gd name="T52" fmla="*/ 34 w 171"/>
                    <a:gd name="T53" fmla="*/ 0 h 119"/>
                    <a:gd name="T54" fmla="*/ 33 w 171"/>
                    <a:gd name="T55" fmla="*/ 0 h 119"/>
                    <a:gd name="T56" fmla="*/ 31 w 171"/>
                    <a:gd name="T57" fmla="*/ 0 h 119"/>
                    <a:gd name="T58" fmla="*/ 31 w 171"/>
                    <a:gd name="T59" fmla="*/ 0 h 119"/>
                    <a:gd name="T60" fmla="*/ 29 w 171"/>
                    <a:gd name="T61" fmla="*/ 0 h 119"/>
                    <a:gd name="T62" fmla="*/ 29 w 171"/>
                    <a:gd name="T63" fmla="*/ 0 h 119"/>
                    <a:gd name="T64" fmla="*/ 28 w 171"/>
                    <a:gd name="T65" fmla="*/ 0 h 119"/>
                    <a:gd name="T66" fmla="*/ 28 w 171"/>
                    <a:gd name="T67" fmla="*/ 0 h 11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71" h="119">
                      <a:moveTo>
                        <a:pt x="134" y="0"/>
                      </a:moveTo>
                      <a:lnTo>
                        <a:pt x="133" y="0"/>
                      </a:lnTo>
                      <a:lnTo>
                        <a:pt x="131" y="0"/>
                      </a:lnTo>
                      <a:lnTo>
                        <a:pt x="126" y="0"/>
                      </a:lnTo>
                      <a:lnTo>
                        <a:pt x="122" y="1"/>
                      </a:lnTo>
                      <a:lnTo>
                        <a:pt x="116" y="4"/>
                      </a:lnTo>
                      <a:lnTo>
                        <a:pt x="109" y="6"/>
                      </a:lnTo>
                      <a:lnTo>
                        <a:pt x="102" y="11"/>
                      </a:lnTo>
                      <a:lnTo>
                        <a:pt x="94" y="16"/>
                      </a:lnTo>
                      <a:lnTo>
                        <a:pt x="91" y="20"/>
                      </a:lnTo>
                      <a:lnTo>
                        <a:pt x="82" y="29"/>
                      </a:lnTo>
                      <a:lnTo>
                        <a:pt x="70" y="43"/>
                      </a:lnTo>
                      <a:lnTo>
                        <a:pt x="54" y="60"/>
                      </a:lnTo>
                      <a:lnTo>
                        <a:pt x="38" y="77"/>
                      </a:lnTo>
                      <a:lnTo>
                        <a:pt x="23" y="94"/>
                      </a:lnTo>
                      <a:lnTo>
                        <a:pt x="9" y="109"/>
                      </a:lnTo>
                      <a:lnTo>
                        <a:pt x="0" y="119"/>
                      </a:lnTo>
                      <a:lnTo>
                        <a:pt x="11" y="119"/>
                      </a:lnTo>
                      <a:lnTo>
                        <a:pt x="29" y="119"/>
                      </a:lnTo>
                      <a:lnTo>
                        <a:pt x="51" y="119"/>
                      </a:lnTo>
                      <a:lnTo>
                        <a:pt x="76" y="119"/>
                      </a:lnTo>
                      <a:lnTo>
                        <a:pt x="101" y="119"/>
                      </a:lnTo>
                      <a:lnTo>
                        <a:pt x="126" y="119"/>
                      </a:lnTo>
                      <a:lnTo>
                        <a:pt x="150" y="119"/>
                      </a:lnTo>
                      <a:lnTo>
                        <a:pt x="171" y="119"/>
                      </a:lnTo>
                      <a:lnTo>
                        <a:pt x="171" y="0"/>
                      </a:lnTo>
                      <a:lnTo>
                        <a:pt x="164" y="0"/>
                      </a:lnTo>
                      <a:lnTo>
                        <a:pt x="157" y="0"/>
                      </a:lnTo>
                      <a:lnTo>
                        <a:pt x="152" y="0"/>
                      </a:lnTo>
                      <a:lnTo>
                        <a:pt x="146" y="0"/>
                      </a:lnTo>
                      <a:lnTo>
                        <a:pt x="141" y="0"/>
                      </a:lnTo>
                      <a:lnTo>
                        <a:pt x="138" y="0"/>
                      </a:lnTo>
                      <a:lnTo>
                        <a:pt x="135" y="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BFDD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Freeform 218">
                  <a:extLst>
                    <a:ext uri="{FF2B5EF4-FFF2-40B4-BE49-F238E27FC236}">
                      <a16:creationId xmlns:a16="http://schemas.microsoft.com/office/drawing/2014/main" id="{D3D61E46-9AEB-483D-9FBD-E2930FDA0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9" y="1871"/>
                  <a:ext cx="13" cy="54"/>
                </a:xfrm>
                <a:custGeom>
                  <a:avLst/>
                  <a:gdLst>
                    <a:gd name="T0" fmla="*/ 6 w 28"/>
                    <a:gd name="T1" fmla="*/ 0 h 119"/>
                    <a:gd name="T2" fmla="*/ 5 w 28"/>
                    <a:gd name="T3" fmla="*/ 0 h 119"/>
                    <a:gd name="T4" fmla="*/ 3 w 28"/>
                    <a:gd name="T5" fmla="*/ 0 h 119"/>
                    <a:gd name="T6" fmla="*/ 2 w 28"/>
                    <a:gd name="T7" fmla="*/ 0 h 119"/>
                    <a:gd name="T8" fmla="*/ 0 w 28"/>
                    <a:gd name="T9" fmla="*/ 0 h 119"/>
                    <a:gd name="T10" fmla="*/ 0 w 28"/>
                    <a:gd name="T11" fmla="*/ 25 h 119"/>
                    <a:gd name="T12" fmla="*/ 2 w 28"/>
                    <a:gd name="T13" fmla="*/ 25 h 119"/>
                    <a:gd name="T14" fmla="*/ 4 w 28"/>
                    <a:gd name="T15" fmla="*/ 25 h 119"/>
                    <a:gd name="T16" fmla="*/ 5 w 28"/>
                    <a:gd name="T17" fmla="*/ 25 h 119"/>
                    <a:gd name="T18" fmla="*/ 6 w 28"/>
                    <a:gd name="T19" fmla="*/ 25 h 119"/>
                    <a:gd name="T20" fmla="*/ 6 w 28"/>
                    <a:gd name="T21" fmla="*/ 20 h 119"/>
                    <a:gd name="T22" fmla="*/ 6 w 28"/>
                    <a:gd name="T23" fmla="*/ 12 h 119"/>
                    <a:gd name="T24" fmla="*/ 6 w 28"/>
                    <a:gd name="T25" fmla="*/ 5 h 119"/>
                    <a:gd name="T26" fmla="*/ 6 w 28"/>
                    <a:gd name="T27" fmla="*/ 0 h 11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8" h="119">
                      <a:moveTo>
                        <a:pt x="28" y="0"/>
                      </a:moveTo>
                      <a:lnTo>
                        <a:pt x="23" y="0"/>
                      </a:lnTo>
                      <a:lnTo>
                        <a:pt x="16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119"/>
                      </a:lnTo>
                      <a:lnTo>
                        <a:pt x="11" y="119"/>
                      </a:lnTo>
                      <a:lnTo>
                        <a:pt x="19" y="119"/>
                      </a:lnTo>
                      <a:lnTo>
                        <a:pt x="24" y="119"/>
                      </a:lnTo>
                      <a:lnTo>
                        <a:pt x="28" y="119"/>
                      </a:lnTo>
                      <a:lnTo>
                        <a:pt x="28" y="97"/>
                      </a:lnTo>
                      <a:lnTo>
                        <a:pt x="28" y="59"/>
                      </a:lnTo>
                      <a:lnTo>
                        <a:pt x="28" y="2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" name="Freeform 219">
                  <a:extLst>
                    <a:ext uri="{FF2B5EF4-FFF2-40B4-BE49-F238E27FC236}">
                      <a16:creationId xmlns:a16="http://schemas.microsoft.com/office/drawing/2014/main" id="{9BAAFFE8-22E6-4776-BD2E-BED75A839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7" y="1939"/>
                  <a:ext cx="70" cy="35"/>
                </a:xfrm>
                <a:custGeom>
                  <a:avLst/>
                  <a:gdLst>
                    <a:gd name="T0" fmla="*/ 5 w 156"/>
                    <a:gd name="T1" fmla="*/ 11 h 78"/>
                    <a:gd name="T2" fmla="*/ 6 w 156"/>
                    <a:gd name="T3" fmla="*/ 11 h 78"/>
                    <a:gd name="T4" fmla="*/ 8 w 156"/>
                    <a:gd name="T5" fmla="*/ 11 h 78"/>
                    <a:gd name="T6" fmla="*/ 10 w 156"/>
                    <a:gd name="T7" fmla="*/ 10 h 78"/>
                    <a:gd name="T8" fmla="*/ 13 w 156"/>
                    <a:gd name="T9" fmla="*/ 9 h 78"/>
                    <a:gd name="T10" fmla="*/ 17 w 156"/>
                    <a:gd name="T11" fmla="*/ 8 h 78"/>
                    <a:gd name="T12" fmla="*/ 21 w 156"/>
                    <a:gd name="T13" fmla="*/ 7 h 78"/>
                    <a:gd name="T14" fmla="*/ 24 w 156"/>
                    <a:gd name="T15" fmla="*/ 5 h 78"/>
                    <a:gd name="T16" fmla="*/ 27 w 156"/>
                    <a:gd name="T17" fmla="*/ 4 h 78"/>
                    <a:gd name="T18" fmla="*/ 31 w 156"/>
                    <a:gd name="T19" fmla="*/ 0 h 78"/>
                    <a:gd name="T20" fmla="*/ 31 w 156"/>
                    <a:gd name="T21" fmla="*/ 0 h 78"/>
                    <a:gd name="T22" fmla="*/ 27 w 156"/>
                    <a:gd name="T23" fmla="*/ 1 h 78"/>
                    <a:gd name="T24" fmla="*/ 24 w 156"/>
                    <a:gd name="T25" fmla="*/ 2 h 78"/>
                    <a:gd name="T26" fmla="*/ 19 w 156"/>
                    <a:gd name="T27" fmla="*/ 4 h 78"/>
                    <a:gd name="T28" fmla="*/ 15 w 156"/>
                    <a:gd name="T29" fmla="*/ 5 h 78"/>
                    <a:gd name="T30" fmla="*/ 11 w 156"/>
                    <a:gd name="T31" fmla="*/ 6 h 78"/>
                    <a:gd name="T32" fmla="*/ 8 w 156"/>
                    <a:gd name="T33" fmla="*/ 8 h 78"/>
                    <a:gd name="T34" fmla="*/ 7 w 156"/>
                    <a:gd name="T35" fmla="*/ 8 h 78"/>
                    <a:gd name="T36" fmla="*/ 4 w 156"/>
                    <a:gd name="T37" fmla="*/ 9 h 78"/>
                    <a:gd name="T38" fmla="*/ 2 w 156"/>
                    <a:gd name="T39" fmla="*/ 12 h 78"/>
                    <a:gd name="T40" fmla="*/ 1 w 156"/>
                    <a:gd name="T41" fmla="*/ 14 h 78"/>
                    <a:gd name="T42" fmla="*/ 0 w 156"/>
                    <a:gd name="T43" fmla="*/ 16 h 78"/>
                    <a:gd name="T44" fmla="*/ 1 w 156"/>
                    <a:gd name="T45" fmla="*/ 14 h 78"/>
                    <a:gd name="T46" fmla="*/ 2 w 156"/>
                    <a:gd name="T47" fmla="*/ 13 h 78"/>
                    <a:gd name="T48" fmla="*/ 4 w 156"/>
                    <a:gd name="T49" fmla="*/ 12 h 78"/>
                    <a:gd name="T50" fmla="*/ 5 w 156"/>
                    <a:gd name="T51" fmla="*/ 11 h 7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156" h="78">
                      <a:moveTo>
                        <a:pt x="26" y="56"/>
                      </a:moveTo>
                      <a:lnTo>
                        <a:pt x="29" y="55"/>
                      </a:lnTo>
                      <a:lnTo>
                        <a:pt x="38" y="53"/>
                      </a:lnTo>
                      <a:lnTo>
                        <a:pt x="51" y="49"/>
                      </a:lnTo>
                      <a:lnTo>
                        <a:pt x="66" y="45"/>
                      </a:lnTo>
                      <a:lnTo>
                        <a:pt x="83" y="39"/>
                      </a:lnTo>
                      <a:lnTo>
                        <a:pt x="102" y="33"/>
                      </a:lnTo>
                      <a:lnTo>
                        <a:pt x="119" y="27"/>
                      </a:lnTo>
                      <a:lnTo>
                        <a:pt x="135" y="23"/>
                      </a:lnTo>
                      <a:lnTo>
                        <a:pt x="156" y="0"/>
                      </a:lnTo>
                      <a:lnTo>
                        <a:pt x="151" y="1"/>
                      </a:lnTo>
                      <a:lnTo>
                        <a:pt x="137" y="6"/>
                      </a:lnTo>
                      <a:lnTo>
                        <a:pt x="118" y="11"/>
                      </a:lnTo>
                      <a:lnTo>
                        <a:pt x="96" y="18"/>
                      </a:lnTo>
                      <a:lnTo>
                        <a:pt x="73" y="26"/>
                      </a:lnTo>
                      <a:lnTo>
                        <a:pt x="53" y="32"/>
                      </a:lnTo>
                      <a:lnTo>
                        <a:pt x="39" y="37"/>
                      </a:lnTo>
                      <a:lnTo>
                        <a:pt x="34" y="38"/>
                      </a:lnTo>
                      <a:lnTo>
                        <a:pt x="20" y="47"/>
                      </a:lnTo>
                      <a:lnTo>
                        <a:pt x="11" y="57"/>
                      </a:lnTo>
                      <a:lnTo>
                        <a:pt x="4" y="68"/>
                      </a:lnTo>
                      <a:lnTo>
                        <a:pt x="0" y="78"/>
                      </a:lnTo>
                      <a:lnTo>
                        <a:pt x="5" y="72"/>
                      </a:lnTo>
                      <a:lnTo>
                        <a:pt x="11" y="67"/>
                      </a:lnTo>
                      <a:lnTo>
                        <a:pt x="18" y="61"/>
                      </a:lnTo>
                      <a:lnTo>
                        <a:pt x="26" y="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" name="Freeform 220">
                  <a:extLst>
                    <a:ext uri="{FF2B5EF4-FFF2-40B4-BE49-F238E27FC236}">
                      <a16:creationId xmlns:a16="http://schemas.microsoft.com/office/drawing/2014/main" id="{E4F48943-1783-45AD-87DC-8FE87FC55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3" y="2034"/>
                  <a:ext cx="39" cy="4"/>
                </a:xfrm>
                <a:custGeom>
                  <a:avLst/>
                  <a:gdLst>
                    <a:gd name="T0" fmla="*/ 0 w 86"/>
                    <a:gd name="T1" fmla="*/ 0 h 12"/>
                    <a:gd name="T2" fmla="*/ 0 w 86"/>
                    <a:gd name="T3" fmla="*/ 0 h 12"/>
                    <a:gd name="T4" fmla="*/ 0 w 86"/>
                    <a:gd name="T5" fmla="*/ 1 h 12"/>
                    <a:gd name="T6" fmla="*/ 0 w 86"/>
                    <a:gd name="T7" fmla="*/ 1 h 12"/>
                    <a:gd name="T8" fmla="*/ 0 w 86"/>
                    <a:gd name="T9" fmla="*/ 1 h 12"/>
                    <a:gd name="T10" fmla="*/ 17 w 86"/>
                    <a:gd name="T11" fmla="*/ 1 h 12"/>
                    <a:gd name="T12" fmla="*/ 17 w 86"/>
                    <a:gd name="T13" fmla="*/ 1 h 12"/>
                    <a:gd name="T14" fmla="*/ 17 w 86"/>
                    <a:gd name="T15" fmla="*/ 1 h 12"/>
                    <a:gd name="T16" fmla="*/ 18 w 86"/>
                    <a:gd name="T17" fmla="*/ 0 h 12"/>
                    <a:gd name="T18" fmla="*/ 18 w 86"/>
                    <a:gd name="T19" fmla="*/ 0 h 12"/>
                    <a:gd name="T20" fmla="*/ 0 w 86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6" h="12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0" y="12"/>
                      </a:lnTo>
                      <a:lnTo>
                        <a:pt x="81" y="12"/>
                      </a:lnTo>
                      <a:lnTo>
                        <a:pt x="82" y="9"/>
                      </a:lnTo>
                      <a:lnTo>
                        <a:pt x="84" y="6"/>
                      </a:lnTo>
                      <a:lnTo>
                        <a:pt x="85" y="2"/>
                      </a:lnTo>
                      <a:lnTo>
                        <a:pt x="8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" name="Freeform 221">
                  <a:extLst>
                    <a:ext uri="{FF2B5EF4-FFF2-40B4-BE49-F238E27FC236}">
                      <a16:creationId xmlns:a16="http://schemas.microsoft.com/office/drawing/2014/main" id="{9555766B-7C4C-4692-AABF-0C3D8732E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6" y="2034"/>
                  <a:ext cx="167" cy="4"/>
                </a:xfrm>
                <a:custGeom>
                  <a:avLst/>
                  <a:gdLst>
                    <a:gd name="T0" fmla="*/ 0 w 365"/>
                    <a:gd name="T1" fmla="*/ 0 h 12"/>
                    <a:gd name="T2" fmla="*/ 0 w 365"/>
                    <a:gd name="T3" fmla="*/ 0 h 12"/>
                    <a:gd name="T4" fmla="*/ 0 w 365"/>
                    <a:gd name="T5" fmla="*/ 1 h 12"/>
                    <a:gd name="T6" fmla="*/ 0 w 365"/>
                    <a:gd name="T7" fmla="*/ 1 h 12"/>
                    <a:gd name="T8" fmla="*/ 1 w 365"/>
                    <a:gd name="T9" fmla="*/ 1 h 12"/>
                    <a:gd name="T10" fmla="*/ 75 w 365"/>
                    <a:gd name="T11" fmla="*/ 1 h 12"/>
                    <a:gd name="T12" fmla="*/ 76 w 365"/>
                    <a:gd name="T13" fmla="*/ 1 h 12"/>
                    <a:gd name="T14" fmla="*/ 76 w 365"/>
                    <a:gd name="T15" fmla="*/ 1 h 12"/>
                    <a:gd name="T16" fmla="*/ 76 w 365"/>
                    <a:gd name="T17" fmla="*/ 0 h 12"/>
                    <a:gd name="T18" fmla="*/ 76 w 365"/>
                    <a:gd name="T19" fmla="*/ 0 h 12"/>
                    <a:gd name="T20" fmla="*/ 0 w 365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65" h="1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2" y="6"/>
                      </a:lnTo>
                      <a:lnTo>
                        <a:pt x="3" y="9"/>
                      </a:lnTo>
                      <a:lnTo>
                        <a:pt x="5" y="12"/>
                      </a:lnTo>
                      <a:lnTo>
                        <a:pt x="361" y="12"/>
                      </a:lnTo>
                      <a:lnTo>
                        <a:pt x="362" y="9"/>
                      </a:lnTo>
                      <a:lnTo>
                        <a:pt x="363" y="6"/>
                      </a:lnTo>
                      <a:lnTo>
                        <a:pt x="364" y="2"/>
                      </a:lnTo>
                      <a:lnTo>
                        <a:pt x="36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" name="Freeform 222">
                  <a:extLst>
                    <a:ext uri="{FF2B5EF4-FFF2-40B4-BE49-F238E27FC236}">
                      <a16:creationId xmlns:a16="http://schemas.microsoft.com/office/drawing/2014/main" id="{1BC55375-EDB0-4CBF-8446-007144E55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6" y="2034"/>
                  <a:ext cx="49" cy="4"/>
                </a:xfrm>
                <a:custGeom>
                  <a:avLst/>
                  <a:gdLst>
                    <a:gd name="T0" fmla="*/ 0 w 106"/>
                    <a:gd name="T1" fmla="*/ 0 h 12"/>
                    <a:gd name="T2" fmla="*/ 0 w 106"/>
                    <a:gd name="T3" fmla="*/ 0 h 12"/>
                    <a:gd name="T4" fmla="*/ 0 w 106"/>
                    <a:gd name="T5" fmla="*/ 1 h 12"/>
                    <a:gd name="T6" fmla="*/ 1 w 106"/>
                    <a:gd name="T7" fmla="*/ 1 h 12"/>
                    <a:gd name="T8" fmla="*/ 1 w 106"/>
                    <a:gd name="T9" fmla="*/ 1 h 12"/>
                    <a:gd name="T10" fmla="*/ 23 w 106"/>
                    <a:gd name="T11" fmla="*/ 1 h 12"/>
                    <a:gd name="T12" fmla="*/ 23 w 106"/>
                    <a:gd name="T13" fmla="*/ 1 h 12"/>
                    <a:gd name="T14" fmla="*/ 23 w 106"/>
                    <a:gd name="T15" fmla="*/ 1 h 12"/>
                    <a:gd name="T16" fmla="*/ 23 w 106"/>
                    <a:gd name="T17" fmla="*/ 0 h 12"/>
                    <a:gd name="T18" fmla="*/ 23 w 106"/>
                    <a:gd name="T19" fmla="*/ 0 h 12"/>
                    <a:gd name="T20" fmla="*/ 0 w 106"/>
                    <a:gd name="T21" fmla="*/ 0 h 1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6" h="12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2" y="6"/>
                      </a:lnTo>
                      <a:lnTo>
                        <a:pt x="4" y="9"/>
                      </a:lnTo>
                      <a:lnTo>
                        <a:pt x="5" y="12"/>
                      </a:lnTo>
                      <a:lnTo>
                        <a:pt x="106" y="12"/>
                      </a:lnTo>
                      <a:lnTo>
                        <a:pt x="106" y="9"/>
                      </a:lnTo>
                      <a:lnTo>
                        <a:pt x="106" y="6"/>
                      </a:lnTo>
                      <a:lnTo>
                        <a:pt x="106" y="2"/>
                      </a:lnTo>
                      <a:lnTo>
                        <a:pt x="1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452">
                <a:extLst>
                  <a:ext uri="{FF2B5EF4-FFF2-40B4-BE49-F238E27FC236}">
                    <a16:creationId xmlns:a16="http://schemas.microsoft.com/office/drawing/2014/main" id="{E38D4192-CC5D-42D6-B854-54FDFBD006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960"/>
                <a:ext cx="653" cy="263"/>
                <a:chOff x="4080" y="1165"/>
                <a:chExt cx="1278" cy="514"/>
              </a:xfrm>
            </p:grpSpPr>
            <p:sp>
              <p:nvSpPr>
                <p:cNvPr id="23" name="Freeform 234">
                  <a:extLst>
                    <a:ext uri="{FF2B5EF4-FFF2-40B4-BE49-F238E27FC236}">
                      <a16:creationId xmlns:a16="http://schemas.microsoft.com/office/drawing/2014/main" id="{DBC95CCB-DE54-4C84-9D1B-E765AC124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1490"/>
                  <a:ext cx="213" cy="90"/>
                </a:xfrm>
                <a:custGeom>
                  <a:avLst/>
                  <a:gdLst>
                    <a:gd name="T0" fmla="*/ 53 w 853"/>
                    <a:gd name="T1" fmla="*/ 22 h 362"/>
                    <a:gd name="T2" fmla="*/ 52 w 853"/>
                    <a:gd name="T3" fmla="*/ 19 h 362"/>
                    <a:gd name="T4" fmla="*/ 50 w 853"/>
                    <a:gd name="T5" fmla="*/ 17 h 362"/>
                    <a:gd name="T6" fmla="*/ 48 w 853"/>
                    <a:gd name="T7" fmla="*/ 14 h 362"/>
                    <a:gd name="T8" fmla="*/ 45 w 853"/>
                    <a:gd name="T9" fmla="*/ 12 h 362"/>
                    <a:gd name="T10" fmla="*/ 43 w 853"/>
                    <a:gd name="T11" fmla="*/ 10 h 362"/>
                    <a:gd name="T12" fmla="*/ 40 w 853"/>
                    <a:gd name="T13" fmla="*/ 8 h 362"/>
                    <a:gd name="T14" fmla="*/ 36 w 853"/>
                    <a:gd name="T15" fmla="*/ 6 h 362"/>
                    <a:gd name="T16" fmla="*/ 33 w 853"/>
                    <a:gd name="T17" fmla="*/ 4 h 362"/>
                    <a:gd name="T18" fmla="*/ 30 w 853"/>
                    <a:gd name="T19" fmla="*/ 3 h 362"/>
                    <a:gd name="T20" fmla="*/ 26 w 853"/>
                    <a:gd name="T21" fmla="*/ 2 h 362"/>
                    <a:gd name="T22" fmla="*/ 22 w 853"/>
                    <a:gd name="T23" fmla="*/ 1 h 362"/>
                    <a:gd name="T24" fmla="*/ 18 w 853"/>
                    <a:gd name="T25" fmla="*/ 1 h 362"/>
                    <a:gd name="T26" fmla="*/ 14 w 853"/>
                    <a:gd name="T27" fmla="*/ 0 h 362"/>
                    <a:gd name="T28" fmla="*/ 9 w 853"/>
                    <a:gd name="T29" fmla="*/ 0 h 362"/>
                    <a:gd name="T30" fmla="*/ 5 w 853"/>
                    <a:gd name="T31" fmla="*/ 0 h 362"/>
                    <a:gd name="T32" fmla="*/ 0 w 853"/>
                    <a:gd name="T33" fmla="*/ 0 h 362"/>
                    <a:gd name="T34" fmla="*/ 4 w 853"/>
                    <a:gd name="T35" fmla="*/ 1 h 362"/>
                    <a:gd name="T36" fmla="*/ 7 w 853"/>
                    <a:gd name="T37" fmla="*/ 2 h 362"/>
                    <a:gd name="T38" fmla="*/ 11 w 853"/>
                    <a:gd name="T39" fmla="*/ 3 h 362"/>
                    <a:gd name="T40" fmla="*/ 15 w 853"/>
                    <a:gd name="T41" fmla="*/ 3 h 362"/>
                    <a:gd name="T42" fmla="*/ 18 w 853"/>
                    <a:gd name="T43" fmla="*/ 4 h 362"/>
                    <a:gd name="T44" fmla="*/ 21 w 853"/>
                    <a:gd name="T45" fmla="*/ 6 h 362"/>
                    <a:gd name="T46" fmla="*/ 24 w 853"/>
                    <a:gd name="T47" fmla="*/ 7 h 362"/>
                    <a:gd name="T48" fmla="*/ 28 w 853"/>
                    <a:gd name="T49" fmla="*/ 8 h 362"/>
                    <a:gd name="T50" fmla="*/ 31 w 853"/>
                    <a:gd name="T51" fmla="*/ 9 h 362"/>
                    <a:gd name="T52" fmla="*/ 34 w 853"/>
                    <a:gd name="T53" fmla="*/ 11 h 362"/>
                    <a:gd name="T54" fmla="*/ 37 w 853"/>
                    <a:gd name="T55" fmla="*/ 12 h 362"/>
                    <a:gd name="T56" fmla="*/ 40 w 853"/>
                    <a:gd name="T57" fmla="*/ 14 h 362"/>
                    <a:gd name="T58" fmla="*/ 43 w 853"/>
                    <a:gd name="T59" fmla="*/ 16 h 362"/>
                    <a:gd name="T60" fmla="*/ 47 w 853"/>
                    <a:gd name="T61" fmla="*/ 18 h 362"/>
                    <a:gd name="T62" fmla="*/ 50 w 853"/>
                    <a:gd name="T63" fmla="*/ 20 h 362"/>
                    <a:gd name="T64" fmla="*/ 53 w 853"/>
                    <a:gd name="T65" fmla="*/ 22 h 36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53" h="362">
                      <a:moveTo>
                        <a:pt x="853" y="362"/>
                      </a:moveTo>
                      <a:lnTo>
                        <a:pt x="828" y="312"/>
                      </a:lnTo>
                      <a:lnTo>
                        <a:pt x="798" y="269"/>
                      </a:lnTo>
                      <a:lnTo>
                        <a:pt x="763" y="228"/>
                      </a:lnTo>
                      <a:lnTo>
                        <a:pt x="725" y="190"/>
                      </a:lnTo>
                      <a:lnTo>
                        <a:pt x="685" y="155"/>
                      </a:lnTo>
                      <a:lnTo>
                        <a:pt x="639" y="125"/>
                      </a:lnTo>
                      <a:lnTo>
                        <a:pt x="586" y="97"/>
                      </a:lnTo>
                      <a:lnTo>
                        <a:pt x="533" y="74"/>
                      </a:lnTo>
                      <a:lnTo>
                        <a:pt x="475" y="51"/>
                      </a:lnTo>
                      <a:lnTo>
                        <a:pt x="415" y="35"/>
                      </a:lnTo>
                      <a:lnTo>
                        <a:pt x="353" y="21"/>
                      </a:lnTo>
                      <a:lnTo>
                        <a:pt x="288" y="11"/>
                      </a:lnTo>
                      <a:lnTo>
                        <a:pt x="219" y="3"/>
                      </a:lnTo>
                      <a:lnTo>
                        <a:pt x="147" y="0"/>
                      </a:lnTo>
                      <a:lnTo>
                        <a:pt x="76" y="0"/>
                      </a:lnTo>
                      <a:lnTo>
                        <a:pt x="0" y="3"/>
                      </a:lnTo>
                      <a:lnTo>
                        <a:pt x="62" y="16"/>
                      </a:lnTo>
                      <a:lnTo>
                        <a:pt x="122" y="30"/>
                      </a:lnTo>
                      <a:lnTo>
                        <a:pt x="182" y="44"/>
                      </a:lnTo>
                      <a:lnTo>
                        <a:pt x="236" y="57"/>
                      </a:lnTo>
                      <a:lnTo>
                        <a:pt x="290" y="74"/>
                      </a:lnTo>
                      <a:lnTo>
                        <a:pt x="342" y="92"/>
                      </a:lnTo>
                      <a:lnTo>
                        <a:pt x="394" y="111"/>
                      </a:lnTo>
                      <a:lnTo>
                        <a:pt x="445" y="131"/>
                      </a:lnTo>
                      <a:lnTo>
                        <a:pt x="494" y="152"/>
                      </a:lnTo>
                      <a:lnTo>
                        <a:pt x="543" y="177"/>
                      </a:lnTo>
                      <a:lnTo>
                        <a:pt x="595" y="201"/>
                      </a:lnTo>
                      <a:lnTo>
                        <a:pt x="644" y="231"/>
                      </a:lnTo>
                      <a:lnTo>
                        <a:pt x="695" y="258"/>
                      </a:lnTo>
                      <a:lnTo>
                        <a:pt x="747" y="291"/>
                      </a:lnTo>
                      <a:lnTo>
                        <a:pt x="798" y="326"/>
                      </a:lnTo>
                      <a:lnTo>
                        <a:pt x="853" y="362"/>
                      </a:lnTo>
                      <a:close/>
                    </a:path>
                  </a:pathLst>
                </a:custGeom>
                <a:solidFill>
                  <a:srgbClr val="9993A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Freeform 247">
                  <a:extLst>
                    <a:ext uri="{FF2B5EF4-FFF2-40B4-BE49-F238E27FC236}">
                      <a16:creationId xmlns:a16="http://schemas.microsoft.com/office/drawing/2014/main" id="{5385AFB1-09ED-4A82-97ED-489C70764B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0" y="1165"/>
                  <a:ext cx="1278" cy="440"/>
                </a:xfrm>
                <a:custGeom>
                  <a:avLst/>
                  <a:gdLst>
                    <a:gd name="T0" fmla="*/ 1 w 5110"/>
                    <a:gd name="T1" fmla="*/ 96 h 1758"/>
                    <a:gd name="T2" fmla="*/ 4 w 5110"/>
                    <a:gd name="T3" fmla="*/ 85 h 1758"/>
                    <a:gd name="T4" fmla="*/ 11 w 5110"/>
                    <a:gd name="T5" fmla="*/ 76 h 1758"/>
                    <a:gd name="T6" fmla="*/ 21 w 5110"/>
                    <a:gd name="T7" fmla="*/ 68 h 1758"/>
                    <a:gd name="T8" fmla="*/ 30 w 5110"/>
                    <a:gd name="T9" fmla="*/ 63 h 1758"/>
                    <a:gd name="T10" fmla="*/ 38 w 5110"/>
                    <a:gd name="T11" fmla="*/ 60 h 1758"/>
                    <a:gd name="T12" fmla="*/ 42 w 5110"/>
                    <a:gd name="T13" fmla="*/ 56 h 1758"/>
                    <a:gd name="T14" fmla="*/ 43 w 5110"/>
                    <a:gd name="T15" fmla="*/ 50 h 1758"/>
                    <a:gd name="T16" fmla="*/ 44 w 5110"/>
                    <a:gd name="T17" fmla="*/ 44 h 1758"/>
                    <a:gd name="T18" fmla="*/ 48 w 5110"/>
                    <a:gd name="T19" fmla="*/ 41 h 1758"/>
                    <a:gd name="T20" fmla="*/ 49 w 5110"/>
                    <a:gd name="T21" fmla="*/ 36 h 1758"/>
                    <a:gd name="T22" fmla="*/ 47 w 5110"/>
                    <a:gd name="T23" fmla="*/ 31 h 1758"/>
                    <a:gd name="T24" fmla="*/ 48 w 5110"/>
                    <a:gd name="T25" fmla="*/ 29 h 1758"/>
                    <a:gd name="T26" fmla="*/ 53 w 5110"/>
                    <a:gd name="T27" fmla="*/ 27 h 1758"/>
                    <a:gd name="T28" fmla="*/ 58 w 5110"/>
                    <a:gd name="T29" fmla="*/ 24 h 1758"/>
                    <a:gd name="T30" fmla="*/ 60 w 5110"/>
                    <a:gd name="T31" fmla="*/ 18 h 1758"/>
                    <a:gd name="T32" fmla="*/ 64 w 5110"/>
                    <a:gd name="T33" fmla="*/ 14 h 1758"/>
                    <a:gd name="T34" fmla="*/ 72 w 5110"/>
                    <a:gd name="T35" fmla="*/ 13 h 1758"/>
                    <a:gd name="T36" fmla="*/ 76 w 5110"/>
                    <a:gd name="T37" fmla="*/ 10 h 1758"/>
                    <a:gd name="T38" fmla="*/ 78 w 5110"/>
                    <a:gd name="T39" fmla="*/ 4 h 1758"/>
                    <a:gd name="T40" fmla="*/ 142 w 5110"/>
                    <a:gd name="T41" fmla="*/ 60 h 1758"/>
                    <a:gd name="T42" fmla="*/ 152 w 5110"/>
                    <a:gd name="T43" fmla="*/ 46 h 1758"/>
                    <a:gd name="T44" fmla="*/ 154 w 5110"/>
                    <a:gd name="T45" fmla="*/ 40 h 1758"/>
                    <a:gd name="T46" fmla="*/ 158 w 5110"/>
                    <a:gd name="T47" fmla="*/ 39 h 1758"/>
                    <a:gd name="T48" fmla="*/ 163 w 5110"/>
                    <a:gd name="T49" fmla="*/ 40 h 1758"/>
                    <a:gd name="T50" fmla="*/ 166 w 5110"/>
                    <a:gd name="T51" fmla="*/ 43 h 1758"/>
                    <a:gd name="T52" fmla="*/ 227 w 5110"/>
                    <a:gd name="T53" fmla="*/ 61 h 1758"/>
                    <a:gd name="T54" fmla="*/ 232 w 5110"/>
                    <a:gd name="T55" fmla="*/ 44 h 1758"/>
                    <a:gd name="T56" fmla="*/ 234 w 5110"/>
                    <a:gd name="T57" fmla="*/ 42 h 1758"/>
                    <a:gd name="T58" fmla="*/ 235 w 5110"/>
                    <a:gd name="T59" fmla="*/ 42 h 1758"/>
                    <a:gd name="T60" fmla="*/ 236 w 5110"/>
                    <a:gd name="T61" fmla="*/ 44 h 1758"/>
                    <a:gd name="T62" fmla="*/ 234 w 5110"/>
                    <a:gd name="T63" fmla="*/ 61 h 1758"/>
                    <a:gd name="T64" fmla="*/ 252 w 5110"/>
                    <a:gd name="T65" fmla="*/ 59 h 1758"/>
                    <a:gd name="T66" fmla="*/ 248 w 5110"/>
                    <a:gd name="T67" fmla="*/ 54 h 1758"/>
                    <a:gd name="T68" fmla="*/ 244 w 5110"/>
                    <a:gd name="T69" fmla="*/ 48 h 1758"/>
                    <a:gd name="T70" fmla="*/ 239 w 5110"/>
                    <a:gd name="T71" fmla="*/ 42 h 1758"/>
                    <a:gd name="T72" fmla="*/ 236 w 5110"/>
                    <a:gd name="T73" fmla="*/ 37 h 1758"/>
                    <a:gd name="T74" fmla="*/ 234 w 5110"/>
                    <a:gd name="T75" fmla="*/ 32 h 1758"/>
                    <a:gd name="T76" fmla="*/ 234 w 5110"/>
                    <a:gd name="T77" fmla="*/ 28 h 1758"/>
                    <a:gd name="T78" fmla="*/ 237 w 5110"/>
                    <a:gd name="T79" fmla="*/ 24 h 1758"/>
                    <a:gd name="T80" fmla="*/ 269 w 5110"/>
                    <a:gd name="T81" fmla="*/ 63 h 1758"/>
                    <a:gd name="T82" fmla="*/ 276 w 5110"/>
                    <a:gd name="T83" fmla="*/ 64 h 1758"/>
                    <a:gd name="T84" fmla="*/ 282 w 5110"/>
                    <a:gd name="T85" fmla="*/ 65 h 1758"/>
                    <a:gd name="T86" fmla="*/ 287 w 5110"/>
                    <a:gd name="T87" fmla="*/ 67 h 1758"/>
                    <a:gd name="T88" fmla="*/ 291 w 5110"/>
                    <a:gd name="T89" fmla="*/ 69 h 1758"/>
                    <a:gd name="T90" fmla="*/ 295 w 5110"/>
                    <a:gd name="T91" fmla="*/ 72 h 1758"/>
                    <a:gd name="T92" fmla="*/ 298 w 5110"/>
                    <a:gd name="T93" fmla="*/ 76 h 1758"/>
                    <a:gd name="T94" fmla="*/ 301 w 5110"/>
                    <a:gd name="T95" fmla="*/ 81 h 1758"/>
                    <a:gd name="T96" fmla="*/ 304 w 5110"/>
                    <a:gd name="T97" fmla="*/ 86 h 1758"/>
                    <a:gd name="T98" fmla="*/ 315 w 5110"/>
                    <a:gd name="T99" fmla="*/ 89 h 1758"/>
                    <a:gd name="T100" fmla="*/ 320 w 5110"/>
                    <a:gd name="T101" fmla="*/ 96 h 1758"/>
                    <a:gd name="T102" fmla="*/ 317 w 5110"/>
                    <a:gd name="T103" fmla="*/ 103 h 1758"/>
                    <a:gd name="T104" fmla="*/ 307 w 5110"/>
                    <a:gd name="T105" fmla="*/ 109 h 1758"/>
                    <a:gd name="T106" fmla="*/ 284 w 5110"/>
                    <a:gd name="T107" fmla="*/ 105 h 1758"/>
                    <a:gd name="T108" fmla="*/ 185 w 5110"/>
                    <a:gd name="T109" fmla="*/ 110 h 1758"/>
                    <a:gd name="T110" fmla="*/ 125 w 5110"/>
                    <a:gd name="T111" fmla="*/ 104 h 1758"/>
                    <a:gd name="T112" fmla="*/ 20 w 5110"/>
                    <a:gd name="T113" fmla="*/ 107 h 1758"/>
                    <a:gd name="T114" fmla="*/ 0 w 5110"/>
                    <a:gd name="T115" fmla="*/ 102 h 175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5110" h="1758">
                      <a:moveTo>
                        <a:pt x="0" y="1636"/>
                      </a:moveTo>
                      <a:lnTo>
                        <a:pt x="9" y="1535"/>
                      </a:lnTo>
                      <a:lnTo>
                        <a:pt x="30" y="1443"/>
                      </a:lnTo>
                      <a:lnTo>
                        <a:pt x="65" y="1359"/>
                      </a:lnTo>
                      <a:lnTo>
                        <a:pt x="114" y="1280"/>
                      </a:lnTo>
                      <a:lnTo>
                        <a:pt x="174" y="1209"/>
                      </a:lnTo>
                      <a:lnTo>
                        <a:pt x="245" y="1144"/>
                      </a:lnTo>
                      <a:lnTo>
                        <a:pt x="326" y="1084"/>
                      </a:lnTo>
                      <a:lnTo>
                        <a:pt x="416" y="1033"/>
                      </a:lnTo>
                      <a:lnTo>
                        <a:pt x="481" y="1008"/>
                      </a:lnTo>
                      <a:lnTo>
                        <a:pt x="540" y="987"/>
                      </a:lnTo>
                      <a:lnTo>
                        <a:pt x="598" y="962"/>
                      </a:lnTo>
                      <a:lnTo>
                        <a:pt x="644" y="935"/>
                      </a:lnTo>
                      <a:lnTo>
                        <a:pt x="676" y="900"/>
                      </a:lnTo>
                      <a:lnTo>
                        <a:pt x="693" y="856"/>
                      </a:lnTo>
                      <a:lnTo>
                        <a:pt x="688" y="801"/>
                      </a:lnTo>
                      <a:lnTo>
                        <a:pt x="660" y="731"/>
                      </a:lnTo>
                      <a:lnTo>
                        <a:pt x="706" y="709"/>
                      </a:lnTo>
                      <a:lnTo>
                        <a:pt x="744" y="682"/>
                      </a:lnTo>
                      <a:lnTo>
                        <a:pt x="769" y="646"/>
                      </a:lnTo>
                      <a:lnTo>
                        <a:pt x="785" y="609"/>
                      </a:lnTo>
                      <a:lnTo>
                        <a:pt x="788" y="570"/>
                      </a:lnTo>
                      <a:lnTo>
                        <a:pt x="776" y="533"/>
                      </a:lnTo>
                      <a:lnTo>
                        <a:pt x="755" y="498"/>
                      </a:lnTo>
                      <a:lnTo>
                        <a:pt x="718" y="464"/>
                      </a:lnTo>
                      <a:lnTo>
                        <a:pt x="760" y="457"/>
                      </a:lnTo>
                      <a:lnTo>
                        <a:pt x="806" y="446"/>
                      </a:lnTo>
                      <a:lnTo>
                        <a:pt x="850" y="429"/>
                      </a:lnTo>
                      <a:lnTo>
                        <a:pt x="891" y="411"/>
                      </a:lnTo>
                      <a:lnTo>
                        <a:pt x="924" y="381"/>
                      </a:lnTo>
                      <a:lnTo>
                        <a:pt x="945" y="342"/>
                      </a:lnTo>
                      <a:lnTo>
                        <a:pt x="954" y="291"/>
                      </a:lnTo>
                      <a:lnTo>
                        <a:pt x="942" y="223"/>
                      </a:lnTo>
                      <a:lnTo>
                        <a:pt x="1027" y="228"/>
                      </a:lnTo>
                      <a:lnTo>
                        <a:pt x="1095" y="226"/>
                      </a:lnTo>
                      <a:lnTo>
                        <a:pt x="1147" y="212"/>
                      </a:lnTo>
                      <a:lnTo>
                        <a:pt x="1184" y="187"/>
                      </a:lnTo>
                      <a:lnTo>
                        <a:pt x="1212" y="152"/>
                      </a:lnTo>
                      <a:lnTo>
                        <a:pt x="1231" y="111"/>
                      </a:lnTo>
                      <a:lnTo>
                        <a:pt x="1242" y="60"/>
                      </a:lnTo>
                      <a:lnTo>
                        <a:pt x="1249" y="0"/>
                      </a:lnTo>
                      <a:lnTo>
                        <a:pt x="2263" y="951"/>
                      </a:lnTo>
                      <a:lnTo>
                        <a:pt x="2530" y="951"/>
                      </a:lnTo>
                      <a:lnTo>
                        <a:pt x="2429" y="734"/>
                      </a:lnTo>
                      <a:lnTo>
                        <a:pt x="2434" y="676"/>
                      </a:lnTo>
                      <a:lnTo>
                        <a:pt x="2456" y="641"/>
                      </a:lnTo>
                      <a:lnTo>
                        <a:pt x="2491" y="623"/>
                      </a:lnTo>
                      <a:lnTo>
                        <a:pt x="2530" y="614"/>
                      </a:lnTo>
                      <a:lnTo>
                        <a:pt x="2572" y="623"/>
                      </a:lnTo>
                      <a:lnTo>
                        <a:pt x="2611" y="636"/>
                      </a:lnTo>
                      <a:lnTo>
                        <a:pt x="2641" y="658"/>
                      </a:lnTo>
                      <a:lnTo>
                        <a:pt x="2660" y="685"/>
                      </a:lnTo>
                      <a:lnTo>
                        <a:pt x="2826" y="965"/>
                      </a:lnTo>
                      <a:lnTo>
                        <a:pt x="3629" y="973"/>
                      </a:lnTo>
                      <a:lnTo>
                        <a:pt x="3697" y="718"/>
                      </a:lnTo>
                      <a:lnTo>
                        <a:pt x="3711" y="699"/>
                      </a:lnTo>
                      <a:lnTo>
                        <a:pt x="3722" y="682"/>
                      </a:lnTo>
                      <a:lnTo>
                        <a:pt x="3736" y="674"/>
                      </a:lnTo>
                      <a:lnTo>
                        <a:pt x="3747" y="671"/>
                      </a:lnTo>
                      <a:lnTo>
                        <a:pt x="3757" y="674"/>
                      </a:lnTo>
                      <a:lnTo>
                        <a:pt x="3768" y="685"/>
                      </a:lnTo>
                      <a:lnTo>
                        <a:pt x="3779" y="704"/>
                      </a:lnTo>
                      <a:lnTo>
                        <a:pt x="3789" y="731"/>
                      </a:lnTo>
                      <a:lnTo>
                        <a:pt x="3733" y="973"/>
                      </a:lnTo>
                      <a:lnTo>
                        <a:pt x="4056" y="987"/>
                      </a:lnTo>
                      <a:lnTo>
                        <a:pt x="4031" y="943"/>
                      </a:lnTo>
                      <a:lnTo>
                        <a:pt x="3999" y="900"/>
                      </a:lnTo>
                      <a:lnTo>
                        <a:pt x="3966" y="856"/>
                      </a:lnTo>
                      <a:lnTo>
                        <a:pt x="3931" y="810"/>
                      </a:lnTo>
                      <a:lnTo>
                        <a:pt x="3895" y="764"/>
                      </a:lnTo>
                      <a:lnTo>
                        <a:pt x="3860" y="720"/>
                      </a:lnTo>
                      <a:lnTo>
                        <a:pt x="3825" y="674"/>
                      </a:lnTo>
                      <a:lnTo>
                        <a:pt x="3795" y="630"/>
                      </a:lnTo>
                      <a:lnTo>
                        <a:pt x="3771" y="590"/>
                      </a:lnTo>
                      <a:lnTo>
                        <a:pt x="3752" y="549"/>
                      </a:lnTo>
                      <a:lnTo>
                        <a:pt x="3738" y="510"/>
                      </a:lnTo>
                      <a:lnTo>
                        <a:pt x="3736" y="475"/>
                      </a:lnTo>
                      <a:lnTo>
                        <a:pt x="3741" y="443"/>
                      </a:lnTo>
                      <a:lnTo>
                        <a:pt x="3759" y="413"/>
                      </a:lnTo>
                      <a:lnTo>
                        <a:pt x="3789" y="386"/>
                      </a:lnTo>
                      <a:lnTo>
                        <a:pt x="3833" y="364"/>
                      </a:lnTo>
                      <a:lnTo>
                        <a:pt x="4301" y="997"/>
                      </a:lnTo>
                      <a:lnTo>
                        <a:pt x="4357" y="1006"/>
                      </a:lnTo>
                      <a:lnTo>
                        <a:pt x="4409" y="1017"/>
                      </a:lnTo>
                      <a:lnTo>
                        <a:pt x="4458" y="1025"/>
                      </a:lnTo>
                      <a:lnTo>
                        <a:pt x="4504" y="1038"/>
                      </a:lnTo>
                      <a:lnTo>
                        <a:pt x="4545" y="1049"/>
                      </a:lnTo>
                      <a:lnTo>
                        <a:pt x="4586" y="1066"/>
                      </a:lnTo>
                      <a:lnTo>
                        <a:pt x="4622" y="1082"/>
                      </a:lnTo>
                      <a:lnTo>
                        <a:pt x="4654" y="1101"/>
                      </a:lnTo>
                      <a:lnTo>
                        <a:pt x="4687" y="1122"/>
                      </a:lnTo>
                      <a:lnTo>
                        <a:pt x="4714" y="1147"/>
                      </a:lnTo>
                      <a:lnTo>
                        <a:pt x="4740" y="1177"/>
                      </a:lnTo>
                      <a:lnTo>
                        <a:pt x="4768" y="1207"/>
                      </a:lnTo>
                      <a:lnTo>
                        <a:pt x="4793" y="1244"/>
                      </a:lnTo>
                      <a:lnTo>
                        <a:pt x="4816" y="1285"/>
                      </a:lnTo>
                      <a:lnTo>
                        <a:pt x="4841" y="1329"/>
                      </a:lnTo>
                      <a:lnTo>
                        <a:pt x="4863" y="1380"/>
                      </a:lnTo>
                      <a:lnTo>
                        <a:pt x="4964" y="1386"/>
                      </a:lnTo>
                      <a:lnTo>
                        <a:pt x="5040" y="1416"/>
                      </a:lnTo>
                      <a:lnTo>
                        <a:pt x="5088" y="1465"/>
                      </a:lnTo>
                      <a:lnTo>
                        <a:pt x="5110" y="1525"/>
                      </a:lnTo>
                      <a:lnTo>
                        <a:pt x="5102" y="1587"/>
                      </a:lnTo>
                      <a:lnTo>
                        <a:pt x="5066" y="1652"/>
                      </a:lnTo>
                      <a:lnTo>
                        <a:pt x="5001" y="1707"/>
                      </a:lnTo>
                      <a:lnTo>
                        <a:pt x="4906" y="1745"/>
                      </a:lnTo>
                      <a:lnTo>
                        <a:pt x="4881" y="1698"/>
                      </a:lnTo>
                      <a:lnTo>
                        <a:pt x="4539" y="1682"/>
                      </a:lnTo>
                      <a:lnTo>
                        <a:pt x="4542" y="1758"/>
                      </a:lnTo>
                      <a:lnTo>
                        <a:pt x="2953" y="1758"/>
                      </a:lnTo>
                      <a:lnTo>
                        <a:pt x="2962" y="1661"/>
                      </a:lnTo>
                      <a:lnTo>
                        <a:pt x="1992" y="1657"/>
                      </a:lnTo>
                      <a:lnTo>
                        <a:pt x="1992" y="1721"/>
                      </a:lnTo>
                      <a:lnTo>
                        <a:pt x="310" y="1712"/>
                      </a:lnTo>
                      <a:lnTo>
                        <a:pt x="312" y="1631"/>
                      </a:lnTo>
                      <a:lnTo>
                        <a:pt x="0" y="1636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Freeform 248">
                  <a:extLst>
                    <a:ext uri="{FF2B5EF4-FFF2-40B4-BE49-F238E27FC236}">
                      <a16:creationId xmlns:a16="http://schemas.microsoft.com/office/drawing/2014/main" id="{4B138BD0-3A3F-4B63-8008-48763CF86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" y="1200"/>
                  <a:ext cx="270" cy="203"/>
                </a:xfrm>
                <a:custGeom>
                  <a:avLst/>
                  <a:gdLst>
                    <a:gd name="T0" fmla="*/ 67 w 1081"/>
                    <a:gd name="T1" fmla="*/ 51 h 812"/>
                    <a:gd name="T2" fmla="*/ 64 w 1081"/>
                    <a:gd name="T3" fmla="*/ 49 h 812"/>
                    <a:gd name="T4" fmla="*/ 60 w 1081"/>
                    <a:gd name="T5" fmla="*/ 47 h 812"/>
                    <a:gd name="T6" fmla="*/ 56 w 1081"/>
                    <a:gd name="T7" fmla="*/ 44 h 812"/>
                    <a:gd name="T8" fmla="*/ 52 w 1081"/>
                    <a:gd name="T9" fmla="*/ 42 h 812"/>
                    <a:gd name="T10" fmla="*/ 48 w 1081"/>
                    <a:gd name="T11" fmla="*/ 39 h 812"/>
                    <a:gd name="T12" fmla="*/ 43 w 1081"/>
                    <a:gd name="T13" fmla="*/ 36 h 812"/>
                    <a:gd name="T14" fmla="*/ 38 w 1081"/>
                    <a:gd name="T15" fmla="*/ 33 h 812"/>
                    <a:gd name="T16" fmla="*/ 33 w 1081"/>
                    <a:gd name="T17" fmla="*/ 30 h 812"/>
                    <a:gd name="T18" fmla="*/ 29 w 1081"/>
                    <a:gd name="T19" fmla="*/ 27 h 812"/>
                    <a:gd name="T20" fmla="*/ 24 w 1081"/>
                    <a:gd name="T21" fmla="*/ 24 h 812"/>
                    <a:gd name="T22" fmla="*/ 20 w 1081"/>
                    <a:gd name="T23" fmla="*/ 22 h 812"/>
                    <a:gd name="T24" fmla="*/ 15 w 1081"/>
                    <a:gd name="T25" fmla="*/ 19 h 812"/>
                    <a:gd name="T26" fmla="*/ 11 w 1081"/>
                    <a:gd name="T27" fmla="*/ 16 h 812"/>
                    <a:gd name="T28" fmla="*/ 7 w 1081"/>
                    <a:gd name="T29" fmla="*/ 14 h 812"/>
                    <a:gd name="T30" fmla="*/ 3 w 1081"/>
                    <a:gd name="T31" fmla="*/ 11 h 812"/>
                    <a:gd name="T32" fmla="*/ 0 w 1081"/>
                    <a:gd name="T33" fmla="*/ 9 h 812"/>
                    <a:gd name="T34" fmla="*/ 2 w 1081"/>
                    <a:gd name="T35" fmla="*/ 9 h 812"/>
                    <a:gd name="T36" fmla="*/ 4 w 1081"/>
                    <a:gd name="T37" fmla="*/ 8 h 812"/>
                    <a:gd name="T38" fmla="*/ 6 w 1081"/>
                    <a:gd name="T39" fmla="*/ 7 h 812"/>
                    <a:gd name="T40" fmla="*/ 7 w 1081"/>
                    <a:gd name="T41" fmla="*/ 6 h 812"/>
                    <a:gd name="T42" fmla="*/ 9 w 1081"/>
                    <a:gd name="T43" fmla="*/ 4 h 812"/>
                    <a:gd name="T44" fmla="*/ 9 w 1081"/>
                    <a:gd name="T45" fmla="*/ 3 h 812"/>
                    <a:gd name="T46" fmla="*/ 10 w 1081"/>
                    <a:gd name="T47" fmla="*/ 2 h 812"/>
                    <a:gd name="T48" fmla="*/ 11 w 1081"/>
                    <a:gd name="T49" fmla="*/ 0 h 812"/>
                    <a:gd name="T50" fmla="*/ 15 w 1081"/>
                    <a:gd name="T51" fmla="*/ 3 h 812"/>
                    <a:gd name="T52" fmla="*/ 18 w 1081"/>
                    <a:gd name="T53" fmla="*/ 6 h 812"/>
                    <a:gd name="T54" fmla="*/ 21 w 1081"/>
                    <a:gd name="T55" fmla="*/ 10 h 812"/>
                    <a:gd name="T56" fmla="*/ 25 w 1081"/>
                    <a:gd name="T57" fmla="*/ 13 h 812"/>
                    <a:gd name="T58" fmla="*/ 28 w 1081"/>
                    <a:gd name="T59" fmla="*/ 16 h 812"/>
                    <a:gd name="T60" fmla="*/ 32 w 1081"/>
                    <a:gd name="T61" fmla="*/ 19 h 812"/>
                    <a:gd name="T62" fmla="*/ 36 w 1081"/>
                    <a:gd name="T63" fmla="*/ 23 h 812"/>
                    <a:gd name="T64" fmla="*/ 39 w 1081"/>
                    <a:gd name="T65" fmla="*/ 26 h 812"/>
                    <a:gd name="T66" fmla="*/ 43 w 1081"/>
                    <a:gd name="T67" fmla="*/ 29 h 812"/>
                    <a:gd name="T68" fmla="*/ 47 w 1081"/>
                    <a:gd name="T69" fmla="*/ 33 h 812"/>
                    <a:gd name="T70" fmla="*/ 50 w 1081"/>
                    <a:gd name="T71" fmla="*/ 36 h 812"/>
                    <a:gd name="T72" fmla="*/ 54 w 1081"/>
                    <a:gd name="T73" fmla="*/ 39 h 812"/>
                    <a:gd name="T74" fmla="*/ 57 w 1081"/>
                    <a:gd name="T75" fmla="*/ 42 h 812"/>
                    <a:gd name="T76" fmla="*/ 61 w 1081"/>
                    <a:gd name="T77" fmla="*/ 45 h 812"/>
                    <a:gd name="T78" fmla="*/ 64 w 1081"/>
                    <a:gd name="T79" fmla="*/ 48 h 812"/>
                    <a:gd name="T80" fmla="*/ 67 w 1081"/>
                    <a:gd name="T81" fmla="*/ 51 h 81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081" h="812">
                      <a:moveTo>
                        <a:pt x="1081" y="812"/>
                      </a:moveTo>
                      <a:lnTo>
                        <a:pt x="1028" y="779"/>
                      </a:lnTo>
                      <a:lnTo>
                        <a:pt x="968" y="744"/>
                      </a:lnTo>
                      <a:lnTo>
                        <a:pt x="902" y="706"/>
                      </a:lnTo>
                      <a:lnTo>
                        <a:pt x="834" y="666"/>
                      </a:lnTo>
                      <a:lnTo>
                        <a:pt x="763" y="622"/>
                      </a:lnTo>
                      <a:lnTo>
                        <a:pt x="691" y="576"/>
                      </a:lnTo>
                      <a:lnTo>
                        <a:pt x="615" y="530"/>
                      </a:lnTo>
                      <a:lnTo>
                        <a:pt x="538" y="484"/>
                      </a:lnTo>
                      <a:lnTo>
                        <a:pt x="462" y="435"/>
                      </a:lnTo>
                      <a:lnTo>
                        <a:pt x="389" y="389"/>
                      </a:lnTo>
                      <a:lnTo>
                        <a:pt x="315" y="343"/>
                      </a:lnTo>
                      <a:lnTo>
                        <a:pt x="245" y="299"/>
                      </a:lnTo>
                      <a:lnTo>
                        <a:pt x="177" y="255"/>
                      </a:lnTo>
                      <a:lnTo>
                        <a:pt x="112" y="214"/>
                      </a:lnTo>
                      <a:lnTo>
                        <a:pt x="54" y="179"/>
                      </a:lnTo>
                      <a:lnTo>
                        <a:pt x="0" y="144"/>
                      </a:lnTo>
                      <a:lnTo>
                        <a:pt x="41" y="136"/>
                      </a:lnTo>
                      <a:lnTo>
                        <a:pt x="74" y="122"/>
                      </a:lnTo>
                      <a:lnTo>
                        <a:pt x="98" y="106"/>
                      </a:lnTo>
                      <a:lnTo>
                        <a:pt x="120" y="87"/>
                      </a:lnTo>
                      <a:lnTo>
                        <a:pt x="139" y="64"/>
                      </a:lnTo>
                      <a:lnTo>
                        <a:pt x="153" y="43"/>
                      </a:lnTo>
                      <a:lnTo>
                        <a:pt x="169" y="22"/>
                      </a:lnTo>
                      <a:lnTo>
                        <a:pt x="185" y="0"/>
                      </a:lnTo>
                      <a:lnTo>
                        <a:pt x="236" y="48"/>
                      </a:lnTo>
                      <a:lnTo>
                        <a:pt x="291" y="101"/>
                      </a:lnTo>
                      <a:lnTo>
                        <a:pt x="345" y="152"/>
                      </a:lnTo>
                      <a:lnTo>
                        <a:pt x="400" y="203"/>
                      </a:lnTo>
                      <a:lnTo>
                        <a:pt x="456" y="255"/>
                      </a:lnTo>
                      <a:lnTo>
                        <a:pt x="514" y="309"/>
                      </a:lnTo>
                      <a:lnTo>
                        <a:pt x="571" y="361"/>
                      </a:lnTo>
                      <a:lnTo>
                        <a:pt x="631" y="413"/>
                      </a:lnTo>
                      <a:lnTo>
                        <a:pt x="687" y="467"/>
                      </a:lnTo>
                      <a:lnTo>
                        <a:pt x="747" y="519"/>
                      </a:lnTo>
                      <a:lnTo>
                        <a:pt x="804" y="570"/>
                      </a:lnTo>
                      <a:lnTo>
                        <a:pt x="862" y="622"/>
                      </a:lnTo>
                      <a:lnTo>
                        <a:pt x="919" y="671"/>
                      </a:lnTo>
                      <a:lnTo>
                        <a:pt x="973" y="720"/>
                      </a:lnTo>
                      <a:lnTo>
                        <a:pt x="1028" y="766"/>
                      </a:lnTo>
                      <a:lnTo>
                        <a:pt x="1081" y="812"/>
                      </a:lnTo>
                      <a:close/>
                    </a:path>
                  </a:pathLst>
                </a:custGeom>
                <a:solidFill>
                  <a:srgbClr val="AD44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249">
                  <a:extLst>
                    <a:ext uri="{FF2B5EF4-FFF2-40B4-BE49-F238E27FC236}">
                      <a16:creationId xmlns:a16="http://schemas.microsoft.com/office/drawing/2014/main" id="{E217DEA9-94D1-4552-B4DD-3D2D9DBC9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6" y="1240"/>
                  <a:ext cx="312" cy="162"/>
                </a:xfrm>
                <a:custGeom>
                  <a:avLst/>
                  <a:gdLst>
                    <a:gd name="T0" fmla="*/ 78 w 1247"/>
                    <a:gd name="T1" fmla="*/ 41 h 646"/>
                    <a:gd name="T2" fmla="*/ 74 w 1247"/>
                    <a:gd name="T3" fmla="*/ 39 h 646"/>
                    <a:gd name="T4" fmla="*/ 69 w 1247"/>
                    <a:gd name="T5" fmla="*/ 38 h 646"/>
                    <a:gd name="T6" fmla="*/ 65 w 1247"/>
                    <a:gd name="T7" fmla="*/ 36 h 646"/>
                    <a:gd name="T8" fmla="*/ 60 w 1247"/>
                    <a:gd name="T9" fmla="*/ 35 h 646"/>
                    <a:gd name="T10" fmla="*/ 55 w 1247"/>
                    <a:gd name="T11" fmla="*/ 33 h 646"/>
                    <a:gd name="T12" fmla="*/ 50 w 1247"/>
                    <a:gd name="T13" fmla="*/ 31 h 646"/>
                    <a:gd name="T14" fmla="*/ 44 w 1247"/>
                    <a:gd name="T15" fmla="*/ 29 h 646"/>
                    <a:gd name="T16" fmla="*/ 39 w 1247"/>
                    <a:gd name="T17" fmla="*/ 27 h 646"/>
                    <a:gd name="T18" fmla="*/ 34 w 1247"/>
                    <a:gd name="T19" fmla="*/ 25 h 646"/>
                    <a:gd name="T20" fmla="*/ 29 w 1247"/>
                    <a:gd name="T21" fmla="*/ 23 h 646"/>
                    <a:gd name="T22" fmla="*/ 23 w 1247"/>
                    <a:gd name="T23" fmla="*/ 21 h 646"/>
                    <a:gd name="T24" fmla="*/ 18 w 1247"/>
                    <a:gd name="T25" fmla="*/ 19 h 646"/>
                    <a:gd name="T26" fmla="*/ 14 w 1247"/>
                    <a:gd name="T27" fmla="*/ 18 h 646"/>
                    <a:gd name="T28" fmla="*/ 9 w 1247"/>
                    <a:gd name="T29" fmla="*/ 16 h 646"/>
                    <a:gd name="T30" fmla="*/ 4 w 1247"/>
                    <a:gd name="T31" fmla="*/ 14 h 646"/>
                    <a:gd name="T32" fmla="*/ 0 w 1247"/>
                    <a:gd name="T33" fmla="*/ 13 h 646"/>
                    <a:gd name="T34" fmla="*/ 2 w 1247"/>
                    <a:gd name="T35" fmla="*/ 12 h 646"/>
                    <a:gd name="T36" fmla="*/ 4 w 1247"/>
                    <a:gd name="T37" fmla="*/ 10 h 646"/>
                    <a:gd name="T38" fmla="*/ 6 w 1247"/>
                    <a:gd name="T39" fmla="*/ 9 h 646"/>
                    <a:gd name="T40" fmla="*/ 7 w 1247"/>
                    <a:gd name="T41" fmla="*/ 7 h 646"/>
                    <a:gd name="T42" fmla="*/ 9 w 1247"/>
                    <a:gd name="T43" fmla="*/ 6 h 646"/>
                    <a:gd name="T44" fmla="*/ 9 w 1247"/>
                    <a:gd name="T45" fmla="*/ 4 h 646"/>
                    <a:gd name="T46" fmla="*/ 10 w 1247"/>
                    <a:gd name="T47" fmla="*/ 2 h 646"/>
                    <a:gd name="T48" fmla="*/ 11 w 1247"/>
                    <a:gd name="T49" fmla="*/ 0 h 646"/>
                    <a:gd name="T50" fmla="*/ 13 w 1247"/>
                    <a:gd name="T51" fmla="*/ 2 h 646"/>
                    <a:gd name="T52" fmla="*/ 16 w 1247"/>
                    <a:gd name="T53" fmla="*/ 4 h 646"/>
                    <a:gd name="T54" fmla="*/ 20 w 1247"/>
                    <a:gd name="T55" fmla="*/ 6 h 646"/>
                    <a:gd name="T56" fmla="*/ 24 w 1247"/>
                    <a:gd name="T57" fmla="*/ 8 h 646"/>
                    <a:gd name="T58" fmla="*/ 29 w 1247"/>
                    <a:gd name="T59" fmla="*/ 11 h 646"/>
                    <a:gd name="T60" fmla="*/ 33 w 1247"/>
                    <a:gd name="T61" fmla="*/ 14 h 646"/>
                    <a:gd name="T62" fmla="*/ 39 w 1247"/>
                    <a:gd name="T63" fmla="*/ 17 h 646"/>
                    <a:gd name="T64" fmla="*/ 44 w 1247"/>
                    <a:gd name="T65" fmla="*/ 20 h 646"/>
                    <a:gd name="T66" fmla="*/ 49 w 1247"/>
                    <a:gd name="T67" fmla="*/ 24 h 646"/>
                    <a:gd name="T68" fmla="*/ 54 w 1247"/>
                    <a:gd name="T69" fmla="*/ 27 h 646"/>
                    <a:gd name="T70" fmla="*/ 59 w 1247"/>
                    <a:gd name="T71" fmla="*/ 30 h 646"/>
                    <a:gd name="T72" fmla="*/ 63 w 1247"/>
                    <a:gd name="T73" fmla="*/ 32 h 646"/>
                    <a:gd name="T74" fmla="*/ 68 w 1247"/>
                    <a:gd name="T75" fmla="*/ 35 h 646"/>
                    <a:gd name="T76" fmla="*/ 72 w 1247"/>
                    <a:gd name="T77" fmla="*/ 37 h 646"/>
                    <a:gd name="T78" fmla="*/ 75 w 1247"/>
                    <a:gd name="T79" fmla="*/ 39 h 646"/>
                    <a:gd name="T80" fmla="*/ 78 w 1247"/>
                    <a:gd name="T81" fmla="*/ 41 h 64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247" h="646">
                      <a:moveTo>
                        <a:pt x="1247" y="646"/>
                      </a:moveTo>
                      <a:lnTo>
                        <a:pt x="1179" y="628"/>
                      </a:lnTo>
                      <a:lnTo>
                        <a:pt x="1106" y="603"/>
                      </a:lnTo>
                      <a:lnTo>
                        <a:pt x="1032" y="579"/>
                      </a:lnTo>
                      <a:lnTo>
                        <a:pt x="953" y="552"/>
                      </a:lnTo>
                      <a:lnTo>
                        <a:pt x="872" y="524"/>
                      </a:lnTo>
                      <a:lnTo>
                        <a:pt x="791" y="494"/>
                      </a:lnTo>
                      <a:lnTo>
                        <a:pt x="706" y="464"/>
                      </a:lnTo>
                      <a:lnTo>
                        <a:pt x="622" y="434"/>
                      </a:lnTo>
                      <a:lnTo>
                        <a:pt x="538" y="402"/>
                      </a:lnTo>
                      <a:lnTo>
                        <a:pt x="454" y="372"/>
                      </a:lnTo>
                      <a:lnTo>
                        <a:pt x="372" y="339"/>
                      </a:lnTo>
                      <a:lnTo>
                        <a:pt x="293" y="309"/>
                      </a:lnTo>
                      <a:lnTo>
                        <a:pt x="214" y="280"/>
                      </a:lnTo>
                      <a:lnTo>
                        <a:pt x="138" y="252"/>
                      </a:lnTo>
                      <a:lnTo>
                        <a:pt x="68" y="226"/>
                      </a:lnTo>
                      <a:lnTo>
                        <a:pt x="0" y="201"/>
                      </a:lnTo>
                      <a:lnTo>
                        <a:pt x="35" y="182"/>
                      </a:lnTo>
                      <a:lnTo>
                        <a:pt x="65" y="162"/>
                      </a:lnTo>
                      <a:lnTo>
                        <a:pt x="92" y="141"/>
                      </a:lnTo>
                      <a:lnTo>
                        <a:pt x="117" y="116"/>
                      </a:lnTo>
                      <a:lnTo>
                        <a:pt x="136" y="90"/>
                      </a:lnTo>
                      <a:lnTo>
                        <a:pt x="149" y="62"/>
                      </a:lnTo>
                      <a:lnTo>
                        <a:pt x="163" y="32"/>
                      </a:lnTo>
                      <a:lnTo>
                        <a:pt x="171" y="0"/>
                      </a:lnTo>
                      <a:lnTo>
                        <a:pt x="209" y="24"/>
                      </a:lnTo>
                      <a:lnTo>
                        <a:pt x="258" y="54"/>
                      </a:lnTo>
                      <a:lnTo>
                        <a:pt x="318" y="90"/>
                      </a:lnTo>
                      <a:lnTo>
                        <a:pt x="383" y="130"/>
                      </a:lnTo>
                      <a:lnTo>
                        <a:pt x="456" y="176"/>
                      </a:lnTo>
                      <a:lnTo>
                        <a:pt x="533" y="222"/>
                      </a:lnTo>
                      <a:lnTo>
                        <a:pt x="614" y="272"/>
                      </a:lnTo>
                      <a:lnTo>
                        <a:pt x="695" y="323"/>
                      </a:lnTo>
                      <a:lnTo>
                        <a:pt x="780" y="374"/>
                      </a:lnTo>
                      <a:lnTo>
                        <a:pt x="861" y="423"/>
                      </a:lnTo>
                      <a:lnTo>
                        <a:pt x="940" y="470"/>
                      </a:lnTo>
                      <a:lnTo>
                        <a:pt x="1013" y="516"/>
                      </a:lnTo>
                      <a:lnTo>
                        <a:pt x="1084" y="557"/>
                      </a:lnTo>
                      <a:lnTo>
                        <a:pt x="1147" y="593"/>
                      </a:lnTo>
                      <a:lnTo>
                        <a:pt x="1200" y="623"/>
                      </a:lnTo>
                      <a:lnTo>
                        <a:pt x="1247" y="646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Freeform 250">
                  <a:extLst>
                    <a:ext uri="{FF2B5EF4-FFF2-40B4-BE49-F238E27FC236}">
                      <a16:creationId xmlns:a16="http://schemas.microsoft.com/office/drawing/2014/main" id="{39A94F7B-6513-4F22-B968-14E43DB5D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5" y="1306"/>
                  <a:ext cx="294" cy="96"/>
                </a:xfrm>
                <a:custGeom>
                  <a:avLst/>
                  <a:gdLst>
                    <a:gd name="T0" fmla="*/ 74 w 1176"/>
                    <a:gd name="T1" fmla="*/ 24 h 383"/>
                    <a:gd name="T2" fmla="*/ 70 w 1176"/>
                    <a:gd name="T3" fmla="*/ 24 h 383"/>
                    <a:gd name="T4" fmla="*/ 66 w 1176"/>
                    <a:gd name="T5" fmla="*/ 23 h 383"/>
                    <a:gd name="T6" fmla="*/ 61 w 1176"/>
                    <a:gd name="T7" fmla="*/ 22 h 383"/>
                    <a:gd name="T8" fmla="*/ 56 w 1176"/>
                    <a:gd name="T9" fmla="*/ 21 h 383"/>
                    <a:gd name="T10" fmla="*/ 52 w 1176"/>
                    <a:gd name="T11" fmla="*/ 20 h 383"/>
                    <a:gd name="T12" fmla="*/ 47 w 1176"/>
                    <a:gd name="T13" fmla="*/ 20 h 383"/>
                    <a:gd name="T14" fmla="*/ 42 w 1176"/>
                    <a:gd name="T15" fmla="*/ 19 h 383"/>
                    <a:gd name="T16" fmla="*/ 37 w 1176"/>
                    <a:gd name="T17" fmla="*/ 17 h 383"/>
                    <a:gd name="T18" fmla="*/ 32 w 1176"/>
                    <a:gd name="T19" fmla="*/ 16 h 383"/>
                    <a:gd name="T20" fmla="*/ 27 w 1176"/>
                    <a:gd name="T21" fmla="*/ 16 h 383"/>
                    <a:gd name="T22" fmla="*/ 22 w 1176"/>
                    <a:gd name="T23" fmla="*/ 15 h 383"/>
                    <a:gd name="T24" fmla="*/ 17 w 1176"/>
                    <a:gd name="T25" fmla="*/ 14 h 383"/>
                    <a:gd name="T26" fmla="*/ 12 w 1176"/>
                    <a:gd name="T27" fmla="*/ 13 h 383"/>
                    <a:gd name="T28" fmla="*/ 8 w 1176"/>
                    <a:gd name="T29" fmla="*/ 12 h 383"/>
                    <a:gd name="T30" fmla="*/ 4 w 1176"/>
                    <a:gd name="T31" fmla="*/ 11 h 383"/>
                    <a:gd name="T32" fmla="*/ 0 w 1176"/>
                    <a:gd name="T33" fmla="*/ 10 h 383"/>
                    <a:gd name="T34" fmla="*/ 2 w 1176"/>
                    <a:gd name="T35" fmla="*/ 9 h 383"/>
                    <a:gd name="T36" fmla="*/ 3 w 1176"/>
                    <a:gd name="T37" fmla="*/ 8 h 383"/>
                    <a:gd name="T38" fmla="*/ 4 w 1176"/>
                    <a:gd name="T39" fmla="*/ 7 h 383"/>
                    <a:gd name="T40" fmla="*/ 4 w 1176"/>
                    <a:gd name="T41" fmla="*/ 5 h 383"/>
                    <a:gd name="T42" fmla="*/ 5 w 1176"/>
                    <a:gd name="T43" fmla="*/ 4 h 383"/>
                    <a:gd name="T44" fmla="*/ 5 w 1176"/>
                    <a:gd name="T45" fmla="*/ 3 h 383"/>
                    <a:gd name="T46" fmla="*/ 4 w 1176"/>
                    <a:gd name="T47" fmla="*/ 2 h 383"/>
                    <a:gd name="T48" fmla="*/ 4 w 1176"/>
                    <a:gd name="T49" fmla="*/ 0 h 383"/>
                    <a:gd name="T50" fmla="*/ 8 w 1176"/>
                    <a:gd name="T51" fmla="*/ 2 h 383"/>
                    <a:gd name="T52" fmla="*/ 12 w 1176"/>
                    <a:gd name="T53" fmla="*/ 3 h 383"/>
                    <a:gd name="T54" fmla="*/ 16 w 1176"/>
                    <a:gd name="T55" fmla="*/ 4 h 383"/>
                    <a:gd name="T56" fmla="*/ 21 w 1176"/>
                    <a:gd name="T57" fmla="*/ 6 h 383"/>
                    <a:gd name="T58" fmla="*/ 25 w 1176"/>
                    <a:gd name="T59" fmla="*/ 7 h 383"/>
                    <a:gd name="T60" fmla="*/ 29 w 1176"/>
                    <a:gd name="T61" fmla="*/ 9 h 383"/>
                    <a:gd name="T62" fmla="*/ 34 w 1176"/>
                    <a:gd name="T63" fmla="*/ 11 h 383"/>
                    <a:gd name="T64" fmla="*/ 39 w 1176"/>
                    <a:gd name="T65" fmla="*/ 12 h 383"/>
                    <a:gd name="T66" fmla="*/ 43 w 1176"/>
                    <a:gd name="T67" fmla="*/ 14 h 383"/>
                    <a:gd name="T68" fmla="*/ 48 w 1176"/>
                    <a:gd name="T69" fmla="*/ 16 h 383"/>
                    <a:gd name="T70" fmla="*/ 53 w 1176"/>
                    <a:gd name="T71" fmla="*/ 17 h 383"/>
                    <a:gd name="T72" fmla="*/ 57 w 1176"/>
                    <a:gd name="T73" fmla="*/ 19 h 383"/>
                    <a:gd name="T74" fmla="*/ 61 w 1176"/>
                    <a:gd name="T75" fmla="*/ 20 h 383"/>
                    <a:gd name="T76" fmla="*/ 66 w 1176"/>
                    <a:gd name="T77" fmla="*/ 22 h 383"/>
                    <a:gd name="T78" fmla="*/ 70 w 1176"/>
                    <a:gd name="T79" fmla="*/ 23 h 383"/>
                    <a:gd name="T80" fmla="*/ 74 w 1176"/>
                    <a:gd name="T81" fmla="*/ 24 h 3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176" h="383">
                      <a:moveTo>
                        <a:pt x="1176" y="383"/>
                      </a:moveTo>
                      <a:lnTo>
                        <a:pt x="1113" y="376"/>
                      </a:lnTo>
                      <a:lnTo>
                        <a:pt x="1046" y="365"/>
                      </a:lnTo>
                      <a:lnTo>
                        <a:pt x="975" y="351"/>
                      </a:lnTo>
                      <a:lnTo>
                        <a:pt x="901" y="337"/>
                      </a:lnTo>
                      <a:lnTo>
                        <a:pt x="823" y="324"/>
                      </a:lnTo>
                      <a:lnTo>
                        <a:pt x="744" y="310"/>
                      </a:lnTo>
                      <a:lnTo>
                        <a:pt x="665" y="294"/>
                      </a:lnTo>
                      <a:lnTo>
                        <a:pt x="584" y="277"/>
                      </a:lnTo>
                      <a:lnTo>
                        <a:pt x="502" y="261"/>
                      </a:lnTo>
                      <a:lnTo>
                        <a:pt x="423" y="247"/>
                      </a:lnTo>
                      <a:lnTo>
                        <a:pt x="345" y="231"/>
                      </a:lnTo>
                      <a:lnTo>
                        <a:pt x="268" y="215"/>
                      </a:lnTo>
                      <a:lnTo>
                        <a:pt x="195" y="201"/>
                      </a:lnTo>
                      <a:lnTo>
                        <a:pt x="125" y="185"/>
                      </a:lnTo>
                      <a:lnTo>
                        <a:pt x="60" y="174"/>
                      </a:lnTo>
                      <a:lnTo>
                        <a:pt x="0" y="160"/>
                      </a:lnTo>
                      <a:lnTo>
                        <a:pt x="26" y="141"/>
                      </a:lnTo>
                      <a:lnTo>
                        <a:pt x="46" y="123"/>
                      </a:lnTo>
                      <a:lnTo>
                        <a:pt x="60" y="104"/>
                      </a:lnTo>
                      <a:lnTo>
                        <a:pt x="67" y="85"/>
                      </a:lnTo>
                      <a:lnTo>
                        <a:pt x="70" y="65"/>
                      </a:lnTo>
                      <a:lnTo>
                        <a:pt x="70" y="46"/>
                      </a:lnTo>
                      <a:lnTo>
                        <a:pt x="67" y="25"/>
                      </a:lnTo>
                      <a:lnTo>
                        <a:pt x="65" y="0"/>
                      </a:lnTo>
                      <a:lnTo>
                        <a:pt x="125" y="22"/>
                      </a:lnTo>
                      <a:lnTo>
                        <a:pt x="190" y="44"/>
                      </a:lnTo>
                      <a:lnTo>
                        <a:pt x="255" y="65"/>
                      </a:lnTo>
                      <a:lnTo>
                        <a:pt x="326" y="90"/>
                      </a:lnTo>
                      <a:lnTo>
                        <a:pt x="397" y="117"/>
                      </a:lnTo>
                      <a:lnTo>
                        <a:pt x="469" y="141"/>
                      </a:lnTo>
                      <a:lnTo>
                        <a:pt x="543" y="169"/>
                      </a:lnTo>
                      <a:lnTo>
                        <a:pt x="617" y="196"/>
                      </a:lnTo>
                      <a:lnTo>
                        <a:pt x="690" y="220"/>
                      </a:lnTo>
                      <a:lnTo>
                        <a:pt x="766" y="247"/>
                      </a:lnTo>
                      <a:lnTo>
                        <a:pt x="839" y="272"/>
                      </a:lnTo>
                      <a:lnTo>
                        <a:pt x="910" y="296"/>
                      </a:lnTo>
                      <a:lnTo>
                        <a:pt x="980" y="321"/>
                      </a:lnTo>
                      <a:lnTo>
                        <a:pt x="1048" y="342"/>
                      </a:lnTo>
                      <a:lnTo>
                        <a:pt x="1113" y="365"/>
                      </a:lnTo>
                      <a:lnTo>
                        <a:pt x="1176" y="383"/>
                      </a:lnTo>
                      <a:close/>
                    </a:path>
                  </a:pathLst>
                </a:custGeom>
                <a:solidFill>
                  <a:srgbClr val="AD44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Freeform 251">
                  <a:extLst>
                    <a:ext uri="{FF2B5EF4-FFF2-40B4-BE49-F238E27FC236}">
                      <a16:creationId xmlns:a16="http://schemas.microsoft.com/office/drawing/2014/main" id="{DACB5B2D-6AC0-48CD-8301-B88F17B55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6" y="1362"/>
                  <a:ext cx="244" cy="42"/>
                </a:xfrm>
                <a:custGeom>
                  <a:avLst/>
                  <a:gdLst>
                    <a:gd name="T0" fmla="*/ 61 w 978"/>
                    <a:gd name="T1" fmla="*/ 11 h 168"/>
                    <a:gd name="T2" fmla="*/ 57 w 978"/>
                    <a:gd name="T3" fmla="*/ 10 h 168"/>
                    <a:gd name="T4" fmla="*/ 53 w 978"/>
                    <a:gd name="T5" fmla="*/ 10 h 168"/>
                    <a:gd name="T6" fmla="*/ 49 w 978"/>
                    <a:gd name="T7" fmla="*/ 10 h 168"/>
                    <a:gd name="T8" fmla="*/ 46 w 978"/>
                    <a:gd name="T9" fmla="*/ 10 h 168"/>
                    <a:gd name="T10" fmla="*/ 42 w 978"/>
                    <a:gd name="T11" fmla="*/ 10 h 168"/>
                    <a:gd name="T12" fmla="*/ 38 w 978"/>
                    <a:gd name="T13" fmla="*/ 10 h 168"/>
                    <a:gd name="T14" fmla="*/ 34 w 978"/>
                    <a:gd name="T15" fmla="*/ 10 h 168"/>
                    <a:gd name="T16" fmla="*/ 30 w 978"/>
                    <a:gd name="T17" fmla="*/ 10 h 168"/>
                    <a:gd name="T18" fmla="*/ 27 w 978"/>
                    <a:gd name="T19" fmla="*/ 10 h 168"/>
                    <a:gd name="T20" fmla="*/ 23 w 978"/>
                    <a:gd name="T21" fmla="*/ 10 h 168"/>
                    <a:gd name="T22" fmla="*/ 19 w 978"/>
                    <a:gd name="T23" fmla="*/ 10 h 168"/>
                    <a:gd name="T24" fmla="*/ 15 w 978"/>
                    <a:gd name="T25" fmla="*/ 10 h 168"/>
                    <a:gd name="T26" fmla="*/ 11 w 978"/>
                    <a:gd name="T27" fmla="*/ 10 h 168"/>
                    <a:gd name="T28" fmla="*/ 7 w 978"/>
                    <a:gd name="T29" fmla="*/ 10 h 168"/>
                    <a:gd name="T30" fmla="*/ 4 w 978"/>
                    <a:gd name="T31" fmla="*/ 10 h 168"/>
                    <a:gd name="T32" fmla="*/ 0 w 978"/>
                    <a:gd name="T33" fmla="*/ 10 h 168"/>
                    <a:gd name="T34" fmla="*/ 1 w 978"/>
                    <a:gd name="T35" fmla="*/ 8 h 168"/>
                    <a:gd name="T36" fmla="*/ 1 w 978"/>
                    <a:gd name="T37" fmla="*/ 5 h 168"/>
                    <a:gd name="T38" fmla="*/ 2 w 978"/>
                    <a:gd name="T39" fmla="*/ 2 h 168"/>
                    <a:gd name="T40" fmla="*/ 2 w 978"/>
                    <a:gd name="T41" fmla="*/ 0 h 168"/>
                    <a:gd name="T42" fmla="*/ 5 w 978"/>
                    <a:gd name="T43" fmla="*/ 1 h 168"/>
                    <a:gd name="T44" fmla="*/ 9 w 978"/>
                    <a:gd name="T45" fmla="*/ 1 h 168"/>
                    <a:gd name="T46" fmla="*/ 12 w 978"/>
                    <a:gd name="T47" fmla="*/ 2 h 168"/>
                    <a:gd name="T48" fmla="*/ 16 w 978"/>
                    <a:gd name="T49" fmla="*/ 3 h 168"/>
                    <a:gd name="T50" fmla="*/ 20 w 978"/>
                    <a:gd name="T51" fmla="*/ 4 h 168"/>
                    <a:gd name="T52" fmla="*/ 23 w 978"/>
                    <a:gd name="T53" fmla="*/ 4 h 168"/>
                    <a:gd name="T54" fmla="*/ 27 w 978"/>
                    <a:gd name="T55" fmla="*/ 5 h 168"/>
                    <a:gd name="T56" fmla="*/ 31 w 978"/>
                    <a:gd name="T57" fmla="*/ 6 h 168"/>
                    <a:gd name="T58" fmla="*/ 35 w 978"/>
                    <a:gd name="T59" fmla="*/ 7 h 168"/>
                    <a:gd name="T60" fmla="*/ 39 w 978"/>
                    <a:gd name="T61" fmla="*/ 7 h 168"/>
                    <a:gd name="T62" fmla="*/ 42 w 978"/>
                    <a:gd name="T63" fmla="*/ 8 h 168"/>
                    <a:gd name="T64" fmla="*/ 46 w 978"/>
                    <a:gd name="T65" fmla="*/ 8 h 168"/>
                    <a:gd name="T66" fmla="*/ 50 w 978"/>
                    <a:gd name="T67" fmla="*/ 9 h 168"/>
                    <a:gd name="T68" fmla="*/ 54 w 978"/>
                    <a:gd name="T69" fmla="*/ 10 h 168"/>
                    <a:gd name="T70" fmla="*/ 57 w 978"/>
                    <a:gd name="T71" fmla="*/ 10 h 168"/>
                    <a:gd name="T72" fmla="*/ 61 w 978"/>
                    <a:gd name="T73" fmla="*/ 11 h 16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978" h="168">
                      <a:moveTo>
                        <a:pt x="978" y="168"/>
                      </a:moveTo>
                      <a:lnTo>
                        <a:pt x="916" y="164"/>
                      </a:lnTo>
                      <a:lnTo>
                        <a:pt x="856" y="162"/>
                      </a:lnTo>
                      <a:lnTo>
                        <a:pt x="794" y="159"/>
                      </a:lnTo>
                      <a:lnTo>
                        <a:pt x="734" y="157"/>
                      </a:lnTo>
                      <a:lnTo>
                        <a:pt x="671" y="157"/>
                      </a:lnTo>
                      <a:lnTo>
                        <a:pt x="611" y="154"/>
                      </a:lnTo>
                      <a:lnTo>
                        <a:pt x="549" y="154"/>
                      </a:lnTo>
                      <a:lnTo>
                        <a:pt x="489" y="154"/>
                      </a:lnTo>
                      <a:lnTo>
                        <a:pt x="429" y="154"/>
                      </a:lnTo>
                      <a:lnTo>
                        <a:pt x="367" y="154"/>
                      </a:lnTo>
                      <a:lnTo>
                        <a:pt x="307" y="154"/>
                      </a:lnTo>
                      <a:lnTo>
                        <a:pt x="245" y="154"/>
                      </a:lnTo>
                      <a:lnTo>
                        <a:pt x="185" y="154"/>
                      </a:lnTo>
                      <a:lnTo>
                        <a:pt x="122" y="154"/>
                      </a:lnTo>
                      <a:lnTo>
                        <a:pt x="62" y="152"/>
                      </a:lnTo>
                      <a:lnTo>
                        <a:pt x="0" y="152"/>
                      </a:lnTo>
                      <a:lnTo>
                        <a:pt x="11" y="118"/>
                      </a:lnTo>
                      <a:lnTo>
                        <a:pt x="22" y="78"/>
                      </a:lnTo>
                      <a:lnTo>
                        <a:pt x="27" y="37"/>
                      </a:lnTo>
                      <a:lnTo>
                        <a:pt x="27" y="0"/>
                      </a:lnTo>
                      <a:lnTo>
                        <a:pt x="85" y="10"/>
                      </a:lnTo>
                      <a:lnTo>
                        <a:pt x="142" y="21"/>
                      </a:lnTo>
                      <a:lnTo>
                        <a:pt x="198" y="35"/>
                      </a:lnTo>
                      <a:lnTo>
                        <a:pt x="258" y="46"/>
                      </a:lnTo>
                      <a:lnTo>
                        <a:pt x="318" y="56"/>
                      </a:lnTo>
                      <a:lnTo>
                        <a:pt x="378" y="67"/>
                      </a:lnTo>
                      <a:lnTo>
                        <a:pt x="438" y="81"/>
                      </a:lnTo>
                      <a:lnTo>
                        <a:pt x="500" y="92"/>
                      </a:lnTo>
                      <a:lnTo>
                        <a:pt x="560" y="102"/>
                      </a:lnTo>
                      <a:lnTo>
                        <a:pt x="620" y="113"/>
                      </a:lnTo>
                      <a:lnTo>
                        <a:pt x="683" y="122"/>
                      </a:lnTo>
                      <a:lnTo>
                        <a:pt x="742" y="132"/>
                      </a:lnTo>
                      <a:lnTo>
                        <a:pt x="802" y="143"/>
                      </a:lnTo>
                      <a:lnTo>
                        <a:pt x="861" y="152"/>
                      </a:lnTo>
                      <a:lnTo>
                        <a:pt x="921" y="159"/>
                      </a:lnTo>
                      <a:lnTo>
                        <a:pt x="978" y="168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Freeform 252">
                  <a:extLst>
                    <a:ext uri="{FF2B5EF4-FFF2-40B4-BE49-F238E27FC236}">
                      <a16:creationId xmlns:a16="http://schemas.microsoft.com/office/drawing/2014/main" id="{74EFF10B-28FF-4AA1-94FD-5FFCA17B3D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7" y="1414"/>
                  <a:ext cx="588" cy="148"/>
                </a:xfrm>
                <a:custGeom>
                  <a:avLst/>
                  <a:gdLst>
                    <a:gd name="T0" fmla="*/ 147 w 2352"/>
                    <a:gd name="T1" fmla="*/ 1 h 590"/>
                    <a:gd name="T2" fmla="*/ 147 w 2352"/>
                    <a:gd name="T3" fmla="*/ 37 h 590"/>
                    <a:gd name="T4" fmla="*/ 145 w 2352"/>
                    <a:gd name="T5" fmla="*/ 37 h 590"/>
                    <a:gd name="T6" fmla="*/ 144 w 2352"/>
                    <a:gd name="T7" fmla="*/ 37 h 590"/>
                    <a:gd name="T8" fmla="*/ 142 w 2352"/>
                    <a:gd name="T9" fmla="*/ 37 h 590"/>
                    <a:gd name="T10" fmla="*/ 140 w 2352"/>
                    <a:gd name="T11" fmla="*/ 37 h 590"/>
                    <a:gd name="T12" fmla="*/ 138 w 2352"/>
                    <a:gd name="T13" fmla="*/ 37 h 590"/>
                    <a:gd name="T14" fmla="*/ 136 w 2352"/>
                    <a:gd name="T15" fmla="*/ 37 h 590"/>
                    <a:gd name="T16" fmla="*/ 135 w 2352"/>
                    <a:gd name="T17" fmla="*/ 37 h 590"/>
                    <a:gd name="T18" fmla="*/ 133 w 2352"/>
                    <a:gd name="T19" fmla="*/ 37 h 590"/>
                    <a:gd name="T20" fmla="*/ 131 w 2352"/>
                    <a:gd name="T21" fmla="*/ 37 h 590"/>
                    <a:gd name="T22" fmla="*/ 130 w 2352"/>
                    <a:gd name="T23" fmla="*/ 37 h 590"/>
                    <a:gd name="T24" fmla="*/ 128 w 2352"/>
                    <a:gd name="T25" fmla="*/ 37 h 590"/>
                    <a:gd name="T26" fmla="*/ 126 w 2352"/>
                    <a:gd name="T27" fmla="*/ 37 h 590"/>
                    <a:gd name="T28" fmla="*/ 124 w 2352"/>
                    <a:gd name="T29" fmla="*/ 37 h 590"/>
                    <a:gd name="T30" fmla="*/ 123 w 2352"/>
                    <a:gd name="T31" fmla="*/ 37 h 590"/>
                    <a:gd name="T32" fmla="*/ 121 w 2352"/>
                    <a:gd name="T33" fmla="*/ 37 h 590"/>
                    <a:gd name="T34" fmla="*/ 119 w 2352"/>
                    <a:gd name="T35" fmla="*/ 37 h 590"/>
                    <a:gd name="T36" fmla="*/ 116 w 2352"/>
                    <a:gd name="T37" fmla="*/ 30 h 590"/>
                    <a:gd name="T38" fmla="*/ 111 w 2352"/>
                    <a:gd name="T39" fmla="*/ 24 h 590"/>
                    <a:gd name="T40" fmla="*/ 106 w 2352"/>
                    <a:gd name="T41" fmla="*/ 19 h 590"/>
                    <a:gd name="T42" fmla="*/ 99 w 2352"/>
                    <a:gd name="T43" fmla="*/ 15 h 590"/>
                    <a:gd name="T44" fmla="*/ 92 w 2352"/>
                    <a:gd name="T45" fmla="*/ 12 h 590"/>
                    <a:gd name="T46" fmla="*/ 84 w 2352"/>
                    <a:gd name="T47" fmla="*/ 10 h 590"/>
                    <a:gd name="T48" fmla="*/ 76 w 2352"/>
                    <a:gd name="T49" fmla="*/ 8 h 590"/>
                    <a:gd name="T50" fmla="*/ 68 w 2352"/>
                    <a:gd name="T51" fmla="*/ 8 h 590"/>
                    <a:gd name="T52" fmla="*/ 60 w 2352"/>
                    <a:gd name="T53" fmla="*/ 8 h 590"/>
                    <a:gd name="T54" fmla="*/ 52 w 2352"/>
                    <a:gd name="T55" fmla="*/ 10 h 590"/>
                    <a:gd name="T56" fmla="*/ 44 w 2352"/>
                    <a:gd name="T57" fmla="*/ 12 h 590"/>
                    <a:gd name="T58" fmla="*/ 37 w 2352"/>
                    <a:gd name="T59" fmla="*/ 15 h 590"/>
                    <a:gd name="T60" fmla="*/ 31 w 2352"/>
                    <a:gd name="T61" fmla="*/ 19 h 590"/>
                    <a:gd name="T62" fmla="*/ 25 w 2352"/>
                    <a:gd name="T63" fmla="*/ 24 h 590"/>
                    <a:gd name="T64" fmla="*/ 20 w 2352"/>
                    <a:gd name="T65" fmla="*/ 29 h 590"/>
                    <a:gd name="T66" fmla="*/ 17 w 2352"/>
                    <a:gd name="T67" fmla="*/ 35 h 590"/>
                    <a:gd name="T68" fmla="*/ 15 w 2352"/>
                    <a:gd name="T69" fmla="*/ 35 h 590"/>
                    <a:gd name="T70" fmla="*/ 13 w 2352"/>
                    <a:gd name="T71" fmla="*/ 35 h 590"/>
                    <a:gd name="T72" fmla="*/ 10 w 2352"/>
                    <a:gd name="T73" fmla="*/ 35 h 590"/>
                    <a:gd name="T74" fmla="*/ 8 w 2352"/>
                    <a:gd name="T75" fmla="*/ 35 h 590"/>
                    <a:gd name="T76" fmla="*/ 6 w 2352"/>
                    <a:gd name="T77" fmla="*/ 35 h 590"/>
                    <a:gd name="T78" fmla="*/ 4 w 2352"/>
                    <a:gd name="T79" fmla="*/ 36 h 590"/>
                    <a:gd name="T80" fmla="*/ 2 w 2352"/>
                    <a:gd name="T81" fmla="*/ 36 h 590"/>
                    <a:gd name="T82" fmla="*/ 0 w 2352"/>
                    <a:gd name="T83" fmla="*/ 36 h 590"/>
                    <a:gd name="T84" fmla="*/ 2 w 2352"/>
                    <a:gd name="T85" fmla="*/ 31 h 590"/>
                    <a:gd name="T86" fmla="*/ 4 w 2352"/>
                    <a:gd name="T87" fmla="*/ 26 h 590"/>
                    <a:gd name="T88" fmla="*/ 6 w 2352"/>
                    <a:gd name="T89" fmla="*/ 22 h 590"/>
                    <a:gd name="T90" fmla="*/ 8 w 2352"/>
                    <a:gd name="T91" fmla="*/ 18 h 590"/>
                    <a:gd name="T92" fmla="*/ 12 w 2352"/>
                    <a:gd name="T93" fmla="*/ 15 h 590"/>
                    <a:gd name="T94" fmla="*/ 15 w 2352"/>
                    <a:gd name="T95" fmla="*/ 12 h 590"/>
                    <a:gd name="T96" fmla="*/ 18 w 2352"/>
                    <a:gd name="T97" fmla="*/ 10 h 590"/>
                    <a:gd name="T98" fmla="*/ 22 w 2352"/>
                    <a:gd name="T99" fmla="*/ 8 h 590"/>
                    <a:gd name="T100" fmla="*/ 25 w 2352"/>
                    <a:gd name="T101" fmla="*/ 6 h 590"/>
                    <a:gd name="T102" fmla="*/ 29 w 2352"/>
                    <a:gd name="T103" fmla="*/ 4 h 590"/>
                    <a:gd name="T104" fmla="*/ 33 w 2352"/>
                    <a:gd name="T105" fmla="*/ 3 h 590"/>
                    <a:gd name="T106" fmla="*/ 36 w 2352"/>
                    <a:gd name="T107" fmla="*/ 2 h 590"/>
                    <a:gd name="T108" fmla="*/ 40 w 2352"/>
                    <a:gd name="T109" fmla="*/ 2 h 590"/>
                    <a:gd name="T110" fmla="*/ 44 w 2352"/>
                    <a:gd name="T111" fmla="*/ 1 h 590"/>
                    <a:gd name="T112" fmla="*/ 47 w 2352"/>
                    <a:gd name="T113" fmla="*/ 1 h 590"/>
                    <a:gd name="T114" fmla="*/ 51 w 2352"/>
                    <a:gd name="T115" fmla="*/ 0 h 590"/>
                    <a:gd name="T116" fmla="*/ 147 w 2352"/>
                    <a:gd name="T117" fmla="*/ 1 h 590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2352" h="590">
                      <a:moveTo>
                        <a:pt x="2350" y="20"/>
                      </a:moveTo>
                      <a:lnTo>
                        <a:pt x="2352" y="588"/>
                      </a:lnTo>
                      <a:lnTo>
                        <a:pt x="2322" y="588"/>
                      </a:lnTo>
                      <a:lnTo>
                        <a:pt x="2296" y="590"/>
                      </a:lnTo>
                      <a:lnTo>
                        <a:pt x="2266" y="590"/>
                      </a:lnTo>
                      <a:lnTo>
                        <a:pt x="2238" y="590"/>
                      </a:lnTo>
                      <a:lnTo>
                        <a:pt x="2209" y="590"/>
                      </a:lnTo>
                      <a:lnTo>
                        <a:pt x="2181" y="590"/>
                      </a:lnTo>
                      <a:lnTo>
                        <a:pt x="2155" y="590"/>
                      </a:lnTo>
                      <a:lnTo>
                        <a:pt x="2125" y="590"/>
                      </a:lnTo>
                      <a:lnTo>
                        <a:pt x="2097" y="590"/>
                      </a:lnTo>
                      <a:lnTo>
                        <a:pt x="2070" y="590"/>
                      </a:lnTo>
                      <a:lnTo>
                        <a:pt x="2043" y="590"/>
                      </a:lnTo>
                      <a:lnTo>
                        <a:pt x="2015" y="590"/>
                      </a:lnTo>
                      <a:lnTo>
                        <a:pt x="1986" y="588"/>
                      </a:lnTo>
                      <a:lnTo>
                        <a:pt x="1959" y="588"/>
                      </a:lnTo>
                      <a:lnTo>
                        <a:pt x="1931" y="588"/>
                      </a:lnTo>
                      <a:lnTo>
                        <a:pt x="1904" y="584"/>
                      </a:lnTo>
                      <a:lnTo>
                        <a:pt x="1850" y="473"/>
                      </a:lnTo>
                      <a:lnTo>
                        <a:pt x="1777" y="378"/>
                      </a:lnTo>
                      <a:lnTo>
                        <a:pt x="1687" y="299"/>
                      </a:lnTo>
                      <a:lnTo>
                        <a:pt x="1583" y="235"/>
                      </a:lnTo>
                      <a:lnTo>
                        <a:pt x="1470" y="185"/>
                      </a:lnTo>
                      <a:lnTo>
                        <a:pt x="1347" y="150"/>
                      </a:lnTo>
                      <a:lnTo>
                        <a:pt x="1217" y="128"/>
                      </a:lnTo>
                      <a:lnTo>
                        <a:pt x="1087" y="122"/>
                      </a:lnTo>
                      <a:lnTo>
                        <a:pt x="953" y="131"/>
                      </a:lnTo>
                      <a:lnTo>
                        <a:pt x="826" y="152"/>
                      </a:lnTo>
                      <a:lnTo>
                        <a:pt x="703" y="188"/>
                      </a:lnTo>
                      <a:lnTo>
                        <a:pt x="590" y="237"/>
                      </a:lnTo>
                      <a:lnTo>
                        <a:pt x="486" y="299"/>
                      </a:lnTo>
                      <a:lnTo>
                        <a:pt x="396" y="373"/>
                      </a:lnTo>
                      <a:lnTo>
                        <a:pt x="323" y="462"/>
                      </a:lnTo>
                      <a:lnTo>
                        <a:pt x="272" y="563"/>
                      </a:lnTo>
                      <a:lnTo>
                        <a:pt x="234" y="563"/>
                      </a:lnTo>
                      <a:lnTo>
                        <a:pt x="200" y="563"/>
                      </a:lnTo>
                      <a:lnTo>
                        <a:pt x="165" y="563"/>
                      </a:lnTo>
                      <a:lnTo>
                        <a:pt x="133" y="563"/>
                      </a:lnTo>
                      <a:lnTo>
                        <a:pt x="100" y="563"/>
                      </a:lnTo>
                      <a:lnTo>
                        <a:pt x="68" y="565"/>
                      </a:lnTo>
                      <a:lnTo>
                        <a:pt x="36" y="565"/>
                      </a:lnTo>
                      <a:lnTo>
                        <a:pt x="0" y="568"/>
                      </a:lnTo>
                      <a:lnTo>
                        <a:pt x="24" y="487"/>
                      </a:lnTo>
                      <a:lnTo>
                        <a:pt x="54" y="413"/>
                      </a:lnTo>
                      <a:lnTo>
                        <a:pt x="92" y="346"/>
                      </a:lnTo>
                      <a:lnTo>
                        <a:pt x="133" y="288"/>
                      </a:lnTo>
                      <a:lnTo>
                        <a:pt x="182" y="237"/>
                      </a:lnTo>
                      <a:lnTo>
                        <a:pt x="230" y="191"/>
                      </a:lnTo>
                      <a:lnTo>
                        <a:pt x="285" y="152"/>
                      </a:lnTo>
                      <a:lnTo>
                        <a:pt x="343" y="120"/>
                      </a:lnTo>
                      <a:lnTo>
                        <a:pt x="399" y="90"/>
                      </a:lnTo>
                      <a:lnTo>
                        <a:pt x="459" y="69"/>
                      </a:lnTo>
                      <a:lnTo>
                        <a:pt x="519" y="49"/>
                      </a:lnTo>
                      <a:lnTo>
                        <a:pt x="579" y="33"/>
                      </a:lnTo>
                      <a:lnTo>
                        <a:pt x="638" y="22"/>
                      </a:lnTo>
                      <a:lnTo>
                        <a:pt x="698" y="11"/>
                      </a:lnTo>
                      <a:lnTo>
                        <a:pt x="752" y="6"/>
                      </a:lnTo>
                      <a:lnTo>
                        <a:pt x="807" y="0"/>
                      </a:lnTo>
                      <a:lnTo>
                        <a:pt x="2350" y="20"/>
                      </a:lnTo>
                      <a:close/>
                    </a:path>
                  </a:pathLst>
                </a:custGeom>
                <a:solidFill>
                  <a:srgbClr val="AD44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Freeform 253">
                  <a:extLst>
                    <a:ext uri="{FF2B5EF4-FFF2-40B4-BE49-F238E27FC236}">
                      <a16:creationId xmlns:a16="http://schemas.microsoft.com/office/drawing/2014/main" id="{60CEE7FE-1B4A-4066-B1F6-F3CAD8E4A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0" y="1422"/>
                  <a:ext cx="286" cy="109"/>
                </a:xfrm>
                <a:custGeom>
                  <a:avLst/>
                  <a:gdLst>
                    <a:gd name="T0" fmla="*/ 2 w 1147"/>
                    <a:gd name="T1" fmla="*/ 7 h 438"/>
                    <a:gd name="T2" fmla="*/ 0 w 1147"/>
                    <a:gd name="T3" fmla="*/ 0 h 438"/>
                    <a:gd name="T4" fmla="*/ 4 w 1147"/>
                    <a:gd name="T5" fmla="*/ 0 h 438"/>
                    <a:gd name="T6" fmla="*/ 8 w 1147"/>
                    <a:gd name="T7" fmla="*/ 0 h 438"/>
                    <a:gd name="T8" fmla="*/ 12 w 1147"/>
                    <a:gd name="T9" fmla="*/ 0 h 438"/>
                    <a:gd name="T10" fmla="*/ 17 w 1147"/>
                    <a:gd name="T11" fmla="*/ 0 h 438"/>
                    <a:gd name="T12" fmla="*/ 20 w 1147"/>
                    <a:gd name="T13" fmla="*/ 1 h 438"/>
                    <a:gd name="T14" fmla="*/ 24 w 1147"/>
                    <a:gd name="T15" fmla="*/ 1 h 438"/>
                    <a:gd name="T16" fmla="*/ 28 w 1147"/>
                    <a:gd name="T17" fmla="*/ 1 h 438"/>
                    <a:gd name="T18" fmla="*/ 32 w 1147"/>
                    <a:gd name="T19" fmla="*/ 1 h 438"/>
                    <a:gd name="T20" fmla="*/ 35 w 1147"/>
                    <a:gd name="T21" fmla="*/ 2 h 438"/>
                    <a:gd name="T22" fmla="*/ 39 w 1147"/>
                    <a:gd name="T23" fmla="*/ 2 h 438"/>
                    <a:gd name="T24" fmla="*/ 42 w 1147"/>
                    <a:gd name="T25" fmla="*/ 2 h 438"/>
                    <a:gd name="T26" fmla="*/ 46 w 1147"/>
                    <a:gd name="T27" fmla="*/ 3 h 438"/>
                    <a:gd name="T28" fmla="*/ 49 w 1147"/>
                    <a:gd name="T29" fmla="*/ 3 h 438"/>
                    <a:gd name="T30" fmla="*/ 52 w 1147"/>
                    <a:gd name="T31" fmla="*/ 4 h 438"/>
                    <a:gd name="T32" fmla="*/ 54 w 1147"/>
                    <a:gd name="T33" fmla="*/ 5 h 438"/>
                    <a:gd name="T34" fmla="*/ 57 w 1147"/>
                    <a:gd name="T35" fmla="*/ 6 h 438"/>
                    <a:gd name="T36" fmla="*/ 60 w 1147"/>
                    <a:gd name="T37" fmla="*/ 8 h 438"/>
                    <a:gd name="T38" fmla="*/ 62 w 1147"/>
                    <a:gd name="T39" fmla="*/ 10 h 438"/>
                    <a:gd name="T40" fmla="*/ 64 w 1147"/>
                    <a:gd name="T41" fmla="*/ 12 h 438"/>
                    <a:gd name="T42" fmla="*/ 66 w 1147"/>
                    <a:gd name="T43" fmla="*/ 15 h 438"/>
                    <a:gd name="T44" fmla="*/ 68 w 1147"/>
                    <a:gd name="T45" fmla="*/ 18 h 438"/>
                    <a:gd name="T46" fmla="*/ 69 w 1147"/>
                    <a:gd name="T47" fmla="*/ 21 h 438"/>
                    <a:gd name="T48" fmla="*/ 71 w 1147"/>
                    <a:gd name="T49" fmla="*/ 24 h 438"/>
                    <a:gd name="T50" fmla="*/ 71 w 1147"/>
                    <a:gd name="T51" fmla="*/ 27 h 438"/>
                    <a:gd name="T52" fmla="*/ 69 w 1147"/>
                    <a:gd name="T53" fmla="*/ 27 h 438"/>
                    <a:gd name="T54" fmla="*/ 66 w 1147"/>
                    <a:gd name="T55" fmla="*/ 27 h 438"/>
                    <a:gd name="T56" fmla="*/ 63 w 1147"/>
                    <a:gd name="T57" fmla="*/ 27 h 438"/>
                    <a:gd name="T58" fmla="*/ 60 w 1147"/>
                    <a:gd name="T59" fmla="*/ 27 h 438"/>
                    <a:gd name="T60" fmla="*/ 56 w 1147"/>
                    <a:gd name="T61" fmla="*/ 27 h 438"/>
                    <a:gd name="T62" fmla="*/ 53 w 1147"/>
                    <a:gd name="T63" fmla="*/ 27 h 438"/>
                    <a:gd name="T64" fmla="*/ 50 w 1147"/>
                    <a:gd name="T65" fmla="*/ 27 h 438"/>
                    <a:gd name="T66" fmla="*/ 48 w 1147"/>
                    <a:gd name="T67" fmla="*/ 27 h 438"/>
                    <a:gd name="T68" fmla="*/ 46 w 1147"/>
                    <a:gd name="T69" fmla="*/ 24 h 438"/>
                    <a:gd name="T70" fmla="*/ 44 w 1147"/>
                    <a:gd name="T71" fmla="*/ 22 h 438"/>
                    <a:gd name="T72" fmla="*/ 42 w 1147"/>
                    <a:gd name="T73" fmla="*/ 20 h 438"/>
                    <a:gd name="T74" fmla="*/ 39 w 1147"/>
                    <a:gd name="T75" fmla="*/ 18 h 438"/>
                    <a:gd name="T76" fmla="*/ 37 w 1147"/>
                    <a:gd name="T77" fmla="*/ 16 h 438"/>
                    <a:gd name="T78" fmla="*/ 34 w 1147"/>
                    <a:gd name="T79" fmla="*/ 14 h 438"/>
                    <a:gd name="T80" fmla="*/ 31 w 1147"/>
                    <a:gd name="T81" fmla="*/ 13 h 438"/>
                    <a:gd name="T82" fmla="*/ 28 w 1147"/>
                    <a:gd name="T83" fmla="*/ 11 h 438"/>
                    <a:gd name="T84" fmla="*/ 25 w 1147"/>
                    <a:gd name="T85" fmla="*/ 10 h 438"/>
                    <a:gd name="T86" fmla="*/ 22 w 1147"/>
                    <a:gd name="T87" fmla="*/ 9 h 438"/>
                    <a:gd name="T88" fmla="*/ 19 w 1147"/>
                    <a:gd name="T89" fmla="*/ 9 h 438"/>
                    <a:gd name="T90" fmla="*/ 15 w 1147"/>
                    <a:gd name="T91" fmla="*/ 8 h 438"/>
                    <a:gd name="T92" fmla="*/ 12 w 1147"/>
                    <a:gd name="T93" fmla="*/ 7 h 438"/>
                    <a:gd name="T94" fmla="*/ 9 w 1147"/>
                    <a:gd name="T95" fmla="*/ 7 h 438"/>
                    <a:gd name="T96" fmla="*/ 5 w 1147"/>
                    <a:gd name="T97" fmla="*/ 7 h 438"/>
                    <a:gd name="T98" fmla="*/ 2 w 1147"/>
                    <a:gd name="T99" fmla="*/ 7 h 43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147" h="438">
                      <a:moveTo>
                        <a:pt x="36" y="117"/>
                      </a:move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136" y="3"/>
                      </a:lnTo>
                      <a:lnTo>
                        <a:pt x="201" y="6"/>
                      </a:lnTo>
                      <a:lnTo>
                        <a:pt x="267" y="6"/>
                      </a:lnTo>
                      <a:lnTo>
                        <a:pt x="330" y="11"/>
                      </a:lnTo>
                      <a:lnTo>
                        <a:pt x="392" y="14"/>
                      </a:lnTo>
                      <a:lnTo>
                        <a:pt x="454" y="16"/>
                      </a:lnTo>
                      <a:lnTo>
                        <a:pt x="514" y="22"/>
                      </a:lnTo>
                      <a:lnTo>
                        <a:pt x="571" y="27"/>
                      </a:lnTo>
                      <a:lnTo>
                        <a:pt x="628" y="33"/>
                      </a:lnTo>
                      <a:lnTo>
                        <a:pt x="683" y="41"/>
                      </a:lnTo>
                      <a:lnTo>
                        <a:pt x="734" y="49"/>
                      </a:lnTo>
                      <a:lnTo>
                        <a:pt x="783" y="57"/>
                      </a:lnTo>
                      <a:lnTo>
                        <a:pt x="831" y="69"/>
                      </a:lnTo>
                      <a:lnTo>
                        <a:pt x="875" y="79"/>
                      </a:lnTo>
                      <a:lnTo>
                        <a:pt x="919" y="92"/>
                      </a:lnTo>
                      <a:lnTo>
                        <a:pt x="960" y="125"/>
                      </a:lnTo>
                      <a:lnTo>
                        <a:pt x="997" y="163"/>
                      </a:lnTo>
                      <a:lnTo>
                        <a:pt x="1032" y="201"/>
                      </a:lnTo>
                      <a:lnTo>
                        <a:pt x="1062" y="245"/>
                      </a:lnTo>
                      <a:lnTo>
                        <a:pt x="1092" y="288"/>
                      </a:lnTo>
                      <a:lnTo>
                        <a:pt x="1115" y="334"/>
                      </a:lnTo>
                      <a:lnTo>
                        <a:pt x="1133" y="383"/>
                      </a:lnTo>
                      <a:lnTo>
                        <a:pt x="1147" y="432"/>
                      </a:lnTo>
                      <a:lnTo>
                        <a:pt x="1106" y="435"/>
                      </a:lnTo>
                      <a:lnTo>
                        <a:pt x="1060" y="435"/>
                      </a:lnTo>
                      <a:lnTo>
                        <a:pt x="1011" y="435"/>
                      </a:lnTo>
                      <a:lnTo>
                        <a:pt x="960" y="435"/>
                      </a:lnTo>
                      <a:lnTo>
                        <a:pt x="905" y="435"/>
                      </a:lnTo>
                      <a:lnTo>
                        <a:pt x="856" y="435"/>
                      </a:lnTo>
                      <a:lnTo>
                        <a:pt x="808" y="435"/>
                      </a:lnTo>
                      <a:lnTo>
                        <a:pt x="764" y="438"/>
                      </a:lnTo>
                      <a:lnTo>
                        <a:pt x="737" y="394"/>
                      </a:lnTo>
                      <a:lnTo>
                        <a:pt x="704" y="357"/>
                      </a:lnTo>
                      <a:lnTo>
                        <a:pt x="669" y="318"/>
                      </a:lnTo>
                      <a:lnTo>
                        <a:pt x="631" y="286"/>
                      </a:lnTo>
                      <a:lnTo>
                        <a:pt x="590" y="256"/>
                      </a:lnTo>
                      <a:lnTo>
                        <a:pt x="547" y="228"/>
                      </a:lnTo>
                      <a:lnTo>
                        <a:pt x="503" y="207"/>
                      </a:lnTo>
                      <a:lnTo>
                        <a:pt x="454" y="185"/>
                      </a:lnTo>
                      <a:lnTo>
                        <a:pt x="406" y="166"/>
                      </a:lnTo>
                      <a:lnTo>
                        <a:pt x="356" y="152"/>
                      </a:lnTo>
                      <a:lnTo>
                        <a:pt x="305" y="139"/>
                      </a:lnTo>
                      <a:lnTo>
                        <a:pt x="250" y="131"/>
                      </a:lnTo>
                      <a:lnTo>
                        <a:pt x="199" y="122"/>
                      </a:lnTo>
                      <a:lnTo>
                        <a:pt x="145" y="117"/>
                      </a:lnTo>
                      <a:lnTo>
                        <a:pt x="90" y="117"/>
                      </a:lnTo>
                      <a:lnTo>
                        <a:pt x="36" y="117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Freeform 254">
                  <a:extLst>
                    <a:ext uri="{FF2B5EF4-FFF2-40B4-BE49-F238E27FC236}">
                      <a16:creationId xmlns:a16="http://schemas.microsoft.com/office/drawing/2014/main" id="{51253BCF-4EBB-4744-B8F5-AF711FBB8C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9" y="1422"/>
                  <a:ext cx="30" cy="30"/>
                </a:xfrm>
                <a:custGeom>
                  <a:avLst/>
                  <a:gdLst>
                    <a:gd name="T0" fmla="*/ 6 w 119"/>
                    <a:gd name="T1" fmla="*/ 0 h 122"/>
                    <a:gd name="T2" fmla="*/ 8 w 119"/>
                    <a:gd name="T3" fmla="*/ 7 h 122"/>
                    <a:gd name="T4" fmla="*/ 7 w 119"/>
                    <a:gd name="T5" fmla="*/ 7 h 122"/>
                    <a:gd name="T6" fmla="*/ 6 w 119"/>
                    <a:gd name="T7" fmla="*/ 7 h 122"/>
                    <a:gd name="T8" fmla="*/ 5 w 119"/>
                    <a:gd name="T9" fmla="*/ 7 h 122"/>
                    <a:gd name="T10" fmla="*/ 5 w 119"/>
                    <a:gd name="T11" fmla="*/ 7 h 122"/>
                    <a:gd name="T12" fmla="*/ 4 w 119"/>
                    <a:gd name="T13" fmla="*/ 7 h 122"/>
                    <a:gd name="T14" fmla="*/ 3 w 119"/>
                    <a:gd name="T15" fmla="*/ 7 h 122"/>
                    <a:gd name="T16" fmla="*/ 3 w 119"/>
                    <a:gd name="T17" fmla="*/ 7 h 122"/>
                    <a:gd name="T18" fmla="*/ 2 w 119"/>
                    <a:gd name="T19" fmla="*/ 7 h 122"/>
                    <a:gd name="T20" fmla="*/ 0 w 119"/>
                    <a:gd name="T21" fmla="*/ 0 h 122"/>
                    <a:gd name="T22" fmla="*/ 1 w 119"/>
                    <a:gd name="T23" fmla="*/ 0 h 122"/>
                    <a:gd name="T24" fmla="*/ 1 w 119"/>
                    <a:gd name="T25" fmla="*/ 0 h 122"/>
                    <a:gd name="T26" fmla="*/ 2 w 119"/>
                    <a:gd name="T27" fmla="*/ 0 h 122"/>
                    <a:gd name="T28" fmla="*/ 3 w 119"/>
                    <a:gd name="T29" fmla="*/ 0 h 122"/>
                    <a:gd name="T30" fmla="*/ 4 w 119"/>
                    <a:gd name="T31" fmla="*/ 0 h 122"/>
                    <a:gd name="T32" fmla="*/ 4 w 119"/>
                    <a:gd name="T33" fmla="*/ 0 h 122"/>
                    <a:gd name="T34" fmla="*/ 5 w 119"/>
                    <a:gd name="T35" fmla="*/ 0 h 122"/>
                    <a:gd name="T36" fmla="*/ 6 w 119"/>
                    <a:gd name="T37" fmla="*/ 0 h 12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19" h="122">
                      <a:moveTo>
                        <a:pt x="86" y="0"/>
                      </a:moveTo>
                      <a:lnTo>
                        <a:pt x="119" y="117"/>
                      </a:lnTo>
                      <a:lnTo>
                        <a:pt x="109" y="117"/>
                      </a:lnTo>
                      <a:lnTo>
                        <a:pt x="95" y="117"/>
                      </a:lnTo>
                      <a:lnTo>
                        <a:pt x="84" y="120"/>
                      </a:lnTo>
                      <a:lnTo>
                        <a:pt x="73" y="120"/>
                      </a:lnTo>
                      <a:lnTo>
                        <a:pt x="63" y="120"/>
                      </a:lnTo>
                      <a:lnTo>
                        <a:pt x="51" y="122"/>
                      </a:lnTo>
                      <a:lnTo>
                        <a:pt x="40" y="122"/>
                      </a:lnTo>
                      <a:lnTo>
                        <a:pt x="30" y="122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3" y="0"/>
                      </a:lnTo>
                      <a:lnTo>
                        <a:pt x="43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6" y="0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255">
                  <a:extLst>
                    <a:ext uri="{FF2B5EF4-FFF2-40B4-BE49-F238E27FC236}">
                      <a16:creationId xmlns:a16="http://schemas.microsoft.com/office/drawing/2014/main" id="{FAB37ADE-82D0-4760-ACB1-55CFDA50D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8" y="1422"/>
                  <a:ext cx="30" cy="32"/>
                </a:xfrm>
                <a:custGeom>
                  <a:avLst/>
                  <a:gdLst>
                    <a:gd name="T0" fmla="*/ 5 w 120"/>
                    <a:gd name="T1" fmla="*/ 0 h 128"/>
                    <a:gd name="T2" fmla="*/ 8 w 120"/>
                    <a:gd name="T3" fmla="*/ 7 h 128"/>
                    <a:gd name="T4" fmla="*/ 7 w 120"/>
                    <a:gd name="T5" fmla="*/ 8 h 128"/>
                    <a:gd name="T6" fmla="*/ 6 w 120"/>
                    <a:gd name="T7" fmla="*/ 8 h 128"/>
                    <a:gd name="T8" fmla="*/ 6 w 120"/>
                    <a:gd name="T9" fmla="*/ 8 h 128"/>
                    <a:gd name="T10" fmla="*/ 5 w 120"/>
                    <a:gd name="T11" fmla="*/ 8 h 128"/>
                    <a:gd name="T12" fmla="*/ 4 w 120"/>
                    <a:gd name="T13" fmla="*/ 8 h 128"/>
                    <a:gd name="T14" fmla="*/ 4 w 120"/>
                    <a:gd name="T15" fmla="*/ 8 h 128"/>
                    <a:gd name="T16" fmla="*/ 3 w 120"/>
                    <a:gd name="T17" fmla="*/ 8 h 128"/>
                    <a:gd name="T18" fmla="*/ 2 w 120"/>
                    <a:gd name="T19" fmla="*/ 8 h 128"/>
                    <a:gd name="T20" fmla="*/ 0 w 120"/>
                    <a:gd name="T21" fmla="*/ 0 h 128"/>
                    <a:gd name="T22" fmla="*/ 1 w 120"/>
                    <a:gd name="T23" fmla="*/ 0 h 128"/>
                    <a:gd name="T24" fmla="*/ 2 w 120"/>
                    <a:gd name="T25" fmla="*/ 0 h 128"/>
                    <a:gd name="T26" fmla="*/ 2 w 120"/>
                    <a:gd name="T27" fmla="*/ 0 h 128"/>
                    <a:gd name="T28" fmla="*/ 3 w 120"/>
                    <a:gd name="T29" fmla="*/ 0 h 128"/>
                    <a:gd name="T30" fmla="*/ 3 w 120"/>
                    <a:gd name="T31" fmla="*/ 0 h 128"/>
                    <a:gd name="T32" fmla="*/ 4 w 120"/>
                    <a:gd name="T33" fmla="*/ 0 h 128"/>
                    <a:gd name="T34" fmla="*/ 5 w 120"/>
                    <a:gd name="T35" fmla="*/ 0 h 128"/>
                    <a:gd name="T36" fmla="*/ 5 w 120"/>
                    <a:gd name="T37" fmla="*/ 0 h 12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20" h="128">
                      <a:moveTo>
                        <a:pt x="84" y="0"/>
                      </a:moveTo>
                      <a:lnTo>
                        <a:pt x="120" y="117"/>
                      </a:lnTo>
                      <a:lnTo>
                        <a:pt x="109" y="120"/>
                      </a:lnTo>
                      <a:lnTo>
                        <a:pt x="98" y="120"/>
                      </a:lnTo>
                      <a:lnTo>
                        <a:pt x="87" y="122"/>
                      </a:lnTo>
                      <a:lnTo>
                        <a:pt x="77" y="122"/>
                      </a:lnTo>
                      <a:lnTo>
                        <a:pt x="65" y="122"/>
                      </a:lnTo>
                      <a:lnTo>
                        <a:pt x="54" y="125"/>
                      </a:lnTo>
                      <a:lnTo>
                        <a:pt x="41" y="125"/>
                      </a:lnTo>
                      <a:lnTo>
                        <a:pt x="30" y="128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2" y="0"/>
                      </a:lnTo>
                      <a:lnTo>
                        <a:pt x="63" y="0"/>
                      </a:lnTo>
                      <a:lnTo>
                        <a:pt x="74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CC56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256">
                  <a:extLst>
                    <a:ext uri="{FF2B5EF4-FFF2-40B4-BE49-F238E27FC236}">
                      <a16:creationId xmlns:a16="http://schemas.microsoft.com/office/drawing/2014/main" id="{305582B1-AE71-4769-AEEC-290D7BE8A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7" y="1422"/>
                  <a:ext cx="30" cy="32"/>
                </a:xfrm>
                <a:custGeom>
                  <a:avLst/>
                  <a:gdLst>
                    <a:gd name="T0" fmla="*/ 6 w 120"/>
                    <a:gd name="T1" fmla="*/ 0 h 131"/>
                    <a:gd name="T2" fmla="*/ 8 w 120"/>
                    <a:gd name="T3" fmla="*/ 7 h 131"/>
                    <a:gd name="T4" fmla="*/ 7 w 120"/>
                    <a:gd name="T5" fmla="*/ 7 h 131"/>
                    <a:gd name="T6" fmla="*/ 6 w 120"/>
                    <a:gd name="T7" fmla="*/ 7 h 131"/>
                    <a:gd name="T8" fmla="*/ 6 w 120"/>
                    <a:gd name="T9" fmla="*/ 8 h 131"/>
                    <a:gd name="T10" fmla="*/ 5 w 120"/>
                    <a:gd name="T11" fmla="*/ 8 h 131"/>
                    <a:gd name="T12" fmla="*/ 4 w 120"/>
                    <a:gd name="T13" fmla="*/ 8 h 131"/>
                    <a:gd name="T14" fmla="*/ 4 w 120"/>
                    <a:gd name="T15" fmla="*/ 8 h 131"/>
                    <a:gd name="T16" fmla="*/ 3 w 120"/>
                    <a:gd name="T17" fmla="*/ 8 h 131"/>
                    <a:gd name="T18" fmla="*/ 2 w 120"/>
                    <a:gd name="T19" fmla="*/ 8 h 131"/>
                    <a:gd name="T20" fmla="*/ 0 w 120"/>
                    <a:gd name="T21" fmla="*/ 0 h 131"/>
                    <a:gd name="T22" fmla="*/ 1 w 120"/>
                    <a:gd name="T23" fmla="*/ 0 h 131"/>
                    <a:gd name="T24" fmla="*/ 2 w 120"/>
                    <a:gd name="T25" fmla="*/ 0 h 131"/>
                    <a:gd name="T26" fmla="*/ 2 w 120"/>
                    <a:gd name="T27" fmla="*/ 0 h 131"/>
                    <a:gd name="T28" fmla="*/ 3 w 120"/>
                    <a:gd name="T29" fmla="*/ 0 h 131"/>
                    <a:gd name="T30" fmla="*/ 4 w 120"/>
                    <a:gd name="T31" fmla="*/ 0 h 131"/>
                    <a:gd name="T32" fmla="*/ 4 w 120"/>
                    <a:gd name="T33" fmla="*/ 0 h 131"/>
                    <a:gd name="T34" fmla="*/ 5 w 120"/>
                    <a:gd name="T35" fmla="*/ 0 h 131"/>
                    <a:gd name="T36" fmla="*/ 6 w 120"/>
                    <a:gd name="T37" fmla="*/ 0 h 1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20" h="131">
                      <a:moveTo>
                        <a:pt x="90" y="0"/>
                      </a:moveTo>
                      <a:lnTo>
                        <a:pt x="120" y="122"/>
                      </a:lnTo>
                      <a:lnTo>
                        <a:pt x="109" y="122"/>
                      </a:lnTo>
                      <a:lnTo>
                        <a:pt x="98" y="122"/>
                      </a:lnTo>
                      <a:lnTo>
                        <a:pt x="90" y="125"/>
                      </a:lnTo>
                      <a:lnTo>
                        <a:pt x="79" y="125"/>
                      </a:lnTo>
                      <a:lnTo>
                        <a:pt x="68" y="128"/>
                      </a:lnTo>
                      <a:lnTo>
                        <a:pt x="57" y="131"/>
                      </a:lnTo>
                      <a:lnTo>
                        <a:pt x="46" y="131"/>
                      </a:lnTo>
                      <a:lnTo>
                        <a:pt x="35" y="1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2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CC59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257">
                  <a:extLst>
                    <a:ext uri="{FF2B5EF4-FFF2-40B4-BE49-F238E27FC236}">
                      <a16:creationId xmlns:a16="http://schemas.microsoft.com/office/drawing/2014/main" id="{2C37DA86-CEAA-4766-9D86-0BFD8A8B02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1422"/>
                  <a:ext cx="30" cy="35"/>
                </a:xfrm>
                <a:custGeom>
                  <a:avLst/>
                  <a:gdLst>
                    <a:gd name="T0" fmla="*/ 6 w 119"/>
                    <a:gd name="T1" fmla="*/ 0 h 139"/>
                    <a:gd name="T2" fmla="*/ 8 w 119"/>
                    <a:gd name="T3" fmla="*/ 8 h 139"/>
                    <a:gd name="T4" fmla="*/ 7 w 119"/>
                    <a:gd name="T5" fmla="*/ 8 h 139"/>
                    <a:gd name="T6" fmla="*/ 6 w 119"/>
                    <a:gd name="T7" fmla="*/ 8 h 139"/>
                    <a:gd name="T8" fmla="*/ 6 w 119"/>
                    <a:gd name="T9" fmla="*/ 8 h 139"/>
                    <a:gd name="T10" fmla="*/ 5 w 119"/>
                    <a:gd name="T11" fmla="*/ 8 h 139"/>
                    <a:gd name="T12" fmla="*/ 4 w 119"/>
                    <a:gd name="T13" fmla="*/ 9 h 139"/>
                    <a:gd name="T14" fmla="*/ 4 w 119"/>
                    <a:gd name="T15" fmla="*/ 9 h 139"/>
                    <a:gd name="T16" fmla="*/ 3 w 119"/>
                    <a:gd name="T17" fmla="*/ 9 h 139"/>
                    <a:gd name="T18" fmla="*/ 2 w 119"/>
                    <a:gd name="T19" fmla="*/ 9 h 139"/>
                    <a:gd name="T20" fmla="*/ 0 w 119"/>
                    <a:gd name="T21" fmla="*/ 0 h 139"/>
                    <a:gd name="T22" fmla="*/ 1 w 119"/>
                    <a:gd name="T23" fmla="*/ 0 h 139"/>
                    <a:gd name="T24" fmla="*/ 1 w 119"/>
                    <a:gd name="T25" fmla="*/ 0 h 139"/>
                    <a:gd name="T26" fmla="*/ 2 w 119"/>
                    <a:gd name="T27" fmla="*/ 0 h 139"/>
                    <a:gd name="T28" fmla="*/ 3 w 119"/>
                    <a:gd name="T29" fmla="*/ 0 h 139"/>
                    <a:gd name="T30" fmla="*/ 3 w 119"/>
                    <a:gd name="T31" fmla="*/ 0 h 139"/>
                    <a:gd name="T32" fmla="*/ 4 w 119"/>
                    <a:gd name="T33" fmla="*/ 0 h 139"/>
                    <a:gd name="T34" fmla="*/ 5 w 119"/>
                    <a:gd name="T35" fmla="*/ 0 h 139"/>
                    <a:gd name="T36" fmla="*/ 6 w 119"/>
                    <a:gd name="T37" fmla="*/ 0 h 13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19" h="139">
                      <a:moveTo>
                        <a:pt x="89" y="0"/>
                      </a:moveTo>
                      <a:lnTo>
                        <a:pt x="119" y="128"/>
                      </a:lnTo>
                      <a:lnTo>
                        <a:pt x="108" y="128"/>
                      </a:lnTo>
                      <a:lnTo>
                        <a:pt x="97" y="131"/>
                      </a:lnTo>
                      <a:lnTo>
                        <a:pt x="87" y="131"/>
                      </a:lnTo>
                      <a:lnTo>
                        <a:pt x="76" y="133"/>
                      </a:lnTo>
                      <a:lnTo>
                        <a:pt x="65" y="136"/>
                      </a:lnTo>
                      <a:lnTo>
                        <a:pt x="57" y="136"/>
                      </a:lnTo>
                      <a:lnTo>
                        <a:pt x="46" y="139"/>
                      </a:lnTo>
                      <a:lnTo>
                        <a:pt x="35" y="139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43" y="0"/>
                      </a:lnTo>
                      <a:lnTo>
                        <a:pt x="53" y="0"/>
                      </a:lnTo>
                      <a:lnTo>
                        <a:pt x="67" y="0"/>
                      </a:lnTo>
                      <a:lnTo>
                        <a:pt x="78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CC592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258">
                  <a:extLst>
                    <a:ext uri="{FF2B5EF4-FFF2-40B4-BE49-F238E27FC236}">
                      <a16:creationId xmlns:a16="http://schemas.microsoft.com/office/drawing/2014/main" id="{1DE502B3-D4CD-4812-9C18-70555BFF9F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4" y="1422"/>
                  <a:ext cx="32" cy="36"/>
                </a:xfrm>
                <a:custGeom>
                  <a:avLst/>
                  <a:gdLst>
                    <a:gd name="T0" fmla="*/ 6 w 125"/>
                    <a:gd name="T1" fmla="*/ 0 h 147"/>
                    <a:gd name="T2" fmla="*/ 8 w 125"/>
                    <a:gd name="T3" fmla="*/ 8 h 147"/>
                    <a:gd name="T4" fmla="*/ 7 w 125"/>
                    <a:gd name="T5" fmla="*/ 8 h 147"/>
                    <a:gd name="T6" fmla="*/ 7 w 125"/>
                    <a:gd name="T7" fmla="*/ 8 h 147"/>
                    <a:gd name="T8" fmla="*/ 6 w 125"/>
                    <a:gd name="T9" fmla="*/ 8 h 147"/>
                    <a:gd name="T10" fmla="*/ 5 w 125"/>
                    <a:gd name="T11" fmla="*/ 9 h 147"/>
                    <a:gd name="T12" fmla="*/ 5 w 125"/>
                    <a:gd name="T13" fmla="*/ 9 h 147"/>
                    <a:gd name="T14" fmla="*/ 4 w 125"/>
                    <a:gd name="T15" fmla="*/ 9 h 147"/>
                    <a:gd name="T16" fmla="*/ 3 w 125"/>
                    <a:gd name="T17" fmla="*/ 9 h 147"/>
                    <a:gd name="T18" fmla="*/ 3 w 125"/>
                    <a:gd name="T19" fmla="*/ 9 h 147"/>
                    <a:gd name="T20" fmla="*/ 0 w 125"/>
                    <a:gd name="T21" fmla="*/ 0 h 147"/>
                    <a:gd name="T22" fmla="*/ 1 w 125"/>
                    <a:gd name="T23" fmla="*/ 0 h 147"/>
                    <a:gd name="T24" fmla="*/ 2 w 125"/>
                    <a:gd name="T25" fmla="*/ 0 h 147"/>
                    <a:gd name="T26" fmla="*/ 2 w 125"/>
                    <a:gd name="T27" fmla="*/ 0 h 147"/>
                    <a:gd name="T28" fmla="*/ 3 w 125"/>
                    <a:gd name="T29" fmla="*/ 0 h 147"/>
                    <a:gd name="T30" fmla="*/ 4 w 125"/>
                    <a:gd name="T31" fmla="*/ 0 h 147"/>
                    <a:gd name="T32" fmla="*/ 4 w 125"/>
                    <a:gd name="T33" fmla="*/ 0 h 147"/>
                    <a:gd name="T34" fmla="*/ 5 w 125"/>
                    <a:gd name="T35" fmla="*/ 0 h 147"/>
                    <a:gd name="T36" fmla="*/ 6 w 125"/>
                    <a:gd name="T37" fmla="*/ 0 h 14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25" h="147">
                      <a:moveTo>
                        <a:pt x="90" y="0"/>
                      </a:moveTo>
                      <a:lnTo>
                        <a:pt x="125" y="131"/>
                      </a:lnTo>
                      <a:lnTo>
                        <a:pt x="114" y="133"/>
                      </a:lnTo>
                      <a:lnTo>
                        <a:pt x="104" y="136"/>
                      </a:lnTo>
                      <a:lnTo>
                        <a:pt x="93" y="139"/>
                      </a:lnTo>
                      <a:lnTo>
                        <a:pt x="82" y="141"/>
                      </a:lnTo>
                      <a:lnTo>
                        <a:pt x="72" y="141"/>
                      </a:lnTo>
                      <a:lnTo>
                        <a:pt x="60" y="145"/>
                      </a:lnTo>
                      <a:lnTo>
                        <a:pt x="49" y="147"/>
                      </a:lnTo>
                      <a:lnTo>
                        <a:pt x="38" y="147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4" y="0"/>
                      </a:lnTo>
                      <a:lnTo>
                        <a:pt x="35" y="0"/>
                      </a:lnTo>
                      <a:lnTo>
                        <a:pt x="47" y="0"/>
                      </a:lnTo>
                      <a:lnTo>
                        <a:pt x="58" y="0"/>
                      </a:lnTo>
                      <a:lnTo>
                        <a:pt x="68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CC5B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259">
                  <a:extLst>
                    <a:ext uri="{FF2B5EF4-FFF2-40B4-BE49-F238E27FC236}">
                      <a16:creationId xmlns:a16="http://schemas.microsoft.com/office/drawing/2014/main" id="{66477994-0A94-4B63-9C23-C0B6C9F07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4" y="1422"/>
                  <a:ext cx="31" cy="40"/>
                </a:xfrm>
                <a:custGeom>
                  <a:avLst/>
                  <a:gdLst>
                    <a:gd name="T0" fmla="*/ 6 w 123"/>
                    <a:gd name="T1" fmla="*/ 0 h 161"/>
                    <a:gd name="T2" fmla="*/ 8 w 123"/>
                    <a:gd name="T3" fmla="*/ 9 h 161"/>
                    <a:gd name="T4" fmla="*/ 7 w 123"/>
                    <a:gd name="T5" fmla="*/ 9 h 161"/>
                    <a:gd name="T6" fmla="*/ 7 w 123"/>
                    <a:gd name="T7" fmla="*/ 9 h 161"/>
                    <a:gd name="T8" fmla="*/ 6 w 123"/>
                    <a:gd name="T9" fmla="*/ 9 h 161"/>
                    <a:gd name="T10" fmla="*/ 5 w 123"/>
                    <a:gd name="T11" fmla="*/ 9 h 161"/>
                    <a:gd name="T12" fmla="*/ 5 w 123"/>
                    <a:gd name="T13" fmla="*/ 9 h 161"/>
                    <a:gd name="T14" fmla="*/ 4 w 123"/>
                    <a:gd name="T15" fmla="*/ 10 h 161"/>
                    <a:gd name="T16" fmla="*/ 3 w 123"/>
                    <a:gd name="T17" fmla="*/ 10 h 161"/>
                    <a:gd name="T18" fmla="*/ 3 w 123"/>
                    <a:gd name="T19" fmla="*/ 10 h 161"/>
                    <a:gd name="T20" fmla="*/ 0 w 123"/>
                    <a:gd name="T21" fmla="*/ 0 h 161"/>
                    <a:gd name="T22" fmla="*/ 1 w 123"/>
                    <a:gd name="T23" fmla="*/ 0 h 161"/>
                    <a:gd name="T24" fmla="*/ 2 w 123"/>
                    <a:gd name="T25" fmla="*/ 0 h 161"/>
                    <a:gd name="T26" fmla="*/ 2 w 123"/>
                    <a:gd name="T27" fmla="*/ 0 h 161"/>
                    <a:gd name="T28" fmla="*/ 3 w 123"/>
                    <a:gd name="T29" fmla="*/ 0 h 161"/>
                    <a:gd name="T30" fmla="*/ 4 w 123"/>
                    <a:gd name="T31" fmla="*/ 0 h 161"/>
                    <a:gd name="T32" fmla="*/ 4 w 123"/>
                    <a:gd name="T33" fmla="*/ 0 h 161"/>
                    <a:gd name="T34" fmla="*/ 5 w 123"/>
                    <a:gd name="T35" fmla="*/ 0 h 161"/>
                    <a:gd name="T36" fmla="*/ 6 w 123"/>
                    <a:gd name="T37" fmla="*/ 0 h 16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23" h="161">
                      <a:moveTo>
                        <a:pt x="88" y="0"/>
                      </a:moveTo>
                      <a:lnTo>
                        <a:pt x="123" y="139"/>
                      </a:lnTo>
                      <a:lnTo>
                        <a:pt x="113" y="141"/>
                      </a:lnTo>
                      <a:lnTo>
                        <a:pt x="104" y="145"/>
                      </a:lnTo>
                      <a:lnTo>
                        <a:pt x="93" y="147"/>
                      </a:lnTo>
                      <a:lnTo>
                        <a:pt x="83" y="150"/>
                      </a:lnTo>
                      <a:lnTo>
                        <a:pt x="71" y="152"/>
                      </a:lnTo>
                      <a:lnTo>
                        <a:pt x="63" y="155"/>
                      </a:lnTo>
                      <a:lnTo>
                        <a:pt x="53" y="158"/>
                      </a:lnTo>
                      <a:lnTo>
                        <a:pt x="41" y="161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3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5" y="0"/>
                      </a:lnTo>
                      <a:lnTo>
                        <a:pt x="65" y="0"/>
                      </a:lnTo>
                      <a:lnTo>
                        <a:pt x="76" y="0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CE60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Freeform 260">
                  <a:extLst>
                    <a:ext uri="{FF2B5EF4-FFF2-40B4-BE49-F238E27FC236}">
                      <a16:creationId xmlns:a16="http://schemas.microsoft.com/office/drawing/2014/main" id="{08A5D200-1F4E-4596-9324-AA4572F8D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4" y="1422"/>
                  <a:ext cx="30" cy="42"/>
                </a:xfrm>
                <a:custGeom>
                  <a:avLst/>
                  <a:gdLst>
                    <a:gd name="T0" fmla="*/ 5 w 122"/>
                    <a:gd name="T1" fmla="*/ 0 h 169"/>
                    <a:gd name="T2" fmla="*/ 7 w 122"/>
                    <a:gd name="T3" fmla="*/ 9 h 169"/>
                    <a:gd name="T4" fmla="*/ 6 w 122"/>
                    <a:gd name="T5" fmla="*/ 9 h 169"/>
                    <a:gd name="T6" fmla="*/ 5 w 122"/>
                    <a:gd name="T7" fmla="*/ 10 h 169"/>
                    <a:gd name="T8" fmla="*/ 4 w 122"/>
                    <a:gd name="T9" fmla="*/ 10 h 169"/>
                    <a:gd name="T10" fmla="*/ 3 w 122"/>
                    <a:gd name="T11" fmla="*/ 10 h 169"/>
                    <a:gd name="T12" fmla="*/ 0 w 122"/>
                    <a:gd name="T13" fmla="*/ 0 h 169"/>
                    <a:gd name="T14" fmla="*/ 1 w 122"/>
                    <a:gd name="T15" fmla="*/ 0 h 169"/>
                    <a:gd name="T16" fmla="*/ 1 w 122"/>
                    <a:gd name="T17" fmla="*/ 0 h 169"/>
                    <a:gd name="T18" fmla="*/ 2 w 122"/>
                    <a:gd name="T19" fmla="*/ 0 h 169"/>
                    <a:gd name="T20" fmla="*/ 2 w 122"/>
                    <a:gd name="T21" fmla="*/ 0 h 169"/>
                    <a:gd name="T22" fmla="*/ 3 w 122"/>
                    <a:gd name="T23" fmla="*/ 0 h 169"/>
                    <a:gd name="T24" fmla="*/ 4 w 122"/>
                    <a:gd name="T25" fmla="*/ 0 h 169"/>
                    <a:gd name="T26" fmla="*/ 4 w 122"/>
                    <a:gd name="T27" fmla="*/ 0 h 169"/>
                    <a:gd name="T28" fmla="*/ 5 w 122"/>
                    <a:gd name="T29" fmla="*/ 0 h 16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22" h="169">
                      <a:moveTo>
                        <a:pt x="84" y="0"/>
                      </a:moveTo>
                      <a:lnTo>
                        <a:pt x="122" y="147"/>
                      </a:lnTo>
                      <a:lnTo>
                        <a:pt x="103" y="152"/>
                      </a:lnTo>
                      <a:lnTo>
                        <a:pt x="82" y="158"/>
                      </a:lnTo>
                      <a:lnTo>
                        <a:pt x="62" y="163"/>
                      </a:lnTo>
                      <a:lnTo>
                        <a:pt x="43" y="169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0" y="0"/>
                      </a:lnTo>
                      <a:lnTo>
                        <a:pt x="41" y="0"/>
                      </a:lnTo>
                      <a:lnTo>
                        <a:pt x="52" y="0"/>
                      </a:lnTo>
                      <a:lnTo>
                        <a:pt x="62" y="0"/>
                      </a:lnTo>
                      <a:lnTo>
                        <a:pt x="73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D163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261">
                  <a:extLst>
                    <a:ext uri="{FF2B5EF4-FFF2-40B4-BE49-F238E27FC236}">
                      <a16:creationId xmlns:a16="http://schemas.microsoft.com/office/drawing/2014/main" id="{8DFAD34B-8925-467C-A6B8-4315167A5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" y="1422"/>
                  <a:ext cx="32" cy="46"/>
                </a:xfrm>
                <a:custGeom>
                  <a:avLst/>
                  <a:gdLst>
                    <a:gd name="T0" fmla="*/ 5 w 130"/>
                    <a:gd name="T1" fmla="*/ 0 h 185"/>
                    <a:gd name="T2" fmla="*/ 8 w 130"/>
                    <a:gd name="T3" fmla="*/ 10 h 185"/>
                    <a:gd name="T4" fmla="*/ 7 w 130"/>
                    <a:gd name="T5" fmla="*/ 10 h 185"/>
                    <a:gd name="T6" fmla="*/ 7 w 130"/>
                    <a:gd name="T7" fmla="*/ 10 h 185"/>
                    <a:gd name="T8" fmla="*/ 6 w 130"/>
                    <a:gd name="T9" fmla="*/ 10 h 185"/>
                    <a:gd name="T10" fmla="*/ 5 w 130"/>
                    <a:gd name="T11" fmla="*/ 11 h 185"/>
                    <a:gd name="T12" fmla="*/ 5 w 130"/>
                    <a:gd name="T13" fmla="*/ 11 h 185"/>
                    <a:gd name="T14" fmla="*/ 4 w 130"/>
                    <a:gd name="T15" fmla="*/ 11 h 185"/>
                    <a:gd name="T16" fmla="*/ 3 w 130"/>
                    <a:gd name="T17" fmla="*/ 11 h 185"/>
                    <a:gd name="T18" fmla="*/ 3 w 130"/>
                    <a:gd name="T19" fmla="*/ 11 h 185"/>
                    <a:gd name="T20" fmla="*/ 0 w 130"/>
                    <a:gd name="T21" fmla="*/ 0 h 185"/>
                    <a:gd name="T22" fmla="*/ 1 w 130"/>
                    <a:gd name="T23" fmla="*/ 0 h 185"/>
                    <a:gd name="T24" fmla="*/ 1 w 130"/>
                    <a:gd name="T25" fmla="*/ 0 h 185"/>
                    <a:gd name="T26" fmla="*/ 2 w 130"/>
                    <a:gd name="T27" fmla="*/ 0 h 185"/>
                    <a:gd name="T28" fmla="*/ 3 w 130"/>
                    <a:gd name="T29" fmla="*/ 0 h 185"/>
                    <a:gd name="T30" fmla="*/ 3 w 130"/>
                    <a:gd name="T31" fmla="*/ 0 h 185"/>
                    <a:gd name="T32" fmla="*/ 4 w 130"/>
                    <a:gd name="T33" fmla="*/ 0 h 185"/>
                    <a:gd name="T34" fmla="*/ 5 w 130"/>
                    <a:gd name="T35" fmla="*/ 0 h 185"/>
                    <a:gd name="T36" fmla="*/ 5 w 130"/>
                    <a:gd name="T37" fmla="*/ 0 h 18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30" h="185">
                      <a:moveTo>
                        <a:pt x="89" y="0"/>
                      </a:moveTo>
                      <a:lnTo>
                        <a:pt x="130" y="161"/>
                      </a:lnTo>
                      <a:lnTo>
                        <a:pt x="119" y="163"/>
                      </a:lnTo>
                      <a:lnTo>
                        <a:pt x="108" y="166"/>
                      </a:lnTo>
                      <a:lnTo>
                        <a:pt x="98" y="169"/>
                      </a:lnTo>
                      <a:lnTo>
                        <a:pt x="87" y="171"/>
                      </a:lnTo>
                      <a:lnTo>
                        <a:pt x="76" y="177"/>
                      </a:lnTo>
                      <a:lnTo>
                        <a:pt x="68" y="180"/>
                      </a:lnTo>
                      <a:lnTo>
                        <a:pt x="57" y="182"/>
                      </a:lnTo>
                      <a:lnTo>
                        <a:pt x="46" y="185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3" y="0"/>
                      </a:lnTo>
                      <a:lnTo>
                        <a:pt x="43" y="0"/>
                      </a:lnTo>
                      <a:lnTo>
                        <a:pt x="54" y="0"/>
                      </a:lnTo>
                      <a:lnTo>
                        <a:pt x="66" y="0"/>
                      </a:lnTo>
                      <a:lnTo>
                        <a:pt x="79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D1663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262">
                  <a:extLst>
                    <a:ext uri="{FF2B5EF4-FFF2-40B4-BE49-F238E27FC236}">
                      <a16:creationId xmlns:a16="http://schemas.microsoft.com/office/drawing/2014/main" id="{A7AC1E76-6F33-4FD8-9FFA-3B55FFE585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0" y="1422"/>
                  <a:ext cx="34" cy="49"/>
                </a:xfrm>
                <a:custGeom>
                  <a:avLst/>
                  <a:gdLst>
                    <a:gd name="T0" fmla="*/ 6 w 136"/>
                    <a:gd name="T1" fmla="*/ 0 h 198"/>
                    <a:gd name="T2" fmla="*/ 9 w 136"/>
                    <a:gd name="T3" fmla="*/ 10 h 198"/>
                    <a:gd name="T4" fmla="*/ 8 w 136"/>
                    <a:gd name="T5" fmla="*/ 11 h 198"/>
                    <a:gd name="T6" fmla="*/ 8 w 136"/>
                    <a:gd name="T7" fmla="*/ 11 h 198"/>
                    <a:gd name="T8" fmla="*/ 7 w 136"/>
                    <a:gd name="T9" fmla="*/ 11 h 198"/>
                    <a:gd name="T10" fmla="*/ 6 w 136"/>
                    <a:gd name="T11" fmla="*/ 11 h 198"/>
                    <a:gd name="T12" fmla="*/ 5 w 136"/>
                    <a:gd name="T13" fmla="*/ 12 h 198"/>
                    <a:gd name="T14" fmla="*/ 5 w 136"/>
                    <a:gd name="T15" fmla="*/ 12 h 198"/>
                    <a:gd name="T16" fmla="*/ 4 w 136"/>
                    <a:gd name="T17" fmla="*/ 12 h 198"/>
                    <a:gd name="T18" fmla="*/ 4 w 136"/>
                    <a:gd name="T19" fmla="*/ 12 h 198"/>
                    <a:gd name="T20" fmla="*/ 0 w 136"/>
                    <a:gd name="T21" fmla="*/ 0 h 198"/>
                    <a:gd name="T22" fmla="*/ 1 w 136"/>
                    <a:gd name="T23" fmla="*/ 0 h 198"/>
                    <a:gd name="T24" fmla="*/ 2 w 136"/>
                    <a:gd name="T25" fmla="*/ 0 h 198"/>
                    <a:gd name="T26" fmla="*/ 2 w 136"/>
                    <a:gd name="T27" fmla="*/ 0 h 198"/>
                    <a:gd name="T28" fmla="*/ 3 w 136"/>
                    <a:gd name="T29" fmla="*/ 0 h 198"/>
                    <a:gd name="T30" fmla="*/ 4 w 136"/>
                    <a:gd name="T31" fmla="*/ 0 h 198"/>
                    <a:gd name="T32" fmla="*/ 5 w 136"/>
                    <a:gd name="T33" fmla="*/ 0 h 198"/>
                    <a:gd name="T34" fmla="*/ 5 w 136"/>
                    <a:gd name="T35" fmla="*/ 0 h 198"/>
                    <a:gd name="T36" fmla="*/ 6 w 136"/>
                    <a:gd name="T37" fmla="*/ 0 h 19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36" h="198">
                      <a:moveTo>
                        <a:pt x="93" y="0"/>
                      </a:moveTo>
                      <a:lnTo>
                        <a:pt x="136" y="169"/>
                      </a:lnTo>
                      <a:lnTo>
                        <a:pt x="126" y="175"/>
                      </a:lnTo>
                      <a:lnTo>
                        <a:pt x="118" y="177"/>
                      </a:lnTo>
                      <a:lnTo>
                        <a:pt x="106" y="182"/>
                      </a:lnTo>
                      <a:lnTo>
                        <a:pt x="96" y="185"/>
                      </a:lnTo>
                      <a:lnTo>
                        <a:pt x="85" y="191"/>
                      </a:lnTo>
                      <a:lnTo>
                        <a:pt x="76" y="193"/>
                      </a:lnTo>
                      <a:lnTo>
                        <a:pt x="66" y="196"/>
                      </a:lnTo>
                      <a:lnTo>
                        <a:pt x="55" y="198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3" y="0"/>
                      </a:lnTo>
                      <a:lnTo>
                        <a:pt x="36" y="0"/>
                      </a:lnTo>
                      <a:lnTo>
                        <a:pt x="47" y="0"/>
                      </a:lnTo>
                      <a:lnTo>
                        <a:pt x="58" y="0"/>
                      </a:lnTo>
                      <a:lnTo>
                        <a:pt x="71" y="0"/>
                      </a:lnTo>
                      <a:lnTo>
                        <a:pt x="83" y="0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solidFill>
                  <a:srgbClr val="D168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263">
                  <a:extLst>
                    <a:ext uri="{FF2B5EF4-FFF2-40B4-BE49-F238E27FC236}">
                      <a16:creationId xmlns:a16="http://schemas.microsoft.com/office/drawing/2014/main" id="{0BEF89B8-53C4-427F-B141-32586E5D3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" y="1422"/>
                  <a:ext cx="34" cy="54"/>
                </a:xfrm>
                <a:custGeom>
                  <a:avLst/>
                  <a:gdLst>
                    <a:gd name="T0" fmla="*/ 6 w 135"/>
                    <a:gd name="T1" fmla="*/ 0 h 215"/>
                    <a:gd name="T2" fmla="*/ 9 w 135"/>
                    <a:gd name="T3" fmla="*/ 12 h 215"/>
                    <a:gd name="T4" fmla="*/ 8 w 135"/>
                    <a:gd name="T5" fmla="*/ 12 h 215"/>
                    <a:gd name="T6" fmla="*/ 7 w 135"/>
                    <a:gd name="T7" fmla="*/ 12 h 215"/>
                    <a:gd name="T8" fmla="*/ 7 w 135"/>
                    <a:gd name="T9" fmla="*/ 12 h 215"/>
                    <a:gd name="T10" fmla="*/ 6 w 135"/>
                    <a:gd name="T11" fmla="*/ 13 h 215"/>
                    <a:gd name="T12" fmla="*/ 5 w 135"/>
                    <a:gd name="T13" fmla="*/ 13 h 215"/>
                    <a:gd name="T14" fmla="*/ 5 w 135"/>
                    <a:gd name="T15" fmla="*/ 13 h 215"/>
                    <a:gd name="T16" fmla="*/ 4 w 135"/>
                    <a:gd name="T17" fmla="*/ 13 h 215"/>
                    <a:gd name="T18" fmla="*/ 4 w 135"/>
                    <a:gd name="T19" fmla="*/ 14 h 215"/>
                    <a:gd name="T20" fmla="*/ 0 w 135"/>
                    <a:gd name="T21" fmla="*/ 0 h 215"/>
                    <a:gd name="T22" fmla="*/ 1 w 135"/>
                    <a:gd name="T23" fmla="*/ 0 h 215"/>
                    <a:gd name="T24" fmla="*/ 2 w 135"/>
                    <a:gd name="T25" fmla="*/ 0 h 215"/>
                    <a:gd name="T26" fmla="*/ 2 w 135"/>
                    <a:gd name="T27" fmla="*/ 0 h 215"/>
                    <a:gd name="T28" fmla="*/ 3 w 135"/>
                    <a:gd name="T29" fmla="*/ 0 h 215"/>
                    <a:gd name="T30" fmla="*/ 4 w 135"/>
                    <a:gd name="T31" fmla="*/ 0 h 215"/>
                    <a:gd name="T32" fmla="*/ 4 w 135"/>
                    <a:gd name="T33" fmla="*/ 0 h 215"/>
                    <a:gd name="T34" fmla="*/ 5 w 135"/>
                    <a:gd name="T35" fmla="*/ 0 h 215"/>
                    <a:gd name="T36" fmla="*/ 6 w 135"/>
                    <a:gd name="T37" fmla="*/ 0 h 21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35" h="215">
                      <a:moveTo>
                        <a:pt x="89" y="0"/>
                      </a:moveTo>
                      <a:lnTo>
                        <a:pt x="135" y="185"/>
                      </a:lnTo>
                      <a:lnTo>
                        <a:pt x="125" y="187"/>
                      </a:lnTo>
                      <a:lnTo>
                        <a:pt x="116" y="193"/>
                      </a:lnTo>
                      <a:lnTo>
                        <a:pt x="106" y="196"/>
                      </a:lnTo>
                      <a:lnTo>
                        <a:pt x="95" y="198"/>
                      </a:lnTo>
                      <a:lnTo>
                        <a:pt x="83" y="205"/>
                      </a:lnTo>
                      <a:lnTo>
                        <a:pt x="76" y="207"/>
                      </a:lnTo>
                      <a:lnTo>
                        <a:pt x="65" y="212"/>
                      </a:lnTo>
                      <a:lnTo>
                        <a:pt x="54" y="215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4" y="0"/>
                      </a:lnTo>
                      <a:lnTo>
                        <a:pt x="35" y="0"/>
                      </a:lnTo>
                      <a:lnTo>
                        <a:pt x="46" y="0"/>
                      </a:lnTo>
                      <a:lnTo>
                        <a:pt x="56" y="0"/>
                      </a:lnTo>
                      <a:lnTo>
                        <a:pt x="67" y="0"/>
                      </a:lnTo>
                      <a:lnTo>
                        <a:pt x="78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D36D3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264">
                  <a:extLst>
                    <a:ext uri="{FF2B5EF4-FFF2-40B4-BE49-F238E27FC236}">
                      <a16:creationId xmlns:a16="http://schemas.microsoft.com/office/drawing/2014/main" id="{D3EC41BD-BFE3-4F35-8B55-A2CB7197A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422"/>
                  <a:ext cx="35" cy="60"/>
                </a:xfrm>
                <a:custGeom>
                  <a:avLst/>
                  <a:gdLst>
                    <a:gd name="T0" fmla="*/ 5 w 138"/>
                    <a:gd name="T1" fmla="*/ 0 h 240"/>
                    <a:gd name="T2" fmla="*/ 9 w 138"/>
                    <a:gd name="T3" fmla="*/ 13 h 240"/>
                    <a:gd name="T4" fmla="*/ 8 w 138"/>
                    <a:gd name="T5" fmla="*/ 13 h 240"/>
                    <a:gd name="T6" fmla="*/ 8 w 138"/>
                    <a:gd name="T7" fmla="*/ 13 h 240"/>
                    <a:gd name="T8" fmla="*/ 7 w 138"/>
                    <a:gd name="T9" fmla="*/ 13 h 240"/>
                    <a:gd name="T10" fmla="*/ 6 w 138"/>
                    <a:gd name="T11" fmla="*/ 14 h 240"/>
                    <a:gd name="T12" fmla="*/ 6 w 138"/>
                    <a:gd name="T13" fmla="*/ 14 h 240"/>
                    <a:gd name="T14" fmla="*/ 5 w 138"/>
                    <a:gd name="T15" fmla="*/ 14 h 240"/>
                    <a:gd name="T16" fmla="*/ 4 w 138"/>
                    <a:gd name="T17" fmla="*/ 15 h 240"/>
                    <a:gd name="T18" fmla="*/ 4 w 138"/>
                    <a:gd name="T19" fmla="*/ 15 h 240"/>
                    <a:gd name="T20" fmla="*/ 0 w 138"/>
                    <a:gd name="T21" fmla="*/ 0 h 240"/>
                    <a:gd name="T22" fmla="*/ 1 w 138"/>
                    <a:gd name="T23" fmla="*/ 0 h 240"/>
                    <a:gd name="T24" fmla="*/ 1 w 138"/>
                    <a:gd name="T25" fmla="*/ 0 h 240"/>
                    <a:gd name="T26" fmla="*/ 2 w 138"/>
                    <a:gd name="T27" fmla="*/ 0 h 240"/>
                    <a:gd name="T28" fmla="*/ 3 w 138"/>
                    <a:gd name="T29" fmla="*/ 0 h 240"/>
                    <a:gd name="T30" fmla="*/ 3 w 138"/>
                    <a:gd name="T31" fmla="*/ 0 h 240"/>
                    <a:gd name="T32" fmla="*/ 4 w 138"/>
                    <a:gd name="T33" fmla="*/ 0 h 240"/>
                    <a:gd name="T34" fmla="*/ 5 w 138"/>
                    <a:gd name="T35" fmla="*/ 0 h 240"/>
                    <a:gd name="T36" fmla="*/ 5 w 138"/>
                    <a:gd name="T37" fmla="*/ 0 h 24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38" h="240">
                      <a:moveTo>
                        <a:pt x="83" y="0"/>
                      </a:moveTo>
                      <a:lnTo>
                        <a:pt x="138" y="198"/>
                      </a:lnTo>
                      <a:lnTo>
                        <a:pt x="127" y="205"/>
                      </a:lnTo>
                      <a:lnTo>
                        <a:pt x="119" y="207"/>
                      </a:lnTo>
                      <a:lnTo>
                        <a:pt x="108" y="212"/>
                      </a:lnTo>
                      <a:lnTo>
                        <a:pt x="97" y="217"/>
                      </a:lnTo>
                      <a:lnTo>
                        <a:pt x="87" y="223"/>
                      </a:lnTo>
                      <a:lnTo>
                        <a:pt x="78" y="228"/>
                      </a:lnTo>
                      <a:lnTo>
                        <a:pt x="67" y="233"/>
                      </a:lnTo>
                      <a:lnTo>
                        <a:pt x="57" y="240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43" y="0"/>
                      </a:lnTo>
                      <a:lnTo>
                        <a:pt x="51" y="0"/>
                      </a:lnTo>
                      <a:lnTo>
                        <a:pt x="62" y="0"/>
                      </a:lnTo>
                      <a:lnTo>
                        <a:pt x="73" y="0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solidFill>
                  <a:srgbClr val="D370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265">
                  <a:extLst>
                    <a:ext uri="{FF2B5EF4-FFF2-40B4-BE49-F238E27FC236}">
                      <a16:creationId xmlns:a16="http://schemas.microsoft.com/office/drawing/2014/main" id="{F4CA9708-25AA-4B74-B091-941019719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" y="1422"/>
                  <a:ext cx="35" cy="65"/>
                </a:xfrm>
                <a:custGeom>
                  <a:avLst/>
                  <a:gdLst>
                    <a:gd name="T0" fmla="*/ 5 w 142"/>
                    <a:gd name="T1" fmla="*/ 0 h 261"/>
                    <a:gd name="T2" fmla="*/ 9 w 142"/>
                    <a:gd name="T3" fmla="*/ 13 h 261"/>
                    <a:gd name="T4" fmla="*/ 7 w 142"/>
                    <a:gd name="T5" fmla="*/ 14 h 261"/>
                    <a:gd name="T6" fmla="*/ 6 w 142"/>
                    <a:gd name="T7" fmla="*/ 15 h 261"/>
                    <a:gd name="T8" fmla="*/ 5 w 142"/>
                    <a:gd name="T9" fmla="*/ 16 h 261"/>
                    <a:gd name="T10" fmla="*/ 4 w 142"/>
                    <a:gd name="T11" fmla="*/ 16 h 261"/>
                    <a:gd name="T12" fmla="*/ 0 w 142"/>
                    <a:gd name="T13" fmla="*/ 0 h 261"/>
                    <a:gd name="T14" fmla="*/ 1 w 142"/>
                    <a:gd name="T15" fmla="*/ 0 h 261"/>
                    <a:gd name="T16" fmla="*/ 1 w 142"/>
                    <a:gd name="T17" fmla="*/ 0 h 261"/>
                    <a:gd name="T18" fmla="*/ 2 w 142"/>
                    <a:gd name="T19" fmla="*/ 0 h 261"/>
                    <a:gd name="T20" fmla="*/ 3 w 142"/>
                    <a:gd name="T21" fmla="*/ 0 h 261"/>
                    <a:gd name="T22" fmla="*/ 3 w 142"/>
                    <a:gd name="T23" fmla="*/ 0 h 261"/>
                    <a:gd name="T24" fmla="*/ 4 w 142"/>
                    <a:gd name="T25" fmla="*/ 0 h 261"/>
                    <a:gd name="T26" fmla="*/ 5 w 142"/>
                    <a:gd name="T27" fmla="*/ 0 h 261"/>
                    <a:gd name="T28" fmla="*/ 5 w 142"/>
                    <a:gd name="T29" fmla="*/ 0 h 26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2" h="261">
                      <a:moveTo>
                        <a:pt x="88" y="0"/>
                      </a:moveTo>
                      <a:lnTo>
                        <a:pt x="142" y="215"/>
                      </a:lnTo>
                      <a:lnTo>
                        <a:pt x="123" y="226"/>
                      </a:lnTo>
                      <a:lnTo>
                        <a:pt x="104" y="237"/>
                      </a:lnTo>
                      <a:lnTo>
                        <a:pt x="88" y="251"/>
                      </a:lnTo>
                      <a:lnTo>
                        <a:pt x="68" y="261"/>
                      </a:ln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22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7" y="0"/>
                      </a:ln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rgbClr val="D672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266">
                  <a:extLst>
                    <a:ext uri="{FF2B5EF4-FFF2-40B4-BE49-F238E27FC236}">
                      <a16:creationId xmlns:a16="http://schemas.microsoft.com/office/drawing/2014/main" id="{58D69A84-B6AF-4D7A-8E06-9CB1FE6BAB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7" y="1422"/>
                  <a:ext cx="37" cy="71"/>
                </a:xfrm>
                <a:custGeom>
                  <a:avLst/>
                  <a:gdLst>
                    <a:gd name="T0" fmla="*/ 6 w 147"/>
                    <a:gd name="T1" fmla="*/ 0 h 286"/>
                    <a:gd name="T2" fmla="*/ 9 w 147"/>
                    <a:gd name="T3" fmla="*/ 15 h 286"/>
                    <a:gd name="T4" fmla="*/ 8 w 147"/>
                    <a:gd name="T5" fmla="*/ 15 h 286"/>
                    <a:gd name="T6" fmla="*/ 7 w 147"/>
                    <a:gd name="T7" fmla="*/ 16 h 286"/>
                    <a:gd name="T8" fmla="*/ 6 w 147"/>
                    <a:gd name="T9" fmla="*/ 17 h 286"/>
                    <a:gd name="T10" fmla="*/ 5 w 147"/>
                    <a:gd name="T11" fmla="*/ 18 h 286"/>
                    <a:gd name="T12" fmla="*/ 0 w 147"/>
                    <a:gd name="T13" fmla="*/ 0 h 286"/>
                    <a:gd name="T14" fmla="*/ 1 w 147"/>
                    <a:gd name="T15" fmla="*/ 0 h 286"/>
                    <a:gd name="T16" fmla="*/ 2 w 147"/>
                    <a:gd name="T17" fmla="*/ 0 h 286"/>
                    <a:gd name="T18" fmla="*/ 2 w 147"/>
                    <a:gd name="T19" fmla="*/ 0 h 286"/>
                    <a:gd name="T20" fmla="*/ 3 w 147"/>
                    <a:gd name="T21" fmla="*/ 0 h 286"/>
                    <a:gd name="T22" fmla="*/ 4 w 147"/>
                    <a:gd name="T23" fmla="*/ 0 h 286"/>
                    <a:gd name="T24" fmla="*/ 4 w 147"/>
                    <a:gd name="T25" fmla="*/ 0 h 286"/>
                    <a:gd name="T26" fmla="*/ 5 w 147"/>
                    <a:gd name="T27" fmla="*/ 0 h 286"/>
                    <a:gd name="T28" fmla="*/ 6 w 147"/>
                    <a:gd name="T29" fmla="*/ 0 h 28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7" h="286">
                      <a:moveTo>
                        <a:pt x="90" y="0"/>
                      </a:moveTo>
                      <a:lnTo>
                        <a:pt x="147" y="240"/>
                      </a:lnTo>
                      <a:lnTo>
                        <a:pt x="127" y="251"/>
                      </a:lnTo>
                      <a:lnTo>
                        <a:pt x="108" y="258"/>
                      </a:lnTo>
                      <a:lnTo>
                        <a:pt x="90" y="272"/>
                      </a:lnTo>
                      <a:lnTo>
                        <a:pt x="73" y="286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2" y="0"/>
                      </a:lnTo>
                      <a:lnTo>
                        <a:pt x="43" y="0"/>
                      </a:lnTo>
                      <a:lnTo>
                        <a:pt x="55" y="0"/>
                      </a:lnTo>
                      <a:lnTo>
                        <a:pt x="65" y="0"/>
                      </a:lnTo>
                      <a:lnTo>
                        <a:pt x="78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675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267">
                  <a:extLst>
                    <a:ext uri="{FF2B5EF4-FFF2-40B4-BE49-F238E27FC236}">
                      <a16:creationId xmlns:a16="http://schemas.microsoft.com/office/drawing/2014/main" id="{F0E34C35-5745-488B-B4D3-3527DB5168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6" y="1422"/>
                  <a:ext cx="39" cy="77"/>
                </a:xfrm>
                <a:custGeom>
                  <a:avLst/>
                  <a:gdLst>
                    <a:gd name="T0" fmla="*/ 5 w 157"/>
                    <a:gd name="T1" fmla="*/ 0 h 311"/>
                    <a:gd name="T2" fmla="*/ 10 w 157"/>
                    <a:gd name="T3" fmla="*/ 16 h 311"/>
                    <a:gd name="T4" fmla="*/ 8 w 157"/>
                    <a:gd name="T5" fmla="*/ 17 h 311"/>
                    <a:gd name="T6" fmla="*/ 7 w 157"/>
                    <a:gd name="T7" fmla="*/ 18 h 311"/>
                    <a:gd name="T8" fmla="*/ 6 w 157"/>
                    <a:gd name="T9" fmla="*/ 18 h 311"/>
                    <a:gd name="T10" fmla="*/ 5 w 157"/>
                    <a:gd name="T11" fmla="*/ 19 h 311"/>
                    <a:gd name="T12" fmla="*/ 0 w 157"/>
                    <a:gd name="T13" fmla="*/ 0 h 311"/>
                    <a:gd name="T14" fmla="*/ 1 w 157"/>
                    <a:gd name="T15" fmla="*/ 0 h 311"/>
                    <a:gd name="T16" fmla="*/ 1 w 157"/>
                    <a:gd name="T17" fmla="*/ 0 h 311"/>
                    <a:gd name="T18" fmla="*/ 2 w 157"/>
                    <a:gd name="T19" fmla="*/ 0 h 311"/>
                    <a:gd name="T20" fmla="*/ 3 w 157"/>
                    <a:gd name="T21" fmla="*/ 0 h 311"/>
                    <a:gd name="T22" fmla="*/ 3 w 157"/>
                    <a:gd name="T23" fmla="*/ 0 h 311"/>
                    <a:gd name="T24" fmla="*/ 4 w 157"/>
                    <a:gd name="T25" fmla="*/ 0 h 311"/>
                    <a:gd name="T26" fmla="*/ 5 w 157"/>
                    <a:gd name="T27" fmla="*/ 0 h 311"/>
                    <a:gd name="T28" fmla="*/ 5 w 157"/>
                    <a:gd name="T29" fmla="*/ 0 h 31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7" h="311">
                      <a:moveTo>
                        <a:pt x="89" y="0"/>
                      </a:moveTo>
                      <a:lnTo>
                        <a:pt x="157" y="261"/>
                      </a:lnTo>
                      <a:lnTo>
                        <a:pt x="138" y="272"/>
                      </a:lnTo>
                      <a:lnTo>
                        <a:pt x="117" y="286"/>
                      </a:lnTo>
                      <a:lnTo>
                        <a:pt x="97" y="297"/>
                      </a:lnTo>
                      <a:lnTo>
                        <a:pt x="81" y="311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5" y="0"/>
                      </a:lnTo>
                      <a:lnTo>
                        <a:pt x="46" y="0"/>
                      </a:lnTo>
                      <a:lnTo>
                        <a:pt x="57" y="0"/>
                      </a:lnTo>
                      <a:lnTo>
                        <a:pt x="68" y="0"/>
                      </a:lnTo>
                      <a:lnTo>
                        <a:pt x="78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D675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268">
                  <a:extLst>
                    <a:ext uri="{FF2B5EF4-FFF2-40B4-BE49-F238E27FC236}">
                      <a16:creationId xmlns:a16="http://schemas.microsoft.com/office/drawing/2014/main" id="{F82BA891-8419-46B6-B39D-BA5F47A34F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5" y="1422"/>
                  <a:ext cx="40" cy="85"/>
                </a:xfrm>
                <a:custGeom>
                  <a:avLst/>
                  <a:gdLst>
                    <a:gd name="T0" fmla="*/ 5 w 163"/>
                    <a:gd name="T1" fmla="*/ 0 h 340"/>
                    <a:gd name="T2" fmla="*/ 10 w 163"/>
                    <a:gd name="T3" fmla="*/ 18 h 340"/>
                    <a:gd name="T4" fmla="*/ 9 w 163"/>
                    <a:gd name="T5" fmla="*/ 19 h 340"/>
                    <a:gd name="T6" fmla="*/ 7 w 163"/>
                    <a:gd name="T7" fmla="*/ 20 h 340"/>
                    <a:gd name="T8" fmla="*/ 6 w 163"/>
                    <a:gd name="T9" fmla="*/ 20 h 340"/>
                    <a:gd name="T10" fmla="*/ 5 w 163"/>
                    <a:gd name="T11" fmla="*/ 21 h 340"/>
                    <a:gd name="T12" fmla="*/ 0 w 163"/>
                    <a:gd name="T13" fmla="*/ 0 h 340"/>
                    <a:gd name="T14" fmla="*/ 1 w 163"/>
                    <a:gd name="T15" fmla="*/ 0 h 340"/>
                    <a:gd name="T16" fmla="*/ 1 w 163"/>
                    <a:gd name="T17" fmla="*/ 0 h 340"/>
                    <a:gd name="T18" fmla="*/ 2 w 163"/>
                    <a:gd name="T19" fmla="*/ 0 h 340"/>
                    <a:gd name="T20" fmla="*/ 3 w 163"/>
                    <a:gd name="T21" fmla="*/ 0 h 340"/>
                    <a:gd name="T22" fmla="*/ 3 w 163"/>
                    <a:gd name="T23" fmla="*/ 0 h 340"/>
                    <a:gd name="T24" fmla="*/ 4 w 163"/>
                    <a:gd name="T25" fmla="*/ 0 h 340"/>
                    <a:gd name="T26" fmla="*/ 5 w 163"/>
                    <a:gd name="T27" fmla="*/ 0 h 340"/>
                    <a:gd name="T28" fmla="*/ 5 w 163"/>
                    <a:gd name="T29" fmla="*/ 0 h 34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63" h="340">
                      <a:moveTo>
                        <a:pt x="90" y="0"/>
                      </a:moveTo>
                      <a:lnTo>
                        <a:pt x="163" y="286"/>
                      </a:lnTo>
                      <a:lnTo>
                        <a:pt x="145" y="297"/>
                      </a:lnTo>
                      <a:lnTo>
                        <a:pt x="122" y="311"/>
                      </a:lnTo>
                      <a:lnTo>
                        <a:pt x="106" y="323"/>
                      </a:lnTo>
                      <a:lnTo>
                        <a:pt x="90" y="340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55" y="0"/>
                      </a:lnTo>
                      <a:lnTo>
                        <a:pt x="68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677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269">
                  <a:extLst>
                    <a:ext uri="{FF2B5EF4-FFF2-40B4-BE49-F238E27FC236}">
                      <a16:creationId xmlns:a16="http://schemas.microsoft.com/office/drawing/2014/main" id="{116B4E59-CD59-4F2C-88DF-97D791657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3" y="1422"/>
                  <a:ext cx="43" cy="94"/>
                </a:xfrm>
                <a:custGeom>
                  <a:avLst/>
                  <a:gdLst>
                    <a:gd name="T0" fmla="*/ 6 w 171"/>
                    <a:gd name="T1" fmla="*/ 0 h 378"/>
                    <a:gd name="T2" fmla="*/ 11 w 171"/>
                    <a:gd name="T3" fmla="*/ 19 h 378"/>
                    <a:gd name="T4" fmla="*/ 10 w 171"/>
                    <a:gd name="T5" fmla="*/ 20 h 378"/>
                    <a:gd name="T6" fmla="*/ 8 w 171"/>
                    <a:gd name="T7" fmla="*/ 21 h 378"/>
                    <a:gd name="T8" fmla="*/ 7 w 171"/>
                    <a:gd name="T9" fmla="*/ 22 h 378"/>
                    <a:gd name="T10" fmla="*/ 6 w 171"/>
                    <a:gd name="T11" fmla="*/ 23 h 378"/>
                    <a:gd name="T12" fmla="*/ 0 w 171"/>
                    <a:gd name="T13" fmla="*/ 0 h 378"/>
                    <a:gd name="T14" fmla="*/ 1 w 171"/>
                    <a:gd name="T15" fmla="*/ 0 h 378"/>
                    <a:gd name="T16" fmla="*/ 2 w 171"/>
                    <a:gd name="T17" fmla="*/ 0 h 378"/>
                    <a:gd name="T18" fmla="*/ 2 w 171"/>
                    <a:gd name="T19" fmla="*/ 0 h 378"/>
                    <a:gd name="T20" fmla="*/ 3 w 171"/>
                    <a:gd name="T21" fmla="*/ 0 h 378"/>
                    <a:gd name="T22" fmla="*/ 4 w 171"/>
                    <a:gd name="T23" fmla="*/ 0 h 378"/>
                    <a:gd name="T24" fmla="*/ 4 w 171"/>
                    <a:gd name="T25" fmla="*/ 0 h 378"/>
                    <a:gd name="T26" fmla="*/ 5 w 171"/>
                    <a:gd name="T27" fmla="*/ 0 h 378"/>
                    <a:gd name="T28" fmla="*/ 6 w 171"/>
                    <a:gd name="T29" fmla="*/ 0 h 3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71" h="378">
                      <a:moveTo>
                        <a:pt x="90" y="0"/>
                      </a:moveTo>
                      <a:lnTo>
                        <a:pt x="171" y="311"/>
                      </a:lnTo>
                      <a:lnTo>
                        <a:pt x="152" y="327"/>
                      </a:lnTo>
                      <a:lnTo>
                        <a:pt x="133" y="343"/>
                      </a:lnTo>
                      <a:lnTo>
                        <a:pt x="117" y="359"/>
                      </a:lnTo>
                      <a:lnTo>
                        <a:pt x="101" y="378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5" y="0"/>
                      </a:lnTo>
                      <a:lnTo>
                        <a:pt x="36" y="0"/>
                      </a:lnTo>
                      <a:lnTo>
                        <a:pt x="46" y="0"/>
                      </a:lnTo>
                      <a:lnTo>
                        <a:pt x="57" y="0"/>
                      </a:lnTo>
                      <a:lnTo>
                        <a:pt x="68" y="0"/>
                      </a:lnTo>
                      <a:lnTo>
                        <a:pt x="78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67A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270">
                  <a:extLst>
                    <a:ext uri="{FF2B5EF4-FFF2-40B4-BE49-F238E27FC236}">
                      <a16:creationId xmlns:a16="http://schemas.microsoft.com/office/drawing/2014/main" id="{70B0F342-7E0A-4F1D-ACFE-732A4A6B6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1422"/>
                  <a:ext cx="44" cy="105"/>
                </a:xfrm>
                <a:custGeom>
                  <a:avLst/>
                  <a:gdLst>
                    <a:gd name="T0" fmla="*/ 6 w 176"/>
                    <a:gd name="T1" fmla="*/ 0 h 422"/>
                    <a:gd name="T2" fmla="*/ 11 w 176"/>
                    <a:gd name="T3" fmla="*/ 21 h 422"/>
                    <a:gd name="T4" fmla="*/ 10 w 176"/>
                    <a:gd name="T5" fmla="*/ 22 h 422"/>
                    <a:gd name="T6" fmla="*/ 9 w 176"/>
                    <a:gd name="T7" fmla="*/ 23 h 422"/>
                    <a:gd name="T8" fmla="*/ 8 w 176"/>
                    <a:gd name="T9" fmla="*/ 25 h 422"/>
                    <a:gd name="T10" fmla="*/ 7 w 176"/>
                    <a:gd name="T11" fmla="*/ 26 h 422"/>
                    <a:gd name="T12" fmla="*/ 0 w 176"/>
                    <a:gd name="T13" fmla="*/ 0 h 422"/>
                    <a:gd name="T14" fmla="*/ 1 w 176"/>
                    <a:gd name="T15" fmla="*/ 0 h 422"/>
                    <a:gd name="T16" fmla="*/ 1 w 176"/>
                    <a:gd name="T17" fmla="*/ 0 h 422"/>
                    <a:gd name="T18" fmla="*/ 2 w 176"/>
                    <a:gd name="T19" fmla="*/ 0 h 422"/>
                    <a:gd name="T20" fmla="*/ 3 w 176"/>
                    <a:gd name="T21" fmla="*/ 0 h 422"/>
                    <a:gd name="T22" fmla="*/ 4 w 176"/>
                    <a:gd name="T23" fmla="*/ 0 h 422"/>
                    <a:gd name="T24" fmla="*/ 4 w 176"/>
                    <a:gd name="T25" fmla="*/ 0 h 422"/>
                    <a:gd name="T26" fmla="*/ 5 w 176"/>
                    <a:gd name="T27" fmla="*/ 0 h 422"/>
                    <a:gd name="T28" fmla="*/ 6 w 176"/>
                    <a:gd name="T29" fmla="*/ 0 h 42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76" h="422">
                      <a:moveTo>
                        <a:pt x="86" y="0"/>
                      </a:moveTo>
                      <a:lnTo>
                        <a:pt x="176" y="340"/>
                      </a:lnTo>
                      <a:lnTo>
                        <a:pt x="157" y="359"/>
                      </a:lnTo>
                      <a:lnTo>
                        <a:pt x="138" y="378"/>
                      </a:lnTo>
                      <a:lnTo>
                        <a:pt x="122" y="399"/>
                      </a:lnTo>
                      <a:lnTo>
                        <a:pt x="106" y="422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42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6" y="0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rgbClr val="D87C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271">
                  <a:extLst>
                    <a:ext uri="{FF2B5EF4-FFF2-40B4-BE49-F238E27FC236}">
                      <a16:creationId xmlns:a16="http://schemas.microsoft.com/office/drawing/2014/main" id="{34076F03-98DB-45EF-B704-83F4AC0FF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2" y="1422"/>
                  <a:ext cx="46" cy="117"/>
                </a:xfrm>
                <a:custGeom>
                  <a:avLst/>
                  <a:gdLst>
                    <a:gd name="T0" fmla="*/ 5 w 185"/>
                    <a:gd name="T1" fmla="*/ 0 h 470"/>
                    <a:gd name="T2" fmla="*/ 11 w 185"/>
                    <a:gd name="T3" fmla="*/ 23 h 470"/>
                    <a:gd name="T4" fmla="*/ 10 w 185"/>
                    <a:gd name="T5" fmla="*/ 25 h 470"/>
                    <a:gd name="T6" fmla="*/ 9 w 185"/>
                    <a:gd name="T7" fmla="*/ 26 h 470"/>
                    <a:gd name="T8" fmla="*/ 8 w 185"/>
                    <a:gd name="T9" fmla="*/ 28 h 470"/>
                    <a:gd name="T10" fmla="*/ 7 w 185"/>
                    <a:gd name="T11" fmla="*/ 29 h 470"/>
                    <a:gd name="T12" fmla="*/ 0 w 185"/>
                    <a:gd name="T13" fmla="*/ 0 h 470"/>
                    <a:gd name="T14" fmla="*/ 0 w 185"/>
                    <a:gd name="T15" fmla="*/ 0 h 470"/>
                    <a:gd name="T16" fmla="*/ 1 w 185"/>
                    <a:gd name="T17" fmla="*/ 0 h 470"/>
                    <a:gd name="T18" fmla="*/ 2 w 185"/>
                    <a:gd name="T19" fmla="*/ 0 h 470"/>
                    <a:gd name="T20" fmla="*/ 2 w 185"/>
                    <a:gd name="T21" fmla="*/ 0 h 470"/>
                    <a:gd name="T22" fmla="*/ 3 w 185"/>
                    <a:gd name="T23" fmla="*/ 0 h 470"/>
                    <a:gd name="T24" fmla="*/ 4 w 185"/>
                    <a:gd name="T25" fmla="*/ 0 h 470"/>
                    <a:gd name="T26" fmla="*/ 4 w 185"/>
                    <a:gd name="T27" fmla="*/ 0 h 470"/>
                    <a:gd name="T28" fmla="*/ 5 w 185"/>
                    <a:gd name="T29" fmla="*/ 0 h 47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85" h="470">
                      <a:moveTo>
                        <a:pt x="84" y="0"/>
                      </a:moveTo>
                      <a:lnTo>
                        <a:pt x="185" y="378"/>
                      </a:lnTo>
                      <a:lnTo>
                        <a:pt x="166" y="399"/>
                      </a:lnTo>
                      <a:lnTo>
                        <a:pt x="150" y="424"/>
                      </a:lnTo>
                      <a:lnTo>
                        <a:pt x="133" y="449"/>
                      </a:lnTo>
                      <a:lnTo>
                        <a:pt x="120" y="470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0" y="0"/>
                      </a:lnTo>
                      <a:lnTo>
                        <a:pt x="40" y="0"/>
                      </a:lnTo>
                      <a:lnTo>
                        <a:pt x="51" y="0"/>
                      </a:lnTo>
                      <a:lnTo>
                        <a:pt x="62" y="0"/>
                      </a:lnTo>
                      <a:lnTo>
                        <a:pt x="74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DB82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272">
                  <a:extLst>
                    <a:ext uri="{FF2B5EF4-FFF2-40B4-BE49-F238E27FC236}">
                      <a16:creationId xmlns:a16="http://schemas.microsoft.com/office/drawing/2014/main" id="{5FD4E1F3-B41F-4F62-B987-B9CF61F92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1422"/>
                  <a:ext cx="49" cy="134"/>
                </a:xfrm>
                <a:custGeom>
                  <a:avLst/>
                  <a:gdLst>
                    <a:gd name="T0" fmla="*/ 6 w 196"/>
                    <a:gd name="T1" fmla="*/ 0 h 538"/>
                    <a:gd name="T2" fmla="*/ 12 w 196"/>
                    <a:gd name="T3" fmla="*/ 26 h 538"/>
                    <a:gd name="T4" fmla="*/ 11 w 196"/>
                    <a:gd name="T5" fmla="*/ 28 h 538"/>
                    <a:gd name="T6" fmla="*/ 10 w 196"/>
                    <a:gd name="T7" fmla="*/ 30 h 538"/>
                    <a:gd name="T8" fmla="*/ 10 w 196"/>
                    <a:gd name="T9" fmla="*/ 31 h 538"/>
                    <a:gd name="T10" fmla="*/ 9 w 196"/>
                    <a:gd name="T11" fmla="*/ 33 h 538"/>
                    <a:gd name="T12" fmla="*/ 0 w 196"/>
                    <a:gd name="T13" fmla="*/ 0 h 538"/>
                    <a:gd name="T14" fmla="*/ 1 w 196"/>
                    <a:gd name="T15" fmla="*/ 0 h 538"/>
                    <a:gd name="T16" fmla="*/ 1 w 196"/>
                    <a:gd name="T17" fmla="*/ 0 h 538"/>
                    <a:gd name="T18" fmla="*/ 2 w 196"/>
                    <a:gd name="T19" fmla="*/ 0 h 538"/>
                    <a:gd name="T20" fmla="*/ 3 w 196"/>
                    <a:gd name="T21" fmla="*/ 0 h 538"/>
                    <a:gd name="T22" fmla="*/ 4 w 196"/>
                    <a:gd name="T23" fmla="*/ 0 h 538"/>
                    <a:gd name="T24" fmla="*/ 4 w 196"/>
                    <a:gd name="T25" fmla="*/ 0 h 538"/>
                    <a:gd name="T26" fmla="*/ 5 w 196"/>
                    <a:gd name="T27" fmla="*/ 0 h 538"/>
                    <a:gd name="T28" fmla="*/ 6 w 196"/>
                    <a:gd name="T29" fmla="*/ 0 h 53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96" h="538">
                      <a:moveTo>
                        <a:pt x="90" y="0"/>
                      </a:moveTo>
                      <a:lnTo>
                        <a:pt x="196" y="422"/>
                      </a:lnTo>
                      <a:lnTo>
                        <a:pt x="176" y="449"/>
                      </a:lnTo>
                      <a:lnTo>
                        <a:pt x="160" y="476"/>
                      </a:lnTo>
                      <a:lnTo>
                        <a:pt x="150" y="505"/>
                      </a:lnTo>
                      <a:lnTo>
                        <a:pt x="138" y="538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1" y="0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5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B84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273">
                  <a:extLst>
                    <a:ext uri="{FF2B5EF4-FFF2-40B4-BE49-F238E27FC236}">
                      <a16:creationId xmlns:a16="http://schemas.microsoft.com/office/drawing/2014/main" id="{09509FF2-0CB8-470E-AE4D-27372A987E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9" y="1422"/>
                  <a:ext cx="53" cy="138"/>
                </a:xfrm>
                <a:custGeom>
                  <a:avLst/>
                  <a:gdLst>
                    <a:gd name="T0" fmla="*/ 6 w 212"/>
                    <a:gd name="T1" fmla="*/ 0 h 554"/>
                    <a:gd name="T2" fmla="*/ 13 w 212"/>
                    <a:gd name="T3" fmla="*/ 29 h 554"/>
                    <a:gd name="T4" fmla="*/ 13 w 212"/>
                    <a:gd name="T5" fmla="*/ 31 h 554"/>
                    <a:gd name="T6" fmla="*/ 12 w 212"/>
                    <a:gd name="T7" fmla="*/ 32 h 554"/>
                    <a:gd name="T8" fmla="*/ 12 w 212"/>
                    <a:gd name="T9" fmla="*/ 33 h 554"/>
                    <a:gd name="T10" fmla="*/ 12 w 212"/>
                    <a:gd name="T11" fmla="*/ 34 h 554"/>
                    <a:gd name="T12" fmla="*/ 9 w 212"/>
                    <a:gd name="T13" fmla="*/ 34 h 554"/>
                    <a:gd name="T14" fmla="*/ 0 w 212"/>
                    <a:gd name="T15" fmla="*/ 0 h 554"/>
                    <a:gd name="T16" fmla="*/ 1 w 212"/>
                    <a:gd name="T17" fmla="*/ 0 h 554"/>
                    <a:gd name="T18" fmla="*/ 1 w 212"/>
                    <a:gd name="T19" fmla="*/ 0 h 554"/>
                    <a:gd name="T20" fmla="*/ 2 w 212"/>
                    <a:gd name="T21" fmla="*/ 0 h 554"/>
                    <a:gd name="T22" fmla="*/ 3 w 212"/>
                    <a:gd name="T23" fmla="*/ 0 h 554"/>
                    <a:gd name="T24" fmla="*/ 4 w 212"/>
                    <a:gd name="T25" fmla="*/ 0 h 554"/>
                    <a:gd name="T26" fmla="*/ 5 w 212"/>
                    <a:gd name="T27" fmla="*/ 0 h 554"/>
                    <a:gd name="T28" fmla="*/ 5 w 212"/>
                    <a:gd name="T29" fmla="*/ 0 h 554"/>
                    <a:gd name="T30" fmla="*/ 6 w 212"/>
                    <a:gd name="T31" fmla="*/ 0 h 55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2" h="554">
                      <a:moveTo>
                        <a:pt x="92" y="0"/>
                      </a:moveTo>
                      <a:lnTo>
                        <a:pt x="212" y="470"/>
                      </a:lnTo>
                      <a:lnTo>
                        <a:pt x="201" y="492"/>
                      </a:lnTo>
                      <a:lnTo>
                        <a:pt x="192" y="512"/>
                      </a:lnTo>
                      <a:lnTo>
                        <a:pt x="187" y="533"/>
                      </a:lnTo>
                      <a:lnTo>
                        <a:pt x="182" y="554"/>
                      </a:lnTo>
                      <a:lnTo>
                        <a:pt x="146" y="554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1" y="0"/>
                      </a:lnTo>
                      <a:lnTo>
                        <a:pt x="35" y="0"/>
                      </a:lnTo>
                      <a:lnTo>
                        <a:pt x="46" y="0"/>
                      </a:lnTo>
                      <a:lnTo>
                        <a:pt x="57" y="0"/>
                      </a:lnTo>
                      <a:lnTo>
                        <a:pt x="70" y="0"/>
                      </a:lnTo>
                      <a:lnTo>
                        <a:pt x="81" y="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DB87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274">
                  <a:extLst>
                    <a:ext uri="{FF2B5EF4-FFF2-40B4-BE49-F238E27FC236}">
                      <a16:creationId xmlns:a16="http://schemas.microsoft.com/office/drawing/2014/main" id="{31AB5591-1DA7-4639-8F26-0DA69CE79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422"/>
                  <a:ext cx="57" cy="138"/>
                </a:xfrm>
                <a:custGeom>
                  <a:avLst/>
                  <a:gdLst>
                    <a:gd name="T0" fmla="*/ 6 w 228"/>
                    <a:gd name="T1" fmla="*/ 0 h 554"/>
                    <a:gd name="T2" fmla="*/ 14 w 228"/>
                    <a:gd name="T3" fmla="*/ 33 h 554"/>
                    <a:gd name="T4" fmla="*/ 14 w 228"/>
                    <a:gd name="T5" fmla="*/ 34 h 554"/>
                    <a:gd name="T6" fmla="*/ 14 w 228"/>
                    <a:gd name="T7" fmla="*/ 34 h 554"/>
                    <a:gd name="T8" fmla="*/ 14 w 228"/>
                    <a:gd name="T9" fmla="*/ 34 h 554"/>
                    <a:gd name="T10" fmla="*/ 14 w 228"/>
                    <a:gd name="T11" fmla="*/ 34 h 554"/>
                    <a:gd name="T12" fmla="*/ 9 w 228"/>
                    <a:gd name="T13" fmla="*/ 34 h 554"/>
                    <a:gd name="T14" fmla="*/ 0 w 228"/>
                    <a:gd name="T15" fmla="*/ 0 h 554"/>
                    <a:gd name="T16" fmla="*/ 1 w 228"/>
                    <a:gd name="T17" fmla="*/ 0 h 554"/>
                    <a:gd name="T18" fmla="*/ 2 w 228"/>
                    <a:gd name="T19" fmla="*/ 0 h 554"/>
                    <a:gd name="T20" fmla="*/ 2 w 228"/>
                    <a:gd name="T21" fmla="*/ 0 h 554"/>
                    <a:gd name="T22" fmla="*/ 3 w 228"/>
                    <a:gd name="T23" fmla="*/ 0 h 554"/>
                    <a:gd name="T24" fmla="*/ 4 w 228"/>
                    <a:gd name="T25" fmla="*/ 0 h 554"/>
                    <a:gd name="T26" fmla="*/ 4 w 228"/>
                    <a:gd name="T27" fmla="*/ 0 h 554"/>
                    <a:gd name="T28" fmla="*/ 5 w 228"/>
                    <a:gd name="T29" fmla="*/ 0 h 554"/>
                    <a:gd name="T30" fmla="*/ 6 w 228"/>
                    <a:gd name="T31" fmla="*/ 0 h 55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28" h="554">
                      <a:moveTo>
                        <a:pt x="90" y="0"/>
                      </a:moveTo>
                      <a:lnTo>
                        <a:pt x="228" y="538"/>
                      </a:lnTo>
                      <a:lnTo>
                        <a:pt x="228" y="544"/>
                      </a:lnTo>
                      <a:lnTo>
                        <a:pt x="228" y="547"/>
                      </a:lnTo>
                      <a:lnTo>
                        <a:pt x="228" y="552"/>
                      </a:lnTo>
                      <a:lnTo>
                        <a:pt x="226" y="554"/>
                      </a:lnTo>
                      <a:lnTo>
                        <a:pt x="144" y="554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5" y="0"/>
                      </a:lnTo>
                      <a:lnTo>
                        <a:pt x="35" y="0"/>
                      </a:lnTo>
                      <a:lnTo>
                        <a:pt x="46" y="0"/>
                      </a:lnTo>
                      <a:lnTo>
                        <a:pt x="57" y="0"/>
                      </a:lnTo>
                      <a:lnTo>
                        <a:pt x="68" y="0"/>
                      </a:lnTo>
                      <a:lnTo>
                        <a:pt x="79" y="0"/>
                      </a:lnTo>
                      <a:lnTo>
                        <a:pt x="90" y="0"/>
                      </a:lnTo>
                      <a:close/>
                    </a:path>
                  </a:pathLst>
                </a:custGeom>
                <a:solidFill>
                  <a:srgbClr val="DD89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275">
                  <a:extLst>
                    <a:ext uri="{FF2B5EF4-FFF2-40B4-BE49-F238E27FC236}">
                      <a16:creationId xmlns:a16="http://schemas.microsoft.com/office/drawing/2014/main" id="{C96A1CC7-F1DB-4754-B3EA-C9844481A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8" y="1422"/>
                  <a:ext cx="58" cy="138"/>
                </a:xfrm>
                <a:custGeom>
                  <a:avLst/>
                  <a:gdLst>
                    <a:gd name="T0" fmla="*/ 5 w 231"/>
                    <a:gd name="T1" fmla="*/ 0 h 554"/>
                    <a:gd name="T2" fmla="*/ 15 w 231"/>
                    <a:gd name="T3" fmla="*/ 34 h 554"/>
                    <a:gd name="T4" fmla="*/ 9 w 231"/>
                    <a:gd name="T5" fmla="*/ 34 h 554"/>
                    <a:gd name="T6" fmla="*/ 0 w 231"/>
                    <a:gd name="T7" fmla="*/ 0 h 554"/>
                    <a:gd name="T8" fmla="*/ 1 w 231"/>
                    <a:gd name="T9" fmla="*/ 0 h 554"/>
                    <a:gd name="T10" fmla="*/ 2 w 231"/>
                    <a:gd name="T11" fmla="*/ 0 h 554"/>
                    <a:gd name="T12" fmla="*/ 2 w 231"/>
                    <a:gd name="T13" fmla="*/ 0 h 554"/>
                    <a:gd name="T14" fmla="*/ 3 w 231"/>
                    <a:gd name="T15" fmla="*/ 0 h 554"/>
                    <a:gd name="T16" fmla="*/ 3 w 231"/>
                    <a:gd name="T17" fmla="*/ 0 h 554"/>
                    <a:gd name="T18" fmla="*/ 4 w 231"/>
                    <a:gd name="T19" fmla="*/ 0 h 554"/>
                    <a:gd name="T20" fmla="*/ 5 w 231"/>
                    <a:gd name="T21" fmla="*/ 0 h 554"/>
                    <a:gd name="T22" fmla="*/ 5 w 231"/>
                    <a:gd name="T23" fmla="*/ 0 h 55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1" h="554">
                      <a:moveTo>
                        <a:pt x="85" y="0"/>
                      </a:moveTo>
                      <a:lnTo>
                        <a:pt x="231" y="554"/>
                      </a:lnTo>
                      <a:lnTo>
                        <a:pt x="142" y="554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52" y="0"/>
                      </a:lnTo>
                      <a:lnTo>
                        <a:pt x="62" y="0"/>
                      </a:lnTo>
                      <a:lnTo>
                        <a:pt x="74" y="0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rgbClr val="DD8C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276">
                  <a:extLst>
                    <a:ext uri="{FF2B5EF4-FFF2-40B4-BE49-F238E27FC236}">
                      <a16:creationId xmlns:a16="http://schemas.microsoft.com/office/drawing/2014/main" id="{92C9CA25-9260-4CE0-89D9-9B04BFF27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" y="1421"/>
                  <a:ext cx="58" cy="139"/>
                </a:xfrm>
                <a:custGeom>
                  <a:avLst/>
                  <a:gdLst>
                    <a:gd name="T0" fmla="*/ 6 w 231"/>
                    <a:gd name="T1" fmla="*/ 0 h 556"/>
                    <a:gd name="T2" fmla="*/ 15 w 231"/>
                    <a:gd name="T3" fmla="*/ 35 h 556"/>
                    <a:gd name="T4" fmla="*/ 9 w 231"/>
                    <a:gd name="T5" fmla="*/ 35 h 556"/>
                    <a:gd name="T6" fmla="*/ 0 w 231"/>
                    <a:gd name="T7" fmla="*/ 0 h 556"/>
                    <a:gd name="T8" fmla="*/ 1 w 231"/>
                    <a:gd name="T9" fmla="*/ 0 h 556"/>
                    <a:gd name="T10" fmla="*/ 2 w 231"/>
                    <a:gd name="T11" fmla="*/ 0 h 556"/>
                    <a:gd name="T12" fmla="*/ 2 w 231"/>
                    <a:gd name="T13" fmla="*/ 0 h 556"/>
                    <a:gd name="T14" fmla="*/ 3 w 231"/>
                    <a:gd name="T15" fmla="*/ 0 h 556"/>
                    <a:gd name="T16" fmla="*/ 4 w 231"/>
                    <a:gd name="T17" fmla="*/ 0 h 556"/>
                    <a:gd name="T18" fmla="*/ 4 w 231"/>
                    <a:gd name="T19" fmla="*/ 0 h 556"/>
                    <a:gd name="T20" fmla="*/ 5 w 231"/>
                    <a:gd name="T21" fmla="*/ 0 h 556"/>
                    <a:gd name="T22" fmla="*/ 6 w 231"/>
                    <a:gd name="T23" fmla="*/ 0 h 55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1" h="556">
                      <a:moveTo>
                        <a:pt x="87" y="2"/>
                      </a:moveTo>
                      <a:lnTo>
                        <a:pt x="231" y="556"/>
                      </a:lnTo>
                      <a:lnTo>
                        <a:pt x="142" y="556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2"/>
                      </a:lnTo>
                      <a:lnTo>
                        <a:pt x="32" y="2"/>
                      </a:lnTo>
                      <a:lnTo>
                        <a:pt x="43" y="2"/>
                      </a:lnTo>
                      <a:lnTo>
                        <a:pt x="55" y="2"/>
                      </a:lnTo>
                      <a:lnTo>
                        <a:pt x="66" y="2"/>
                      </a:lnTo>
                      <a:lnTo>
                        <a:pt x="76" y="2"/>
                      </a:lnTo>
                      <a:lnTo>
                        <a:pt x="87" y="2"/>
                      </a:lnTo>
                      <a:close/>
                    </a:path>
                  </a:pathLst>
                </a:custGeom>
                <a:solidFill>
                  <a:srgbClr val="DD8E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277">
                  <a:extLst>
                    <a:ext uri="{FF2B5EF4-FFF2-40B4-BE49-F238E27FC236}">
                      <a16:creationId xmlns:a16="http://schemas.microsoft.com/office/drawing/2014/main" id="{269B4EB2-09A5-42B0-AA5C-8ED1D4954B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" y="1421"/>
                  <a:ext cx="58" cy="139"/>
                </a:xfrm>
                <a:custGeom>
                  <a:avLst/>
                  <a:gdLst>
                    <a:gd name="T0" fmla="*/ 6 w 232"/>
                    <a:gd name="T1" fmla="*/ 0 h 556"/>
                    <a:gd name="T2" fmla="*/ 15 w 232"/>
                    <a:gd name="T3" fmla="*/ 35 h 556"/>
                    <a:gd name="T4" fmla="*/ 9 w 232"/>
                    <a:gd name="T5" fmla="*/ 35 h 556"/>
                    <a:gd name="T6" fmla="*/ 0 w 232"/>
                    <a:gd name="T7" fmla="*/ 0 h 556"/>
                    <a:gd name="T8" fmla="*/ 1 w 232"/>
                    <a:gd name="T9" fmla="*/ 0 h 556"/>
                    <a:gd name="T10" fmla="*/ 2 w 232"/>
                    <a:gd name="T11" fmla="*/ 0 h 556"/>
                    <a:gd name="T12" fmla="*/ 2 w 232"/>
                    <a:gd name="T13" fmla="*/ 0 h 556"/>
                    <a:gd name="T14" fmla="*/ 3 w 232"/>
                    <a:gd name="T15" fmla="*/ 0 h 556"/>
                    <a:gd name="T16" fmla="*/ 4 w 232"/>
                    <a:gd name="T17" fmla="*/ 0 h 556"/>
                    <a:gd name="T18" fmla="*/ 4 w 232"/>
                    <a:gd name="T19" fmla="*/ 0 h 556"/>
                    <a:gd name="T20" fmla="*/ 5 w 232"/>
                    <a:gd name="T21" fmla="*/ 0 h 556"/>
                    <a:gd name="T22" fmla="*/ 6 w 232"/>
                    <a:gd name="T23" fmla="*/ 0 h 55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2" h="556">
                      <a:moveTo>
                        <a:pt x="90" y="2"/>
                      </a:moveTo>
                      <a:lnTo>
                        <a:pt x="232" y="556"/>
                      </a:lnTo>
                      <a:lnTo>
                        <a:pt x="142" y="556"/>
                      </a:lnTo>
                      <a:lnTo>
                        <a:pt x="0" y="0"/>
                      </a:lnTo>
                      <a:lnTo>
                        <a:pt x="11" y="0"/>
                      </a:lnTo>
                      <a:lnTo>
                        <a:pt x="22" y="0"/>
                      </a:lnTo>
                      <a:lnTo>
                        <a:pt x="34" y="0"/>
                      </a:lnTo>
                      <a:lnTo>
                        <a:pt x="44" y="0"/>
                      </a:lnTo>
                      <a:lnTo>
                        <a:pt x="55" y="0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0" y="2"/>
                      </a:lnTo>
                      <a:close/>
                    </a:path>
                  </a:pathLst>
                </a:custGeom>
                <a:solidFill>
                  <a:srgbClr val="E091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Freeform 278">
                  <a:extLst>
                    <a:ext uri="{FF2B5EF4-FFF2-40B4-BE49-F238E27FC236}">
                      <a16:creationId xmlns:a16="http://schemas.microsoft.com/office/drawing/2014/main" id="{6D6A4E43-E425-4EF8-84F7-66B6BCD32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4" y="1420"/>
                  <a:ext cx="58" cy="140"/>
                </a:xfrm>
                <a:custGeom>
                  <a:avLst/>
                  <a:gdLst>
                    <a:gd name="T0" fmla="*/ 6 w 232"/>
                    <a:gd name="T1" fmla="*/ 0 h 562"/>
                    <a:gd name="T2" fmla="*/ 15 w 232"/>
                    <a:gd name="T3" fmla="*/ 35 h 562"/>
                    <a:gd name="T4" fmla="*/ 9 w 232"/>
                    <a:gd name="T5" fmla="*/ 35 h 562"/>
                    <a:gd name="T6" fmla="*/ 0 w 232"/>
                    <a:gd name="T7" fmla="*/ 0 h 562"/>
                    <a:gd name="T8" fmla="*/ 1 w 232"/>
                    <a:gd name="T9" fmla="*/ 0 h 562"/>
                    <a:gd name="T10" fmla="*/ 2 w 232"/>
                    <a:gd name="T11" fmla="*/ 0 h 562"/>
                    <a:gd name="T12" fmla="*/ 2 w 232"/>
                    <a:gd name="T13" fmla="*/ 0 h 562"/>
                    <a:gd name="T14" fmla="*/ 3 w 232"/>
                    <a:gd name="T15" fmla="*/ 0 h 562"/>
                    <a:gd name="T16" fmla="*/ 4 w 232"/>
                    <a:gd name="T17" fmla="*/ 0 h 562"/>
                    <a:gd name="T18" fmla="*/ 4 w 232"/>
                    <a:gd name="T19" fmla="*/ 0 h 562"/>
                    <a:gd name="T20" fmla="*/ 5 w 232"/>
                    <a:gd name="T21" fmla="*/ 0 h 562"/>
                    <a:gd name="T22" fmla="*/ 6 w 232"/>
                    <a:gd name="T23" fmla="*/ 0 h 56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2" h="562">
                      <a:moveTo>
                        <a:pt x="90" y="6"/>
                      </a:moveTo>
                      <a:lnTo>
                        <a:pt x="232" y="562"/>
                      </a:lnTo>
                      <a:lnTo>
                        <a:pt x="142" y="562"/>
                      </a:lnTo>
                      <a:lnTo>
                        <a:pt x="0" y="0"/>
                      </a:lnTo>
                      <a:lnTo>
                        <a:pt x="11" y="3"/>
                      </a:lnTo>
                      <a:lnTo>
                        <a:pt x="22" y="3"/>
                      </a:lnTo>
                      <a:lnTo>
                        <a:pt x="33" y="6"/>
                      </a:lnTo>
                      <a:lnTo>
                        <a:pt x="44" y="6"/>
                      </a:lnTo>
                      <a:lnTo>
                        <a:pt x="55" y="6"/>
                      </a:lnTo>
                      <a:lnTo>
                        <a:pt x="66" y="6"/>
                      </a:lnTo>
                      <a:lnTo>
                        <a:pt x="80" y="6"/>
                      </a:lnTo>
                      <a:lnTo>
                        <a:pt x="90" y="6"/>
                      </a:lnTo>
                      <a:close/>
                    </a:path>
                  </a:pathLst>
                </a:custGeom>
                <a:solidFill>
                  <a:srgbClr val="E09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279">
                  <a:extLst>
                    <a:ext uri="{FF2B5EF4-FFF2-40B4-BE49-F238E27FC236}">
                      <a16:creationId xmlns:a16="http://schemas.microsoft.com/office/drawing/2014/main" id="{2C26FBC6-021D-415C-9889-524F7060B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2" y="1420"/>
                  <a:ext cx="59" cy="140"/>
                </a:xfrm>
                <a:custGeom>
                  <a:avLst/>
                  <a:gdLst>
                    <a:gd name="T0" fmla="*/ 6 w 233"/>
                    <a:gd name="T1" fmla="*/ 0 h 562"/>
                    <a:gd name="T2" fmla="*/ 15 w 233"/>
                    <a:gd name="T3" fmla="*/ 35 h 562"/>
                    <a:gd name="T4" fmla="*/ 9 w 233"/>
                    <a:gd name="T5" fmla="*/ 35 h 562"/>
                    <a:gd name="T6" fmla="*/ 0 w 233"/>
                    <a:gd name="T7" fmla="*/ 0 h 562"/>
                    <a:gd name="T8" fmla="*/ 1 w 233"/>
                    <a:gd name="T9" fmla="*/ 0 h 562"/>
                    <a:gd name="T10" fmla="*/ 1 w 233"/>
                    <a:gd name="T11" fmla="*/ 0 h 562"/>
                    <a:gd name="T12" fmla="*/ 2 w 233"/>
                    <a:gd name="T13" fmla="*/ 0 h 562"/>
                    <a:gd name="T14" fmla="*/ 3 w 233"/>
                    <a:gd name="T15" fmla="*/ 0 h 562"/>
                    <a:gd name="T16" fmla="*/ 4 w 233"/>
                    <a:gd name="T17" fmla="*/ 0 h 562"/>
                    <a:gd name="T18" fmla="*/ 5 w 233"/>
                    <a:gd name="T19" fmla="*/ 0 h 562"/>
                    <a:gd name="T20" fmla="*/ 5 w 233"/>
                    <a:gd name="T21" fmla="*/ 0 h 562"/>
                    <a:gd name="T22" fmla="*/ 6 w 233"/>
                    <a:gd name="T23" fmla="*/ 0 h 56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3" h="562">
                      <a:moveTo>
                        <a:pt x="91" y="6"/>
                      </a:moveTo>
                      <a:lnTo>
                        <a:pt x="233" y="562"/>
                      </a:lnTo>
                      <a:lnTo>
                        <a:pt x="146" y="562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5" y="0"/>
                      </a:lnTo>
                      <a:lnTo>
                        <a:pt x="45" y="0"/>
                      </a:lnTo>
                      <a:lnTo>
                        <a:pt x="56" y="0"/>
                      </a:lnTo>
                      <a:lnTo>
                        <a:pt x="70" y="3"/>
                      </a:lnTo>
                      <a:lnTo>
                        <a:pt x="81" y="3"/>
                      </a:lnTo>
                      <a:lnTo>
                        <a:pt x="91" y="6"/>
                      </a:lnTo>
                      <a:close/>
                    </a:path>
                  </a:pathLst>
                </a:custGeom>
                <a:solidFill>
                  <a:srgbClr val="E096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280">
                  <a:extLst>
                    <a:ext uri="{FF2B5EF4-FFF2-40B4-BE49-F238E27FC236}">
                      <a16:creationId xmlns:a16="http://schemas.microsoft.com/office/drawing/2014/main" id="{B777B629-FC58-4360-83C2-F7BFEF0171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1" y="1420"/>
                  <a:ext cx="58" cy="140"/>
                </a:xfrm>
                <a:custGeom>
                  <a:avLst/>
                  <a:gdLst>
                    <a:gd name="T0" fmla="*/ 6 w 231"/>
                    <a:gd name="T1" fmla="*/ 0 h 562"/>
                    <a:gd name="T2" fmla="*/ 15 w 231"/>
                    <a:gd name="T3" fmla="*/ 35 h 562"/>
                    <a:gd name="T4" fmla="*/ 9 w 231"/>
                    <a:gd name="T5" fmla="*/ 35 h 562"/>
                    <a:gd name="T6" fmla="*/ 0 w 231"/>
                    <a:gd name="T7" fmla="*/ 0 h 562"/>
                    <a:gd name="T8" fmla="*/ 1 w 231"/>
                    <a:gd name="T9" fmla="*/ 0 h 562"/>
                    <a:gd name="T10" fmla="*/ 1 w 231"/>
                    <a:gd name="T11" fmla="*/ 0 h 562"/>
                    <a:gd name="T12" fmla="*/ 2 w 231"/>
                    <a:gd name="T13" fmla="*/ 0 h 562"/>
                    <a:gd name="T14" fmla="*/ 3 w 231"/>
                    <a:gd name="T15" fmla="*/ 0 h 562"/>
                    <a:gd name="T16" fmla="*/ 4 w 231"/>
                    <a:gd name="T17" fmla="*/ 0 h 562"/>
                    <a:gd name="T18" fmla="*/ 4 w 231"/>
                    <a:gd name="T19" fmla="*/ 0 h 562"/>
                    <a:gd name="T20" fmla="*/ 5 w 231"/>
                    <a:gd name="T21" fmla="*/ 0 h 562"/>
                    <a:gd name="T22" fmla="*/ 6 w 231"/>
                    <a:gd name="T23" fmla="*/ 0 h 56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31" h="562">
                      <a:moveTo>
                        <a:pt x="89" y="0"/>
                      </a:moveTo>
                      <a:lnTo>
                        <a:pt x="231" y="562"/>
                      </a:lnTo>
                      <a:lnTo>
                        <a:pt x="146" y="562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1" y="0"/>
                      </a:lnTo>
                      <a:lnTo>
                        <a:pt x="33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8" y="0"/>
                      </a:lnTo>
                      <a:lnTo>
                        <a:pt x="79" y="0"/>
                      </a:lnTo>
                      <a:lnTo>
                        <a:pt x="89" y="0"/>
                      </a:lnTo>
                      <a:close/>
                    </a:path>
                  </a:pathLst>
                </a:custGeom>
                <a:solidFill>
                  <a:srgbClr val="E099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281">
                  <a:extLst>
                    <a:ext uri="{FF2B5EF4-FFF2-40B4-BE49-F238E27FC236}">
                      <a16:creationId xmlns:a16="http://schemas.microsoft.com/office/drawing/2014/main" id="{76184F6C-4BD3-4D50-BFA3-D477E46BE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0" y="1420"/>
                  <a:ext cx="49" cy="140"/>
                </a:xfrm>
                <a:custGeom>
                  <a:avLst/>
                  <a:gdLst>
                    <a:gd name="T0" fmla="*/ 3 w 198"/>
                    <a:gd name="T1" fmla="*/ 0 h 562"/>
                    <a:gd name="T2" fmla="*/ 12 w 198"/>
                    <a:gd name="T3" fmla="*/ 35 h 562"/>
                    <a:gd name="T4" fmla="*/ 7 w 198"/>
                    <a:gd name="T5" fmla="*/ 35 h 562"/>
                    <a:gd name="T6" fmla="*/ 0 w 198"/>
                    <a:gd name="T7" fmla="*/ 9 h 562"/>
                    <a:gd name="T8" fmla="*/ 0 w 198"/>
                    <a:gd name="T9" fmla="*/ 0 h 562"/>
                    <a:gd name="T10" fmla="*/ 1 w 198"/>
                    <a:gd name="T11" fmla="*/ 0 h 562"/>
                    <a:gd name="T12" fmla="*/ 2 w 198"/>
                    <a:gd name="T13" fmla="*/ 0 h 562"/>
                    <a:gd name="T14" fmla="*/ 2 w 198"/>
                    <a:gd name="T15" fmla="*/ 0 h 562"/>
                    <a:gd name="T16" fmla="*/ 3 w 198"/>
                    <a:gd name="T17" fmla="*/ 0 h 56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98" h="562">
                      <a:moveTo>
                        <a:pt x="52" y="0"/>
                      </a:moveTo>
                      <a:lnTo>
                        <a:pt x="198" y="562"/>
                      </a:lnTo>
                      <a:lnTo>
                        <a:pt x="108" y="562"/>
                      </a:lnTo>
                      <a:lnTo>
                        <a:pt x="0" y="147"/>
                      </a:lnTo>
                      <a:lnTo>
                        <a:pt x="6" y="0"/>
                      </a:lnTo>
                      <a:lnTo>
                        <a:pt x="16" y="0"/>
                      </a:lnTo>
                      <a:lnTo>
                        <a:pt x="27" y="0"/>
                      </a:lnTo>
                      <a:lnTo>
                        <a:pt x="41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E29E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Freeform 282">
                  <a:extLst>
                    <a:ext uri="{FF2B5EF4-FFF2-40B4-BE49-F238E27FC236}">
                      <a16:creationId xmlns:a16="http://schemas.microsoft.com/office/drawing/2014/main" id="{099CD8B4-ABD8-4C0A-AD62-24D54691A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0" y="1420"/>
                  <a:ext cx="38" cy="140"/>
                </a:xfrm>
                <a:custGeom>
                  <a:avLst/>
                  <a:gdLst>
                    <a:gd name="T0" fmla="*/ 0 w 154"/>
                    <a:gd name="T1" fmla="*/ 0 h 562"/>
                    <a:gd name="T2" fmla="*/ 9 w 154"/>
                    <a:gd name="T3" fmla="*/ 35 h 562"/>
                    <a:gd name="T4" fmla="*/ 4 w 154"/>
                    <a:gd name="T5" fmla="*/ 35 h 562"/>
                    <a:gd name="T6" fmla="*/ 0 w 154"/>
                    <a:gd name="T7" fmla="*/ 20 h 562"/>
                    <a:gd name="T8" fmla="*/ 0 w 154"/>
                    <a:gd name="T9" fmla="*/ 0 h 562"/>
                    <a:gd name="T10" fmla="*/ 0 w 154"/>
                    <a:gd name="T11" fmla="*/ 0 h 5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54" h="562">
                      <a:moveTo>
                        <a:pt x="8" y="0"/>
                      </a:moveTo>
                      <a:lnTo>
                        <a:pt x="154" y="562"/>
                      </a:lnTo>
                      <a:lnTo>
                        <a:pt x="62" y="562"/>
                      </a:lnTo>
                      <a:lnTo>
                        <a:pt x="0" y="319"/>
                      </a:lnTo>
                      <a:lnTo>
                        <a:pt x="6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E5A3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Freeform 283">
                  <a:extLst>
                    <a:ext uri="{FF2B5EF4-FFF2-40B4-BE49-F238E27FC236}">
                      <a16:creationId xmlns:a16="http://schemas.microsoft.com/office/drawing/2014/main" id="{5843ADD9-DF63-48B3-A4B2-158E96260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0" y="1457"/>
                  <a:ext cx="27" cy="103"/>
                </a:xfrm>
                <a:custGeom>
                  <a:avLst/>
                  <a:gdLst>
                    <a:gd name="T0" fmla="*/ 0 w 108"/>
                    <a:gd name="T1" fmla="*/ 0 h 415"/>
                    <a:gd name="T2" fmla="*/ 7 w 108"/>
                    <a:gd name="T3" fmla="*/ 26 h 415"/>
                    <a:gd name="T4" fmla="*/ 1 w 108"/>
                    <a:gd name="T5" fmla="*/ 26 h 415"/>
                    <a:gd name="T6" fmla="*/ 0 w 108"/>
                    <a:gd name="T7" fmla="*/ 21 h 415"/>
                    <a:gd name="T8" fmla="*/ 0 w 108"/>
                    <a:gd name="T9" fmla="*/ 0 h 4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8" h="415">
                      <a:moveTo>
                        <a:pt x="0" y="0"/>
                      </a:moveTo>
                      <a:lnTo>
                        <a:pt x="108" y="415"/>
                      </a:lnTo>
                      <a:lnTo>
                        <a:pt x="18" y="415"/>
                      </a:lnTo>
                      <a:lnTo>
                        <a:pt x="0" y="3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A57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Freeform 284">
                  <a:extLst>
                    <a:ext uri="{FF2B5EF4-FFF2-40B4-BE49-F238E27FC236}">
                      <a16:creationId xmlns:a16="http://schemas.microsoft.com/office/drawing/2014/main" id="{C6DD7423-0875-4EE1-9448-12C3E63FF6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0" y="1499"/>
                  <a:ext cx="15" cy="61"/>
                </a:xfrm>
                <a:custGeom>
                  <a:avLst/>
                  <a:gdLst>
                    <a:gd name="T0" fmla="*/ 0 w 62"/>
                    <a:gd name="T1" fmla="*/ 0 h 243"/>
                    <a:gd name="T2" fmla="*/ 4 w 62"/>
                    <a:gd name="T3" fmla="*/ 15 h 243"/>
                    <a:gd name="T4" fmla="*/ 0 w 62"/>
                    <a:gd name="T5" fmla="*/ 15 h 243"/>
                    <a:gd name="T6" fmla="*/ 0 w 62"/>
                    <a:gd name="T7" fmla="*/ 0 h 2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243">
                      <a:moveTo>
                        <a:pt x="0" y="0"/>
                      </a:moveTo>
                      <a:lnTo>
                        <a:pt x="62" y="243"/>
                      </a:lnTo>
                      <a:lnTo>
                        <a:pt x="0" y="2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8A87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285">
                  <a:extLst>
                    <a:ext uri="{FF2B5EF4-FFF2-40B4-BE49-F238E27FC236}">
                      <a16:creationId xmlns:a16="http://schemas.microsoft.com/office/drawing/2014/main" id="{9DE7E72C-E7CC-44C0-B3A6-F7E526699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0" y="1543"/>
                  <a:ext cx="4" cy="17"/>
                </a:xfrm>
                <a:custGeom>
                  <a:avLst/>
                  <a:gdLst>
                    <a:gd name="T0" fmla="*/ 0 w 18"/>
                    <a:gd name="T1" fmla="*/ 0 h 70"/>
                    <a:gd name="T2" fmla="*/ 1 w 18"/>
                    <a:gd name="T3" fmla="*/ 4 h 70"/>
                    <a:gd name="T4" fmla="*/ 0 w 18"/>
                    <a:gd name="T5" fmla="*/ 4 h 70"/>
                    <a:gd name="T6" fmla="*/ 0 w 18"/>
                    <a:gd name="T7" fmla="*/ 0 h 7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8" h="70">
                      <a:moveTo>
                        <a:pt x="0" y="0"/>
                      </a:moveTo>
                      <a:lnTo>
                        <a:pt x="18" y="70"/>
                      </a:lnTo>
                      <a:lnTo>
                        <a:pt x="0" y="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8AA7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Freeform 286">
                  <a:extLst>
                    <a:ext uri="{FF2B5EF4-FFF2-40B4-BE49-F238E27FC236}">
                      <a16:creationId xmlns:a16="http://schemas.microsoft.com/office/drawing/2014/main" id="{6FC15CC6-BD4A-4170-B790-866A6DDA7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8" y="1470"/>
                  <a:ext cx="119" cy="100"/>
                </a:xfrm>
                <a:custGeom>
                  <a:avLst/>
                  <a:gdLst>
                    <a:gd name="T0" fmla="*/ 28 w 475"/>
                    <a:gd name="T1" fmla="*/ 0 h 400"/>
                    <a:gd name="T2" fmla="*/ 30 w 475"/>
                    <a:gd name="T3" fmla="*/ 6 h 400"/>
                    <a:gd name="T4" fmla="*/ 27 w 475"/>
                    <a:gd name="T5" fmla="*/ 8 h 400"/>
                    <a:gd name="T6" fmla="*/ 24 w 475"/>
                    <a:gd name="T7" fmla="*/ 10 h 400"/>
                    <a:gd name="T8" fmla="*/ 21 w 475"/>
                    <a:gd name="T9" fmla="*/ 11 h 400"/>
                    <a:gd name="T10" fmla="*/ 19 w 475"/>
                    <a:gd name="T11" fmla="*/ 13 h 400"/>
                    <a:gd name="T12" fmla="*/ 16 w 475"/>
                    <a:gd name="T13" fmla="*/ 16 h 400"/>
                    <a:gd name="T14" fmla="*/ 15 w 475"/>
                    <a:gd name="T15" fmla="*/ 19 h 400"/>
                    <a:gd name="T16" fmla="*/ 13 w 475"/>
                    <a:gd name="T17" fmla="*/ 22 h 400"/>
                    <a:gd name="T18" fmla="*/ 12 w 475"/>
                    <a:gd name="T19" fmla="*/ 25 h 400"/>
                    <a:gd name="T20" fmla="*/ 10 w 475"/>
                    <a:gd name="T21" fmla="*/ 25 h 400"/>
                    <a:gd name="T22" fmla="*/ 9 w 475"/>
                    <a:gd name="T23" fmla="*/ 25 h 400"/>
                    <a:gd name="T24" fmla="*/ 7 w 475"/>
                    <a:gd name="T25" fmla="*/ 25 h 400"/>
                    <a:gd name="T26" fmla="*/ 6 w 475"/>
                    <a:gd name="T27" fmla="*/ 25 h 400"/>
                    <a:gd name="T28" fmla="*/ 4 w 475"/>
                    <a:gd name="T29" fmla="*/ 25 h 400"/>
                    <a:gd name="T30" fmla="*/ 3 w 475"/>
                    <a:gd name="T31" fmla="*/ 25 h 400"/>
                    <a:gd name="T32" fmla="*/ 1 w 475"/>
                    <a:gd name="T33" fmla="*/ 25 h 400"/>
                    <a:gd name="T34" fmla="*/ 0 w 475"/>
                    <a:gd name="T35" fmla="*/ 25 h 400"/>
                    <a:gd name="T36" fmla="*/ 1 w 475"/>
                    <a:gd name="T37" fmla="*/ 23 h 400"/>
                    <a:gd name="T38" fmla="*/ 1 w 475"/>
                    <a:gd name="T39" fmla="*/ 21 h 400"/>
                    <a:gd name="T40" fmla="*/ 2 w 475"/>
                    <a:gd name="T41" fmla="*/ 19 h 400"/>
                    <a:gd name="T42" fmla="*/ 3 w 475"/>
                    <a:gd name="T43" fmla="*/ 16 h 400"/>
                    <a:gd name="T44" fmla="*/ 4 w 475"/>
                    <a:gd name="T45" fmla="*/ 15 h 400"/>
                    <a:gd name="T46" fmla="*/ 6 w 475"/>
                    <a:gd name="T47" fmla="*/ 13 h 400"/>
                    <a:gd name="T48" fmla="*/ 7 w 475"/>
                    <a:gd name="T49" fmla="*/ 11 h 400"/>
                    <a:gd name="T50" fmla="*/ 9 w 475"/>
                    <a:gd name="T51" fmla="*/ 9 h 400"/>
                    <a:gd name="T52" fmla="*/ 11 w 475"/>
                    <a:gd name="T53" fmla="*/ 8 h 400"/>
                    <a:gd name="T54" fmla="*/ 13 w 475"/>
                    <a:gd name="T55" fmla="*/ 6 h 400"/>
                    <a:gd name="T56" fmla="*/ 15 w 475"/>
                    <a:gd name="T57" fmla="*/ 5 h 400"/>
                    <a:gd name="T58" fmla="*/ 18 w 475"/>
                    <a:gd name="T59" fmla="*/ 4 h 400"/>
                    <a:gd name="T60" fmla="*/ 20 w 475"/>
                    <a:gd name="T61" fmla="*/ 3 h 400"/>
                    <a:gd name="T62" fmla="*/ 23 w 475"/>
                    <a:gd name="T63" fmla="*/ 2 h 400"/>
                    <a:gd name="T64" fmla="*/ 25 w 475"/>
                    <a:gd name="T65" fmla="*/ 1 h 400"/>
                    <a:gd name="T66" fmla="*/ 28 w 475"/>
                    <a:gd name="T67" fmla="*/ 0 h 40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475" h="400">
                      <a:moveTo>
                        <a:pt x="443" y="0"/>
                      </a:moveTo>
                      <a:lnTo>
                        <a:pt x="475" y="100"/>
                      </a:lnTo>
                      <a:lnTo>
                        <a:pt x="427" y="123"/>
                      </a:lnTo>
                      <a:lnTo>
                        <a:pt x="380" y="150"/>
                      </a:lnTo>
                      <a:lnTo>
                        <a:pt x="337" y="180"/>
                      </a:lnTo>
                      <a:lnTo>
                        <a:pt x="299" y="212"/>
                      </a:lnTo>
                      <a:lnTo>
                        <a:pt x="261" y="253"/>
                      </a:lnTo>
                      <a:lnTo>
                        <a:pt x="231" y="294"/>
                      </a:lnTo>
                      <a:lnTo>
                        <a:pt x="203" y="342"/>
                      </a:lnTo>
                      <a:lnTo>
                        <a:pt x="182" y="391"/>
                      </a:lnTo>
                      <a:lnTo>
                        <a:pt x="161" y="395"/>
                      </a:lnTo>
                      <a:lnTo>
                        <a:pt x="138" y="397"/>
                      </a:lnTo>
                      <a:lnTo>
                        <a:pt x="117" y="397"/>
                      </a:lnTo>
                      <a:lnTo>
                        <a:pt x="92" y="400"/>
                      </a:lnTo>
                      <a:lnTo>
                        <a:pt x="67" y="400"/>
                      </a:lnTo>
                      <a:lnTo>
                        <a:pt x="44" y="400"/>
                      </a:lnTo>
                      <a:lnTo>
                        <a:pt x="21" y="400"/>
                      </a:lnTo>
                      <a:lnTo>
                        <a:pt x="0" y="400"/>
                      </a:lnTo>
                      <a:lnTo>
                        <a:pt x="8" y="361"/>
                      </a:lnTo>
                      <a:lnTo>
                        <a:pt x="16" y="326"/>
                      </a:lnTo>
                      <a:lnTo>
                        <a:pt x="30" y="294"/>
                      </a:lnTo>
                      <a:lnTo>
                        <a:pt x="49" y="261"/>
                      </a:lnTo>
                      <a:lnTo>
                        <a:pt x="67" y="231"/>
                      </a:lnTo>
                      <a:lnTo>
                        <a:pt x="92" y="201"/>
                      </a:lnTo>
                      <a:lnTo>
                        <a:pt x="117" y="174"/>
                      </a:lnTo>
                      <a:lnTo>
                        <a:pt x="143" y="147"/>
                      </a:lnTo>
                      <a:lnTo>
                        <a:pt x="177" y="123"/>
                      </a:lnTo>
                      <a:lnTo>
                        <a:pt x="209" y="100"/>
                      </a:lnTo>
                      <a:lnTo>
                        <a:pt x="244" y="79"/>
                      </a:lnTo>
                      <a:lnTo>
                        <a:pt x="279" y="60"/>
                      </a:lnTo>
                      <a:lnTo>
                        <a:pt x="318" y="40"/>
                      </a:lnTo>
                      <a:lnTo>
                        <a:pt x="358" y="28"/>
                      </a:lnTo>
                      <a:lnTo>
                        <a:pt x="399" y="12"/>
                      </a:lnTo>
                      <a:lnTo>
                        <a:pt x="443" y="0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Freeform 287">
                  <a:extLst>
                    <a:ext uri="{FF2B5EF4-FFF2-40B4-BE49-F238E27FC236}">
                      <a16:creationId xmlns:a16="http://schemas.microsoft.com/office/drawing/2014/main" id="{C3D77EA6-7FB3-4D35-8A6A-F0BAA39C6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3" y="1468"/>
                  <a:ext cx="21" cy="29"/>
                </a:xfrm>
                <a:custGeom>
                  <a:avLst/>
                  <a:gdLst>
                    <a:gd name="T0" fmla="*/ 2 w 81"/>
                    <a:gd name="T1" fmla="*/ 7 h 117"/>
                    <a:gd name="T2" fmla="*/ 0 w 81"/>
                    <a:gd name="T3" fmla="*/ 1 h 117"/>
                    <a:gd name="T4" fmla="*/ 1 w 81"/>
                    <a:gd name="T5" fmla="*/ 1 h 117"/>
                    <a:gd name="T6" fmla="*/ 2 w 81"/>
                    <a:gd name="T7" fmla="*/ 1 h 117"/>
                    <a:gd name="T8" fmla="*/ 2 w 81"/>
                    <a:gd name="T9" fmla="*/ 0 h 117"/>
                    <a:gd name="T10" fmla="*/ 3 w 81"/>
                    <a:gd name="T11" fmla="*/ 0 h 117"/>
                    <a:gd name="T12" fmla="*/ 5 w 81"/>
                    <a:gd name="T13" fmla="*/ 6 h 117"/>
                    <a:gd name="T14" fmla="*/ 4 w 81"/>
                    <a:gd name="T15" fmla="*/ 6 h 117"/>
                    <a:gd name="T16" fmla="*/ 4 w 81"/>
                    <a:gd name="T17" fmla="*/ 7 h 117"/>
                    <a:gd name="T18" fmla="*/ 3 w 81"/>
                    <a:gd name="T19" fmla="*/ 7 h 117"/>
                    <a:gd name="T20" fmla="*/ 2 w 81"/>
                    <a:gd name="T21" fmla="*/ 7 h 1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17">
                      <a:moveTo>
                        <a:pt x="29" y="117"/>
                      </a:moveTo>
                      <a:lnTo>
                        <a:pt x="0" y="13"/>
                      </a:lnTo>
                      <a:lnTo>
                        <a:pt x="10" y="13"/>
                      </a:lnTo>
                      <a:lnTo>
                        <a:pt x="23" y="11"/>
                      </a:lnTo>
                      <a:lnTo>
                        <a:pt x="35" y="6"/>
                      </a:lnTo>
                      <a:lnTo>
                        <a:pt x="48" y="0"/>
                      </a:lnTo>
                      <a:lnTo>
                        <a:pt x="81" y="101"/>
                      </a:lnTo>
                      <a:lnTo>
                        <a:pt x="67" y="106"/>
                      </a:lnTo>
                      <a:lnTo>
                        <a:pt x="56" y="108"/>
                      </a:lnTo>
                      <a:lnTo>
                        <a:pt x="42" y="114"/>
                      </a:lnTo>
                      <a:lnTo>
                        <a:pt x="29" y="117"/>
                      </a:lnTo>
                      <a:close/>
                    </a:path>
                  </a:pathLst>
                </a:custGeom>
                <a:solidFill>
                  <a:srgbClr val="CC562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Freeform 288">
                  <a:extLst>
                    <a:ext uri="{FF2B5EF4-FFF2-40B4-BE49-F238E27FC236}">
                      <a16:creationId xmlns:a16="http://schemas.microsoft.com/office/drawing/2014/main" id="{A123F468-B414-4453-9D2E-6444B5DAD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9" y="1467"/>
                  <a:ext cx="20" cy="28"/>
                </a:xfrm>
                <a:custGeom>
                  <a:avLst/>
                  <a:gdLst>
                    <a:gd name="T0" fmla="*/ 2 w 81"/>
                    <a:gd name="T1" fmla="*/ 7 h 111"/>
                    <a:gd name="T2" fmla="*/ 0 w 81"/>
                    <a:gd name="T3" fmla="*/ 1 h 111"/>
                    <a:gd name="T4" fmla="*/ 1 w 81"/>
                    <a:gd name="T5" fmla="*/ 1 h 111"/>
                    <a:gd name="T6" fmla="*/ 2 w 81"/>
                    <a:gd name="T7" fmla="*/ 0 h 111"/>
                    <a:gd name="T8" fmla="*/ 2 w 81"/>
                    <a:gd name="T9" fmla="*/ 0 h 111"/>
                    <a:gd name="T10" fmla="*/ 3 w 81"/>
                    <a:gd name="T11" fmla="*/ 0 h 111"/>
                    <a:gd name="T12" fmla="*/ 5 w 81"/>
                    <a:gd name="T13" fmla="*/ 6 h 111"/>
                    <a:gd name="T14" fmla="*/ 4 w 81"/>
                    <a:gd name="T15" fmla="*/ 6 h 111"/>
                    <a:gd name="T16" fmla="*/ 4 w 81"/>
                    <a:gd name="T17" fmla="*/ 7 h 111"/>
                    <a:gd name="T18" fmla="*/ 3 w 81"/>
                    <a:gd name="T19" fmla="*/ 7 h 111"/>
                    <a:gd name="T20" fmla="*/ 2 w 81"/>
                    <a:gd name="T21" fmla="*/ 7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11">
                      <a:moveTo>
                        <a:pt x="32" y="111"/>
                      </a:moveTo>
                      <a:lnTo>
                        <a:pt x="0" y="11"/>
                      </a:lnTo>
                      <a:lnTo>
                        <a:pt x="14" y="9"/>
                      </a:lnTo>
                      <a:lnTo>
                        <a:pt x="27" y="5"/>
                      </a:lnTo>
                      <a:lnTo>
                        <a:pt x="37" y="3"/>
                      </a:lnTo>
                      <a:lnTo>
                        <a:pt x="51" y="0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0" y="104"/>
                      </a:lnTo>
                      <a:lnTo>
                        <a:pt x="46" y="106"/>
                      </a:lnTo>
                      <a:lnTo>
                        <a:pt x="32" y="111"/>
                      </a:lnTo>
                      <a:close/>
                    </a:path>
                  </a:pathLst>
                </a:custGeom>
                <a:solidFill>
                  <a:srgbClr val="CC56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Freeform 289">
                  <a:extLst>
                    <a:ext uri="{FF2B5EF4-FFF2-40B4-BE49-F238E27FC236}">
                      <a16:creationId xmlns:a16="http://schemas.microsoft.com/office/drawing/2014/main" id="{9009B4BF-F48E-47A2-AD36-066BF1D06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5" y="1466"/>
                  <a:ext cx="21" cy="27"/>
                </a:xfrm>
                <a:custGeom>
                  <a:avLst/>
                  <a:gdLst>
                    <a:gd name="T0" fmla="*/ 2 w 81"/>
                    <a:gd name="T1" fmla="*/ 7 h 109"/>
                    <a:gd name="T2" fmla="*/ 0 w 81"/>
                    <a:gd name="T3" fmla="*/ 0 h 109"/>
                    <a:gd name="T4" fmla="*/ 1 w 81"/>
                    <a:gd name="T5" fmla="*/ 0 h 109"/>
                    <a:gd name="T6" fmla="*/ 2 w 81"/>
                    <a:gd name="T7" fmla="*/ 0 h 109"/>
                    <a:gd name="T8" fmla="*/ 3 w 81"/>
                    <a:gd name="T9" fmla="*/ 0 h 109"/>
                    <a:gd name="T10" fmla="*/ 3 w 81"/>
                    <a:gd name="T11" fmla="*/ 0 h 109"/>
                    <a:gd name="T12" fmla="*/ 5 w 81"/>
                    <a:gd name="T13" fmla="*/ 6 h 109"/>
                    <a:gd name="T14" fmla="*/ 5 w 81"/>
                    <a:gd name="T15" fmla="*/ 6 h 109"/>
                    <a:gd name="T16" fmla="*/ 4 w 81"/>
                    <a:gd name="T17" fmla="*/ 6 h 109"/>
                    <a:gd name="T18" fmla="*/ 3 w 81"/>
                    <a:gd name="T19" fmla="*/ 6 h 109"/>
                    <a:gd name="T20" fmla="*/ 2 w 81"/>
                    <a:gd name="T21" fmla="*/ 7 h 10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09">
                      <a:moveTo>
                        <a:pt x="33" y="109"/>
                      </a:moveTo>
                      <a:lnTo>
                        <a:pt x="0" y="8"/>
                      </a:lnTo>
                      <a:lnTo>
                        <a:pt x="14" y="8"/>
                      </a:lnTo>
                      <a:lnTo>
                        <a:pt x="27" y="5"/>
                      </a:lnTo>
                      <a:lnTo>
                        <a:pt x="38" y="3"/>
                      </a:lnTo>
                      <a:lnTo>
                        <a:pt x="52" y="0"/>
                      </a:lnTo>
                      <a:lnTo>
                        <a:pt x="81" y="92"/>
                      </a:lnTo>
                      <a:lnTo>
                        <a:pt x="70" y="95"/>
                      </a:lnTo>
                      <a:lnTo>
                        <a:pt x="57" y="100"/>
                      </a:lnTo>
                      <a:lnTo>
                        <a:pt x="43" y="104"/>
                      </a:lnTo>
                      <a:lnTo>
                        <a:pt x="33" y="109"/>
                      </a:lnTo>
                      <a:close/>
                    </a:path>
                  </a:pathLst>
                </a:custGeom>
                <a:solidFill>
                  <a:srgbClr val="CC592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Freeform 290">
                  <a:extLst>
                    <a:ext uri="{FF2B5EF4-FFF2-40B4-BE49-F238E27FC236}">
                      <a16:creationId xmlns:a16="http://schemas.microsoft.com/office/drawing/2014/main" id="{67F88330-6335-4A0D-89A3-CFE4F42587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2" y="1465"/>
                  <a:ext cx="21" cy="26"/>
                </a:xfrm>
                <a:custGeom>
                  <a:avLst/>
                  <a:gdLst>
                    <a:gd name="T0" fmla="*/ 2 w 85"/>
                    <a:gd name="T1" fmla="*/ 6 h 106"/>
                    <a:gd name="T2" fmla="*/ 0 w 85"/>
                    <a:gd name="T3" fmla="*/ 1 h 106"/>
                    <a:gd name="T4" fmla="*/ 1 w 85"/>
                    <a:gd name="T5" fmla="*/ 0 h 106"/>
                    <a:gd name="T6" fmla="*/ 2 w 85"/>
                    <a:gd name="T7" fmla="*/ 0 h 106"/>
                    <a:gd name="T8" fmla="*/ 2 w 85"/>
                    <a:gd name="T9" fmla="*/ 0 h 106"/>
                    <a:gd name="T10" fmla="*/ 3 w 85"/>
                    <a:gd name="T11" fmla="*/ 0 h 106"/>
                    <a:gd name="T12" fmla="*/ 5 w 85"/>
                    <a:gd name="T13" fmla="*/ 6 h 106"/>
                    <a:gd name="T14" fmla="*/ 4 w 85"/>
                    <a:gd name="T15" fmla="*/ 6 h 106"/>
                    <a:gd name="T16" fmla="*/ 3 w 85"/>
                    <a:gd name="T17" fmla="*/ 6 h 106"/>
                    <a:gd name="T18" fmla="*/ 3 w 85"/>
                    <a:gd name="T19" fmla="*/ 6 h 106"/>
                    <a:gd name="T20" fmla="*/ 2 w 85"/>
                    <a:gd name="T21" fmla="*/ 6 h 10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5" h="106">
                      <a:moveTo>
                        <a:pt x="30" y="106"/>
                      </a:moveTo>
                      <a:lnTo>
                        <a:pt x="0" y="11"/>
                      </a:lnTo>
                      <a:lnTo>
                        <a:pt x="14" y="9"/>
                      </a:lnTo>
                      <a:lnTo>
                        <a:pt x="28" y="6"/>
                      </a:lnTo>
                      <a:lnTo>
                        <a:pt x="41" y="4"/>
                      </a:lnTo>
                      <a:lnTo>
                        <a:pt x="55" y="0"/>
                      </a:lnTo>
                      <a:lnTo>
                        <a:pt x="85" y="92"/>
                      </a:lnTo>
                      <a:lnTo>
                        <a:pt x="71" y="96"/>
                      </a:lnTo>
                      <a:lnTo>
                        <a:pt x="57" y="101"/>
                      </a:lnTo>
                      <a:lnTo>
                        <a:pt x="44" y="104"/>
                      </a:lnTo>
                      <a:lnTo>
                        <a:pt x="30" y="106"/>
                      </a:lnTo>
                      <a:close/>
                    </a:path>
                  </a:pathLst>
                </a:custGeom>
                <a:solidFill>
                  <a:srgbClr val="CC592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291">
                  <a:extLst>
                    <a:ext uri="{FF2B5EF4-FFF2-40B4-BE49-F238E27FC236}">
                      <a16:creationId xmlns:a16="http://schemas.microsoft.com/office/drawing/2014/main" id="{2B4A3950-F588-40C9-98B7-67C58CAED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9" y="1464"/>
                  <a:ext cx="20" cy="25"/>
                </a:xfrm>
                <a:custGeom>
                  <a:avLst/>
                  <a:gdLst>
                    <a:gd name="T0" fmla="*/ 2 w 83"/>
                    <a:gd name="T1" fmla="*/ 6 h 100"/>
                    <a:gd name="T2" fmla="*/ 0 w 83"/>
                    <a:gd name="T3" fmla="*/ 1 h 100"/>
                    <a:gd name="T4" fmla="*/ 1 w 83"/>
                    <a:gd name="T5" fmla="*/ 1 h 100"/>
                    <a:gd name="T6" fmla="*/ 2 w 83"/>
                    <a:gd name="T7" fmla="*/ 0 h 100"/>
                    <a:gd name="T8" fmla="*/ 2 w 83"/>
                    <a:gd name="T9" fmla="*/ 0 h 100"/>
                    <a:gd name="T10" fmla="*/ 3 w 83"/>
                    <a:gd name="T11" fmla="*/ 0 h 100"/>
                    <a:gd name="T12" fmla="*/ 5 w 83"/>
                    <a:gd name="T13" fmla="*/ 6 h 100"/>
                    <a:gd name="T14" fmla="*/ 4 w 83"/>
                    <a:gd name="T15" fmla="*/ 6 h 100"/>
                    <a:gd name="T16" fmla="*/ 3 w 83"/>
                    <a:gd name="T17" fmla="*/ 6 h 100"/>
                    <a:gd name="T18" fmla="*/ 2 w 83"/>
                    <a:gd name="T19" fmla="*/ 6 h 100"/>
                    <a:gd name="T20" fmla="*/ 2 w 83"/>
                    <a:gd name="T21" fmla="*/ 6 h 1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3" h="100">
                      <a:moveTo>
                        <a:pt x="29" y="100"/>
                      </a:moveTo>
                      <a:lnTo>
                        <a:pt x="0" y="8"/>
                      </a:lnTo>
                      <a:lnTo>
                        <a:pt x="13" y="6"/>
                      </a:lnTo>
                      <a:lnTo>
                        <a:pt x="29" y="2"/>
                      </a:lnTo>
                      <a:lnTo>
                        <a:pt x="43" y="0"/>
                      </a:lnTo>
                      <a:lnTo>
                        <a:pt x="57" y="0"/>
                      </a:lnTo>
                      <a:lnTo>
                        <a:pt x="83" y="92"/>
                      </a:lnTo>
                      <a:lnTo>
                        <a:pt x="71" y="92"/>
                      </a:lnTo>
                      <a:lnTo>
                        <a:pt x="57" y="94"/>
                      </a:lnTo>
                      <a:lnTo>
                        <a:pt x="43" y="98"/>
                      </a:lnTo>
                      <a:lnTo>
                        <a:pt x="29" y="100"/>
                      </a:lnTo>
                      <a:close/>
                    </a:path>
                  </a:pathLst>
                </a:custGeom>
                <a:solidFill>
                  <a:srgbClr val="CC5B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Freeform 292">
                  <a:extLst>
                    <a:ext uri="{FF2B5EF4-FFF2-40B4-BE49-F238E27FC236}">
                      <a16:creationId xmlns:a16="http://schemas.microsoft.com/office/drawing/2014/main" id="{F78B7B29-5651-4C98-9AE5-53DECE80B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5" y="1462"/>
                  <a:ext cx="21" cy="26"/>
                </a:xfrm>
                <a:custGeom>
                  <a:avLst/>
                  <a:gdLst>
                    <a:gd name="T0" fmla="*/ 2 w 84"/>
                    <a:gd name="T1" fmla="*/ 7 h 100"/>
                    <a:gd name="T2" fmla="*/ 0 w 84"/>
                    <a:gd name="T3" fmla="*/ 1 h 100"/>
                    <a:gd name="T4" fmla="*/ 1 w 84"/>
                    <a:gd name="T5" fmla="*/ 1 h 100"/>
                    <a:gd name="T6" fmla="*/ 2 w 84"/>
                    <a:gd name="T7" fmla="*/ 1 h 100"/>
                    <a:gd name="T8" fmla="*/ 3 w 84"/>
                    <a:gd name="T9" fmla="*/ 0 h 100"/>
                    <a:gd name="T10" fmla="*/ 4 w 84"/>
                    <a:gd name="T11" fmla="*/ 0 h 100"/>
                    <a:gd name="T12" fmla="*/ 5 w 84"/>
                    <a:gd name="T13" fmla="*/ 6 h 100"/>
                    <a:gd name="T14" fmla="*/ 5 w 84"/>
                    <a:gd name="T15" fmla="*/ 6 h 100"/>
                    <a:gd name="T16" fmla="*/ 4 w 84"/>
                    <a:gd name="T17" fmla="*/ 7 h 100"/>
                    <a:gd name="T18" fmla="*/ 3 w 84"/>
                    <a:gd name="T19" fmla="*/ 7 h 100"/>
                    <a:gd name="T20" fmla="*/ 2 w 84"/>
                    <a:gd name="T21" fmla="*/ 7 h 1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4" h="100">
                      <a:moveTo>
                        <a:pt x="30" y="100"/>
                      </a:moveTo>
                      <a:lnTo>
                        <a:pt x="0" y="8"/>
                      </a:lnTo>
                      <a:lnTo>
                        <a:pt x="14" y="6"/>
                      </a:lnTo>
                      <a:lnTo>
                        <a:pt x="30" y="6"/>
                      </a:lnTo>
                      <a:lnTo>
                        <a:pt x="44" y="3"/>
                      </a:lnTo>
                      <a:lnTo>
                        <a:pt x="56" y="0"/>
                      </a:lnTo>
                      <a:lnTo>
                        <a:pt x="84" y="93"/>
                      </a:lnTo>
                      <a:lnTo>
                        <a:pt x="70" y="93"/>
                      </a:lnTo>
                      <a:lnTo>
                        <a:pt x="56" y="95"/>
                      </a:lnTo>
                      <a:lnTo>
                        <a:pt x="44" y="98"/>
                      </a:lnTo>
                      <a:lnTo>
                        <a:pt x="30" y="100"/>
                      </a:lnTo>
                      <a:close/>
                    </a:path>
                  </a:pathLst>
                </a:custGeom>
                <a:solidFill>
                  <a:srgbClr val="CE60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Freeform 293">
                  <a:extLst>
                    <a:ext uri="{FF2B5EF4-FFF2-40B4-BE49-F238E27FC236}">
                      <a16:creationId xmlns:a16="http://schemas.microsoft.com/office/drawing/2014/main" id="{2B43E4F0-A1D5-4AA0-A2B7-E7A3153F31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3" y="1462"/>
                  <a:ext cx="20" cy="25"/>
                </a:xfrm>
                <a:custGeom>
                  <a:avLst/>
                  <a:gdLst>
                    <a:gd name="T0" fmla="*/ 1 w 81"/>
                    <a:gd name="T1" fmla="*/ 6 h 100"/>
                    <a:gd name="T2" fmla="*/ 0 w 81"/>
                    <a:gd name="T3" fmla="*/ 1 h 100"/>
                    <a:gd name="T4" fmla="*/ 1 w 81"/>
                    <a:gd name="T5" fmla="*/ 1 h 100"/>
                    <a:gd name="T6" fmla="*/ 1 w 81"/>
                    <a:gd name="T7" fmla="*/ 0 h 100"/>
                    <a:gd name="T8" fmla="*/ 2 w 81"/>
                    <a:gd name="T9" fmla="*/ 0 h 100"/>
                    <a:gd name="T10" fmla="*/ 3 w 81"/>
                    <a:gd name="T11" fmla="*/ 0 h 100"/>
                    <a:gd name="T12" fmla="*/ 5 w 81"/>
                    <a:gd name="T13" fmla="*/ 6 h 100"/>
                    <a:gd name="T14" fmla="*/ 4 w 81"/>
                    <a:gd name="T15" fmla="*/ 6 h 100"/>
                    <a:gd name="T16" fmla="*/ 3 w 81"/>
                    <a:gd name="T17" fmla="*/ 6 h 100"/>
                    <a:gd name="T18" fmla="*/ 2 w 81"/>
                    <a:gd name="T19" fmla="*/ 6 h 100"/>
                    <a:gd name="T20" fmla="*/ 1 w 81"/>
                    <a:gd name="T21" fmla="*/ 6 h 1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00">
                      <a:moveTo>
                        <a:pt x="26" y="100"/>
                      </a:moveTo>
                      <a:lnTo>
                        <a:pt x="0" y="8"/>
                      </a:lnTo>
                      <a:lnTo>
                        <a:pt x="14" y="8"/>
                      </a:lnTo>
                      <a:lnTo>
                        <a:pt x="26" y="5"/>
                      </a:lnTo>
                      <a:lnTo>
                        <a:pt x="40" y="2"/>
                      </a:lnTo>
                      <a:lnTo>
                        <a:pt x="54" y="0"/>
                      </a:lnTo>
                      <a:lnTo>
                        <a:pt x="81" y="92"/>
                      </a:lnTo>
                      <a:lnTo>
                        <a:pt x="67" y="92"/>
                      </a:lnTo>
                      <a:lnTo>
                        <a:pt x="54" y="95"/>
                      </a:lnTo>
                      <a:lnTo>
                        <a:pt x="40" y="97"/>
                      </a:lnTo>
                      <a:lnTo>
                        <a:pt x="26" y="100"/>
                      </a:lnTo>
                      <a:close/>
                    </a:path>
                  </a:pathLst>
                </a:custGeom>
                <a:solidFill>
                  <a:srgbClr val="D163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Freeform 294">
                  <a:extLst>
                    <a:ext uri="{FF2B5EF4-FFF2-40B4-BE49-F238E27FC236}">
                      <a16:creationId xmlns:a16="http://schemas.microsoft.com/office/drawing/2014/main" id="{6F3DFF9D-AE9E-4E99-87E3-4DFC7CDE3B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9" y="1462"/>
                  <a:ext cx="21" cy="24"/>
                </a:xfrm>
                <a:custGeom>
                  <a:avLst/>
                  <a:gdLst>
                    <a:gd name="T0" fmla="*/ 2 w 82"/>
                    <a:gd name="T1" fmla="*/ 6 h 95"/>
                    <a:gd name="T2" fmla="*/ 0 w 82"/>
                    <a:gd name="T3" fmla="*/ 0 h 95"/>
                    <a:gd name="T4" fmla="*/ 1 w 82"/>
                    <a:gd name="T5" fmla="*/ 0 h 95"/>
                    <a:gd name="T6" fmla="*/ 2 w 82"/>
                    <a:gd name="T7" fmla="*/ 0 h 95"/>
                    <a:gd name="T8" fmla="*/ 3 w 82"/>
                    <a:gd name="T9" fmla="*/ 0 h 95"/>
                    <a:gd name="T10" fmla="*/ 4 w 82"/>
                    <a:gd name="T11" fmla="*/ 0 h 95"/>
                    <a:gd name="T12" fmla="*/ 5 w 82"/>
                    <a:gd name="T13" fmla="*/ 6 h 95"/>
                    <a:gd name="T14" fmla="*/ 5 w 82"/>
                    <a:gd name="T15" fmla="*/ 6 h 95"/>
                    <a:gd name="T16" fmla="*/ 4 w 82"/>
                    <a:gd name="T17" fmla="*/ 6 h 95"/>
                    <a:gd name="T18" fmla="*/ 3 w 82"/>
                    <a:gd name="T19" fmla="*/ 6 h 95"/>
                    <a:gd name="T20" fmla="*/ 2 w 82"/>
                    <a:gd name="T21" fmla="*/ 6 h 9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" h="95">
                      <a:moveTo>
                        <a:pt x="28" y="95"/>
                      </a:moveTo>
                      <a:lnTo>
                        <a:pt x="0" y="2"/>
                      </a:lnTo>
                      <a:lnTo>
                        <a:pt x="14" y="0"/>
                      </a:lnTo>
                      <a:lnTo>
                        <a:pt x="28" y="0"/>
                      </a:lnTo>
                      <a:lnTo>
                        <a:pt x="41" y="0"/>
                      </a:lnTo>
                      <a:lnTo>
                        <a:pt x="55" y="0"/>
                      </a:lnTo>
                      <a:lnTo>
                        <a:pt x="82" y="92"/>
                      </a:lnTo>
                      <a:lnTo>
                        <a:pt x="69" y="92"/>
                      </a:lnTo>
                      <a:lnTo>
                        <a:pt x="55" y="92"/>
                      </a:lnTo>
                      <a:lnTo>
                        <a:pt x="41" y="92"/>
                      </a:lnTo>
                      <a:lnTo>
                        <a:pt x="28" y="95"/>
                      </a:lnTo>
                      <a:close/>
                    </a:path>
                  </a:pathLst>
                </a:custGeom>
                <a:solidFill>
                  <a:srgbClr val="D1663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Freeform 295">
                  <a:extLst>
                    <a:ext uri="{FF2B5EF4-FFF2-40B4-BE49-F238E27FC236}">
                      <a16:creationId xmlns:a16="http://schemas.microsoft.com/office/drawing/2014/main" id="{D24D627E-AA03-43B5-80B2-91EC1A1AA9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6" y="1462"/>
                  <a:ext cx="21" cy="23"/>
                </a:xfrm>
                <a:custGeom>
                  <a:avLst/>
                  <a:gdLst>
                    <a:gd name="T0" fmla="*/ 2 w 82"/>
                    <a:gd name="T1" fmla="*/ 6 h 92"/>
                    <a:gd name="T2" fmla="*/ 0 w 82"/>
                    <a:gd name="T3" fmla="*/ 0 h 92"/>
                    <a:gd name="T4" fmla="*/ 1 w 82"/>
                    <a:gd name="T5" fmla="*/ 0 h 92"/>
                    <a:gd name="T6" fmla="*/ 2 w 82"/>
                    <a:gd name="T7" fmla="*/ 0 h 92"/>
                    <a:gd name="T8" fmla="*/ 3 w 82"/>
                    <a:gd name="T9" fmla="*/ 0 h 92"/>
                    <a:gd name="T10" fmla="*/ 4 w 82"/>
                    <a:gd name="T11" fmla="*/ 0 h 92"/>
                    <a:gd name="T12" fmla="*/ 5 w 82"/>
                    <a:gd name="T13" fmla="*/ 6 h 92"/>
                    <a:gd name="T14" fmla="*/ 4 w 82"/>
                    <a:gd name="T15" fmla="*/ 6 h 92"/>
                    <a:gd name="T16" fmla="*/ 4 w 82"/>
                    <a:gd name="T17" fmla="*/ 6 h 92"/>
                    <a:gd name="T18" fmla="*/ 3 w 82"/>
                    <a:gd name="T19" fmla="*/ 6 h 92"/>
                    <a:gd name="T20" fmla="*/ 2 w 82"/>
                    <a:gd name="T21" fmla="*/ 6 h 9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" h="92">
                      <a:moveTo>
                        <a:pt x="27" y="92"/>
                      </a:move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27" y="0"/>
                      </a:lnTo>
                      <a:lnTo>
                        <a:pt x="41" y="0"/>
                      </a:lnTo>
                      <a:lnTo>
                        <a:pt x="54" y="0"/>
                      </a:lnTo>
                      <a:lnTo>
                        <a:pt x="82" y="92"/>
                      </a:lnTo>
                      <a:lnTo>
                        <a:pt x="68" y="92"/>
                      </a:lnTo>
                      <a:lnTo>
                        <a:pt x="54" y="92"/>
                      </a:lnTo>
                      <a:lnTo>
                        <a:pt x="41" y="92"/>
                      </a:lnTo>
                      <a:lnTo>
                        <a:pt x="27" y="92"/>
                      </a:lnTo>
                      <a:close/>
                    </a:path>
                  </a:pathLst>
                </a:custGeom>
                <a:solidFill>
                  <a:srgbClr val="D168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Freeform 296">
                  <a:extLst>
                    <a:ext uri="{FF2B5EF4-FFF2-40B4-BE49-F238E27FC236}">
                      <a16:creationId xmlns:a16="http://schemas.microsoft.com/office/drawing/2014/main" id="{53E4005C-DC46-4959-9AE8-063078F4F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3" y="1462"/>
                  <a:ext cx="21" cy="23"/>
                </a:xfrm>
                <a:custGeom>
                  <a:avLst/>
                  <a:gdLst>
                    <a:gd name="T0" fmla="*/ 2 w 85"/>
                    <a:gd name="T1" fmla="*/ 6 h 92"/>
                    <a:gd name="T2" fmla="*/ 0 w 85"/>
                    <a:gd name="T3" fmla="*/ 0 h 92"/>
                    <a:gd name="T4" fmla="*/ 1 w 85"/>
                    <a:gd name="T5" fmla="*/ 0 h 92"/>
                    <a:gd name="T6" fmla="*/ 2 w 85"/>
                    <a:gd name="T7" fmla="*/ 0 h 92"/>
                    <a:gd name="T8" fmla="*/ 2 w 85"/>
                    <a:gd name="T9" fmla="*/ 0 h 92"/>
                    <a:gd name="T10" fmla="*/ 3 w 85"/>
                    <a:gd name="T11" fmla="*/ 0 h 92"/>
                    <a:gd name="T12" fmla="*/ 5 w 85"/>
                    <a:gd name="T13" fmla="*/ 6 h 92"/>
                    <a:gd name="T14" fmla="*/ 4 w 85"/>
                    <a:gd name="T15" fmla="*/ 6 h 92"/>
                    <a:gd name="T16" fmla="*/ 3 w 85"/>
                    <a:gd name="T17" fmla="*/ 6 h 92"/>
                    <a:gd name="T18" fmla="*/ 2 w 85"/>
                    <a:gd name="T19" fmla="*/ 6 h 92"/>
                    <a:gd name="T20" fmla="*/ 2 w 85"/>
                    <a:gd name="T21" fmla="*/ 6 h 9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5" h="92">
                      <a:moveTo>
                        <a:pt x="27" y="92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27" y="0"/>
                      </a:lnTo>
                      <a:lnTo>
                        <a:pt x="41" y="0"/>
                      </a:lnTo>
                      <a:lnTo>
                        <a:pt x="55" y="0"/>
                      </a:lnTo>
                      <a:lnTo>
                        <a:pt x="85" y="92"/>
                      </a:lnTo>
                      <a:lnTo>
                        <a:pt x="71" y="92"/>
                      </a:lnTo>
                      <a:lnTo>
                        <a:pt x="57" y="92"/>
                      </a:lnTo>
                      <a:lnTo>
                        <a:pt x="41" y="92"/>
                      </a:lnTo>
                      <a:lnTo>
                        <a:pt x="27" y="92"/>
                      </a:lnTo>
                      <a:close/>
                    </a:path>
                  </a:pathLst>
                </a:custGeom>
                <a:solidFill>
                  <a:srgbClr val="D36D3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297">
                  <a:extLst>
                    <a:ext uri="{FF2B5EF4-FFF2-40B4-BE49-F238E27FC236}">
                      <a16:creationId xmlns:a16="http://schemas.microsoft.com/office/drawing/2014/main" id="{9219A359-BB22-4A9B-BE8D-2181CB205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" y="1462"/>
                  <a:ext cx="21" cy="24"/>
                </a:xfrm>
                <a:custGeom>
                  <a:avLst/>
                  <a:gdLst>
                    <a:gd name="T0" fmla="*/ 2 w 84"/>
                    <a:gd name="T1" fmla="*/ 6 h 95"/>
                    <a:gd name="T2" fmla="*/ 0 w 84"/>
                    <a:gd name="T3" fmla="*/ 0 h 95"/>
                    <a:gd name="T4" fmla="*/ 1 w 84"/>
                    <a:gd name="T5" fmla="*/ 0 h 95"/>
                    <a:gd name="T6" fmla="*/ 2 w 84"/>
                    <a:gd name="T7" fmla="*/ 0 h 95"/>
                    <a:gd name="T8" fmla="*/ 3 w 84"/>
                    <a:gd name="T9" fmla="*/ 0 h 95"/>
                    <a:gd name="T10" fmla="*/ 4 w 84"/>
                    <a:gd name="T11" fmla="*/ 0 h 95"/>
                    <a:gd name="T12" fmla="*/ 5 w 84"/>
                    <a:gd name="T13" fmla="*/ 6 h 95"/>
                    <a:gd name="T14" fmla="*/ 5 w 84"/>
                    <a:gd name="T15" fmla="*/ 6 h 95"/>
                    <a:gd name="T16" fmla="*/ 4 w 84"/>
                    <a:gd name="T17" fmla="*/ 6 h 95"/>
                    <a:gd name="T18" fmla="*/ 3 w 84"/>
                    <a:gd name="T19" fmla="*/ 6 h 95"/>
                    <a:gd name="T20" fmla="*/ 2 w 84"/>
                    <a:gd name="T21" fmla="*/ 6 h 9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4" h="95">
                      <a:moveTo>
                        <a:pt x="28" y="92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28" y="0"/>
                      </a:lnTo>
                      <a:lnTo>
                        <a:pt x="41" y="0"/>
                      </a:lnTo>
                      <a:lnTo>
                        <a:pt x="54" y="0"/>
                      </a:lnTo>
                      <a:lnTo>
                        <a:pt x="84" y="95"/>
                      </a:lnTo>
                      <a:lnTo>
                        <a:pt x="71" y="92"/>
                      </a:lnTo>
                      <a:lnTo>
                        <a:pt x="58" y="92"/>
                      </a:lnTo>
                      <a:lnTo>
                        <a:pt x="41" y="92"/>
                      </a:lnTo>
                      <a:lnTo>
                        <a:pt x="28" y="92"/>
                      </a:lnTo>
                      <a:close/>
                    </a:path>
                  </a:pathLst>
                </a:custGeom>
                <a:solidFill>
                  <a:srgbClr val="D370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Freeform 298">
                  <a:extLst>
                    <a:ext uri="{FF2B5EF4-FFF2-40B4-BE49-F238E27FC236}">
                      <a16:creationId xmlns:a16="http://schemas.microsoft.com/office/drawing/2014/main" id="{5257F53B-0AC0-4529-8392-EE6E08F5F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7" y="1462"/>
                  <a:ext cx="22" cy="25"/>
                </a:xfrm>
                <a:custGeom>
                  <a:avLst/>
                  <a:gdLst>
                    <a:gd name="T0" fmla="*/ 2 w 89"/>
                    <a:gd name="T1" fmla="*/ 6 h 100"/>
                    <a:gd name="T2" fmla="*/ 0 w 89"/>
                    <a:gd name="T3" fmla="*/ 0 h 100"/>
                    <a:gd name="T4" fmla="*/ 1 w 89"/>
                    <a:gd name="T5" fmla="*/ 0 h 100"/>
                    <a:gd name="T6" fmla="*/ 2 w 89"/>
                    <a:gd name="T7" fmla="*/ 0 h 100"/>
                    <a:gd name="T8" fmla="*/ 3 w 89"/>
                    <a:gd name="T9" fmla="*/ 0 h 100"/>
                    <a:gd name="T10" fmla="*/ 3 w 89"/>
                    <a:gd name="T11" fmla="*/ 0 h 100"/>
                    <a:gd name="T12" fmla="*/ 5 w 89"/>
                    <a:gd name="T13" fmla="*/ 6 h 100"/>
                    <a:gd name="T14" fmla="*/ 4 w 89"/>
                    <a:gd name="T15" fmla="*/ 6 h 100"/>
                    <a:gd name="T16" fmla="*/ 4 w 89"/>
                    <a:gd name="T17" fmla="*/ 6 h 100"/>
                    <a:gd name="T18" fmla="*/ 3 w 89"/>
                    <a:gd name="T19" fmla="*/ 6 h 100"/>
                    <a:gd name="T20" fmla="*/ 2 w 89"/>
                    <a:gd name="T21" fmla="*/ 6 h 1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9" h="100">
                      <a:moveTo>
                        <a:pt x="30" y="92"/>
                      </a:move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30" y="0"/>
                      </a:lnTo>
                      <a:lnTo>
                        <a:pt x="43" y="0"/>
                      </a:lnTo>
                      <a:lnTo>
                        <a:pt x="56" y="0"/>
                      </a:lnTo>
                      <a:lnTo>
                        <a:pt x="89" y="100"/>
                      </a:lnTo>
                      <a:lnTo>
                        <a:pt x="72" y="97"/>
                      </a:lnTo>
                      <a:lnTo>
                        <a:pt x="59" y="95"/>
                      </a:lnTo>
                      <a:lnTo>
                        <a:pt x="43" y="95"/>
                      </a:lnTo>
                      <a:lnTo>
                        <a:pt x="30" y="92"/>
                      </a:lnTo>
                      <a:close/>
                    </a:path>
                  </a:pathLst>
                </a:custGeom>
                <a:solidFill>
                  <a:srgbClr val="D672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Freeform 299">
                  <a:extLst>
                    <a:ext uri="{FF2B5EF4-FFF2-40B4-BE49-F238E27FC236}">
                      <a16:creationId xmlns:a16="http://schemas.microsoft.com/office/drawing/2014/main" id="{DE2019BF-F55A-497B-BE26-A4FB7ABDB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3" y="1462"/>
                  <a:ext cx="24" cy="27"/>
                </a:xfrm>
                <a:custGeom>
                  <a:avLst/>
                  <a:gdLst>
                    <a:gd name="T0" fmla="*/ 2 w 93"/>
                    <a:gd name="T1" fmla="*/ 6 h 108"/>
                    <a:gd name="T2" fmla="*/ 0 w 93"/>
                    <a:gd name="T3" fmla="*/ 0 h 108"/>
                    <a:gd name="T4" fmla="*/ 1 w 93"/>
                    <a:gd name="T5" fmla="*/ 0 h 108"/>
                    <a:gd name="T6" fmla="*/ 2 w 93"/>
                    <a:gd name="T7" fmla="*/ 0 h 108"/>
                    <a:gd name="T8" fmla="*/ 3 w 93"/>
                    <a:gd name="T9" fmla="*/ 0 h 108"/>
                    <a:gd name="T10" fmla="*/ 4 w 93"/>
                    <a:gd name="T11" fmla="*/ 0 h 108"/>
                    <a:gd name="T12" fmla="*/ 6 w 93"/>
                    <a:gd name="T13" fmla="*/ 7 h 108"/>
                    <a:gd name="T14" fmla="*/ 5 w 93"/>
                    <a:gd name="T15" fmla="*/ 7 h 108"/>
                    <a:gd name="T16" fmla="*/ 4 w 93"/>
                    <a:gd name="T17" fmla="*/ 6 h 108"/>
                    <a:gd name="T18" fmla="*/ 3 w 93"/>
                    <a:gd name="T19" fmla="*/ 6 h 108"/>
                    <a:gd name="T20" fmla="*/ 2 w 93"/>
                    <a:gd name="T21" fmla="*/ 6 h 10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3" h="108">
                      <a:moveTo>
                        <a:pt x="30" y="95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30" y="0"/>
                      </a:lnTo>
                      <a:lnTo>
                        <a:pt x="44" y="0"/>
                      </a:lnTo>
                      <a:lnTo>
                        <a:pt x="58" y="0"/>
                      </a:lnTo>
                      <a:lnTo>
                        <a:pt x="93" y="108"/>
                      </a:lnTo>
                      <a:lnTo>
                        <a:pt x="79" y="102"/>
                      </a:lnTo>
                      <a:lnTo>
                        <a:pt x="63" y="100"/>
                      </a:lnTo>
                      <a:lnTo>
                        <a:pt x="46" y="97"/>
                      </a:lnTo>
                      <a:lnTo>
                        <a:pt x="30" y="95"/>
                      </a:lnTo>
                      <a:close/>
                    </a:path>
                  </a:pathLst>
                </a:custGeom>
                <a:solidFill>
                  <a:srgbClr val="D675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300">
                  <a:extLst>
                    <a:ext uri="{FF2B5EF4-FFF2-40B4-BE49-F238E27FC236}">
                      <a16:creationId xmlns:a16="http://schemas.microsoft.com/office/drawing/2014/main" id="{F0C99E12-1A13-4D0A-B2E0-C9999E39C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1" y="1462"/>
                  <a:ext cx="22" cy="29"/>
                </a:xfrm>
                <a:custGeom>
                  <a:avLst/>
                  <a:gdLst>
                    <a:gd name="T0" fmla="*/ 2 w 90"/>
                    <a:gd name="T1" fmla="*/ 6 h 116"/>
                    <a:gd name="T2" fmla="*/ 0 w 90"/>
                    <a:gd name="T3" fmla="*/ 0 h 116"/>
                    <a:gd name="T4" fmla="*/ 1 w 90"/>
                    <a:gd name="T5" fmla="*/ 0 h 116"/>
                    <a:gd name="T6" fmla="*/ 2 w 90"/>
                    <a:gd name="T7" fmla="*/ 0 h 116"/>
                    <a:gd name="T8" fmla="*/ 2 w 90"/>
                    <a:gd name="T9" fmla="*/ 0 h 116"/>
                    <a:gd name="T10" fmla="*/ 3 w 90"/>
                    <a:gd name="T11" fmla="*/ 0 h 116"/>
                    <a:gd name="T12" fmla="*/ 5 w 90"/>
                    <a:gd name="T13" fmla="*/ 7 h 116"/>
                    <a:gd name="T14" fmla="*/ 5 w 90"/>
                    <a:gd name="T15" fmla="*/ 7 h 116"/>
                    <a:gd name="T16" fmla="*/ 4 w 90"/>
                    <a:gd name="T17" fmla="*/ 7 h 116"/>
                    <a:gd name="T18" fmla="*/ 3 w 90"/>
                    <a:gd name="T19" fmla="*/ 7 h 116"/>
                    <a:gd name="T20" fmla="*/ 2 w 90"/>
                    <a:gd name="T21" fmla="*/ 6 h 1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0" h="116">
                      <a:moveTo>
                        <a:pt x="33" y="100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28" y="0"/>
                      </a:lnTo>
                      <a:lnTo>
                        <a:pt x="41" y="0"/>
                      </a:lnTo>
                      <a:lnTo>
                        <a:pt x="55" y="0"/>
                      </a:lnTo>
                      <a:lnTo>
                        <a:pt x="90" y="116"/>
                      </a:lnTo>
                      <a:lnTo>
                        <a:pt x="76" y="111"/>
                      </a:lnTo>
                      <a:lnTo>
                        <a:pt x="63" y="106"/>
                      </a:lnTo>
                      <a:lnTo>
                        <a:pt x="49" y="102"/>
                      </a:lnTo>
                      <a:lnTo>
                        <a:pt x="33" y="100"/>
                      </a:lnTo>
                      <a:close/>
                    </a:path>
                  </a:pathLst>
                </a:custGeom>
                <a:solidFill>
                  <a:srgbClr val="D675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Freeform 301">
                  <a:extLst>
                    <a:ext uri="{FF2B5EF4-FFF2-40B4-BE49-F238E27FC236}">
                      <a16:creationId xmlns:a16="http://schemas.microsoft.com/office/drawing/2014/main" id="{7D989895-3914-4C61-878F-8C91DE79DD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8" y="1462"/>
                  <a:ext cx="24" cy="31"/>
                </a:xfrm>
                <a:custGeom>
                  <a:avLst/>
                  <a:gdLst>
                    <a:gd name="T0" fmla="*/ 2 w 97"/>
                    <a:gd name="T1" fmla="*/ 7 h 125"/>
                    <a:gd name="T2" fmla="*/ 0 w 97"/>
                    <a:gd name="T3" fmla="*/ 0 h 125"/>
                    <a:gd name="T4" fmla="*/ 1 w 97"/>
                    <a:gd name="T5" fmla="*/ 0 h 125"/>
                    <a:gd name="T6" fmla="*/ 2 w 97"/>
                    <a:gd name="T7" fmla="*/ 0 h 125"/>
                    <a:gd name="T8" fmla="*/ 3 w 97"/>
                    <a:gd name="T9" fmla="*/ 0 h 125"/>
                    <a:gd name="T10" fmla="*/ 3 w 97"/>
                    <a:gd name="T11" fmla="*/ 0 h 125"/>
                    <a:gd name="T12" fmla="*/ 6 w 97"/>
                    <a:gd name="T13" fmla="*/ 8 h 125"/>
                    <a:gd name="T14" fmla="*/ 5 w 97"/>
                    <a:gd name="T15" fmla="*/ 7 h 125"/>
                    <a:gd name="T16" fmla="*/ 4 w 97"/>
                    <a:gd name="T17" fmla="*/ 7 h 125"/>
                    <a:gd name="T18" fmla="*/ 3 w 97"/>
                    <a:gd name="T19" fmla="*/ 7 h 125"/>
                    <a:gd name="T20" fmla="*/ 2 w 97"/>
                    <a:gd name="T21" fmla="*/ 7 h 12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7" h="125">
                      <a:moveTo>
                        <a:pt x="35" y="108"/>
                      </a:move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30" y="0"/>
                      </a:lnTo>
                      <a:lnTo>
                        <a:pt x="43" y="0"/>
                      </a:lnTo>
                      <a:lnTo>
                        <a:pt x="57" y="2"/>
                      </a:lnTo>
                      <a:lnTo>
                        <a:pt x="97" y="125"/>
                      </a:lnTo>
                      <a:lnTo>
                        <a:pt x="81" y="120"/>
                      </a:lnTo>
                      <a:lnTo>
                        <a:pt x="65" y="116"/>
                      </a:lnTo>
                      <a:lnTo>
                        <a:pt x="48" y="111"/>
                      </a:lnTo>
                      <a:lnTo>
                        <a:pt x="35" y="108"/>
                      </a:lnTo>
                      <a:close/>
                    </a:path>
                  </a:pathLst>
                </a:custGeom>
                <a:solidFill>
                  <a:srgbClr val="D677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302">
                  <a:extLst>
                    <a:ext uri="{FF2B5EF4-FFF2-40B4-BE49-F238E27FC236}">
                      <a16:creationId xmlns:a16="http://schemas.microsoft.com/office/drawing/2014/main" id="{B6930B4A-97DB-4AA2-BD12-E6E7FB981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4" y="1462"/>
                  <a:ext cx="26" cy="34"/>
                </a:xfrm>
                <a:custGeom>
                  <a:avLst/>
                  <a:gdLst>
                    <a:gd name="T0" fmla="*/ 2 w 100"/>
                    <a:gd name="T1" fmla="*/ 7 h 138"/>
                    <a:gd name="T2" fmla="*/ 0 w 100"/>
                    <a:gd name="T3" fmla="*/ 0 h 138"/>
                    <a:gd name="T4" fmla="*/ 1 w 100"/>
                    <a:gd name="T5" fmla="*/ 0 h 138"/>
                    <a:gd name="T6" fmla="*/ 2 w 100"/>
                    <a:gd name="T7" fmla="*/ 0 h 138"/>
                    <a:gd name="T8" fmla="*/ 3 w 100"/>
                    <a:gd name="T9" fmla="*/ 0 h 138"/>
                    <a:gd name="T10" fmla="*/ 4 w 100"/>
                    <a:gd name="T11" fmla="*/ 0 h 138"/>
                    <a:gd name="T12" fmla="*/ 7 w 100"/>
                    <a:gd name="T13" fmla="*/ 8 h 138"/>
                    <a:gd name="T14" fmla="*/ 6 w 100"/>
                    <a:gd name="T15" fmla="*/ 8 h 138"/>
                    <a:gd name="T16" fmla="*/ 5 w 100"/>
                    <a:gd name="T17" fmla="*/ 8 h 138"/>
                    <a:gd name="T18" fmla="*/ 3 w 100"/>
                    <a:gd name="T19" fmla="*/ 7 h 138"/>
                    <a:gd name="T20" fmla="*/ 2 w 100"/>
                    <a:gd name="T21" fmla="*/ 7 h 13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0" h="138">
                      <a:moveTo>
                        <a:pt x="35" y="116"/>
                      </a:moveTo>
                      <a:lnTo>
                        <a:pt x="0" y="0"/>
                      </a:lnTo>
                      <a:lnTo>
                        <a:pt x="14" y="2"/>
                      </a:lnTo>
                      <a:lnTo>
                        <a:pt x="30" y="5"/>
                      </a:lnTo>
                      <a:lnTo>
                        <a:pt x="46" y="8"/>
                      </a:lnTo>
                      <a:lnTo>
                        <a:pt x="62" y="8"/>
                      </a:lnTo>
                      <a:lnTo>
                        <a:pt x="100" y="138"/>
                      </a:lnTo>
                      <a:lnTo>
                        <a:pt x="84" y="132"/>
                      </a:lnTo>
                      <a:lnTo>
                        <a:pt x="68" y="127"/>
                      </a:lnTo>
                      <a:lnTo>
                        <a:pt x="51" y="122"/>
                      </a:lnTo>
                      <a:lnTo>
                        <a:pt x="35" y="116"/>
                      </a:lnTo>
                      <a:close/>
                    </a:path>
                  </a:pathLst>
                </a:custGeom>
                <a:solidFill>
                  <a:srgbClr val="D67A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Freeform 303">
                  <a:extLst>
                    <a:ext uri="{FF2B5EF4-FFF2-40B4-BE49-F238E27FC236}">
                      <a16:creationId xmlns:a16="http://schemas.microsoft.com/office/drawing/2014/main" id="{7AB6F875-B0D6-4BEB-BF62-F7EA57C1C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" y="1462"/>
                  <a:ext cx="26" cy="39"/>
                </a:xfrm>
                <a:custGeom>
                  <a:avLst/>
                  <a:gdLst>
                    <a:gd name="T0" fmla="*/ 2 w 106"/>
                    <a:gd name="T1" fmla="*/ 8 h 153"/>
                    <a:gd name="T2" fmla="*/ 0 w 106"/>
                    <a:gd name="T3" fmla="*/ 0 h 153"/>
                    <a:gd name="T4" fmla="*/ 1 w 106"/>
                    <a:gd name="T5" fmla="*/ 0 h 153"/>
                    <a:gd name="T6" fmla="*/ 2 w 106"/>
                    <a:gd name="T7" fmla="*/ 1 h 153"/>
                    <a:gd name="T8" fmla="*/ 3 w 106"/>
                    <a:gd name="T9" fmla="*/ 1 h 153"/>
                    <a:gd name="T10" fmla="*/ 4 w 106"/>
                    <a:gd name="T11" fmla="*/ 1 h 153"/>
                    <a:gd name="T12" fmla="*/ 6 w 106"/>
                    <a:gd name="T13" fmla="*/ 10 h 153"/>
                    <a:gd name="T14" fmla="*/ 5 w 106"/>
                    <a:gd name="T15" fmla="*/ 9 h 153"/>
                    <a:gd name="T16" fmla="*/ 4 w 106"/>
                    <a:gd name="T17" fmla="*/ 9 h 153"/>
                    <a:gd name="T18" fmla="*/ 3 w 106"/>
                    <a:gd name="T19" fmla="*/ 8 h 153"/>
                    <a:gd name="T20" fmla="*/ 2 w 106"/>
                    <a:gd name="T21" fmla="*/ 8 h 15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6" h="153">
                      <a:moveTo>
                        <a:pt x="40" y="123"/>
                      </a:moveTo>
                      <a:lnTo>
                        <a:pt x="0" y="0"/>
                      </a:lnTo>
                      <a:lnTo>
                        <a:pt x="16" y="3"/>
                      </a:lnTo>
                      <a:lnTo>
                        <a:pt x="30" y="6"/>
                      </a:lnTo>
                      <a:lnTo>
                        <a:pt x="46" y="6"/>
                      </a:lnTo>
                      <a:lnTo>
                        <a:pt x="60" y="8"/>
                      </a:lnTo>
                      <a:lnTo>
                        <a:pt x="106" y="153"/>
                      </a:lnTo>
                      <a:lnTo>
                        <a:pt x="90" y="144"/>
                      </a:lnTo>
                      <a:lnTo>
                        <a:pt x="74" y="136"/>
                      </a:lnTo>
                      <a:lnTo>
                        <a:pt x="56" y="128"/>
                      </a:lnTo>
                      <a:lnTo>
                        <a:pt x="40" y="123"/>
                      </a:lnTo>
                      <a:close/>
                    </a:path>
                  </a:pathLst>
                </a:custGeom>
                <a:solidFill>
                  <a:srgbClr val="D87C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Freeform 304">
                  <a:extLst>
                    <a:ext uri="{FF2B5EF4-FFF2-40B4-BE49-F238E27FC236}">
                      <a16:creationId xmlns:a16="http://schemas.microsoft.com/office/drawing/2014/main" id="{94A5A5C6-A084-43B4-B2F8-F5759CA39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0" y="1464"/>
                  <a:ext cx="26" cy="41"/>
                </a:xfrm>
                <a:custGeom>
                  <a:avLst/>
                  <a:gdLst>
                    <a:gd name="T0" fmla="*/ 3 w 104"/>
                    <a:gd name="T1" fmla="*/ 8 h 163"/>
                    <a:gd name="T2" fmla="*/ 0 w 104"/>
                    <a:gd name="T3" fmla="*/ 0 h 163"/>
                    <a:gd name="T4" fmla="*/ 1 w 104"/>
                    <a:gd name="T5" fmla="*/ 0 h 163"/>
                    <a:gd name="T6" fmla="*/ 2 w 104"/>
                    <a:gd name="T7" fmla="*/ 1 h 163"/>
                    <a:gd name="T8" fmla="*/ 3 w 104"/>
                    <a:gd name="T9" fmla="*/ 1 h 163"/>
                    <a:gd name="T10" fmla="*/ 4 w 104"/>
                    <a:gd name="T11" fmla="*/ 1 h 163"/>
                    <a:gd name="T12" fmla="*/ 7 w 104"/>
                    <a:gd name="T13" fmla="*/ 10 h 163"/>
                    <a:gd name="T14" fmla="*/ 6 w 104"/>
                    <a:gd name="T15" fmla="*/ 10 h 163"/>
                    <a:gd name="T16" fmla="*/ 5 w 104"/>
                    <a:gd name="T17" fmla="*/ 9 h 163"/>
                    <a:gd name="T18" fmla="*/ 4 w 104"/>
                    <a:gd name="T19" fmla="*/ 9 h 163"/>
                    <a:gd name="T20" fmla="*/ 3 w 104"/>
                    <a:gd name="T21" fmla="*/ 8 h 16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4" h="163">
                      <a:moveTo>
                        <a:pt x="38" y="130"/>
                      </a:moveTo>
                      <a:lnTo>
                        <a:pt x="0" y="0"/>
                      </a:lnTo>
                      <a:lnTo>
                        <a:pt x="14" y="2"/>
                      </a:lnTo>
                      <a:lnTo>
                        <a:pt x="30" y="6"/>
                      </a:lnTo>
                      <a:lnTo>
                        <a:pt x="44" y="8"/>
                      </a:lnTo>
                      <a:lnTo>
                        <a:pt x="58" y="8"/>
                      </a:lnTo>
                      <a:lnTo>
                        <a:pt x="104" y="163"/>
                      </a:lnTo>
                      <a:lnTo>
                        <a:pt x="90" y="152"/>
                      </a:lnTo>
                      <a:lnTo>
                        <a:pt x="74" y="144"/>
                      </a:lnTo>
                      <a:lnTo>
                        <a:pt x="58" y="136"/>
                      </a:lnTo>
                      <a:lnTo>
                        <a:pt x="38" y="130"/>
                      </a:lnTo>
                      <a:close/>
                    </a:path>
                  </a:pathLst>
                </a:custGeom>
                <a:solidFill>
                  <a:srgbClr val="DB82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Freeform 305">
                  <a:extLst>
                    <a:ext uri="{FF2B5EF4-FFF2-40B4-BE49-F238E27FC236}">
                      <a16:creationId xmlns:a16="http://schemas.microsoft.com/office/drawing/2014/main" id="{EEE9F7F3-AAA5-43E8-910F-67926ABC91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7" y="1465"/>
                  <a:ext cx="29" cy="46"/>
                </a:xfrm>
                <a:custGeom>
                  <a:avLst/>
                  <a:gdLst>
                    <a:gd name="T0" fmla="*/ 3 w 114"/>
                    <a:gd name="T1" fmla="*/ 9 h 186"/>
                    <a:gd name="T2" fmla="*/ 0 w 114"/>
                    <a:gd name="T3" fmla="*/ 0 h 186"/>
                    <a:gd name="T4" fmla="*/ 1 w 114"/>
                    <a:gd name="T5" fmla="*/ 0 h 186"/>
                    <a:gd name="T6" fmla="*/ 2 w 114"/>
                    <a:gd name="T7" fmla="*/ 0 h 186"/>
                    <a:gd name="T8" fmla="*/ 3 w 114"/>
                    <a:gd name="T9" fmla="*/ 1 h 186"/>
                    <a:gd name="T10" fmla="*/ 4 w 114"/>
                    <a:gd name="T11" fmla="*/ 1 h 186"/>
                    <a:gd name="T12" fmla="*/ 7 w 114"/>
                    <a:gd name="T13" fmla="*/ 11 h 186"/>
                    <a:gd name="T14" fmla="*/ 6 w 114"/>
                    <a:gd name="T15" fmla="*/ 11 h 186"/>
                    <a:gd name="T16" fmla="*/ 5 w 114"/>
                    <a:gd name="T17" fmla="*/ 10 h 186"/>
                    <a:gd name="T18" fmla="*/ 4 w 114"/>
                    <a:gd name="T19" fmla="*/ 10 h 186"/>
                    <a:gd name="T20" fmla="*/ 3 w 114"/>
                    <a:gd name="T21" fmla="*/ 9 h 18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4" h="186">
                      <a:moveTo>
                        <a:pt x="46" y="145"/>
                      </a:moveTo>
                      <a:lnTo>
                        <a:pt x="0" y="0"/>
                      </a:lnTo>
                      <a:lnTo>
                        <a:pt x="14" y="4"/>
                      </a:lnTo>
                      <a:lnTo>
                        <a:pt x="30" y="9"/>
                      </a:lnTo>
                      <a:lnTo>
                        <a:pt x="43" y="11"/>
                      </a:lnTo>
                      <a:lnTo>
                        <a:pt x="56" y="14"/>
                      </a:lnTo>
                      <a:lnTo>
                        <a:pt x="114" y="186"/>
                      </a:lnTo>
                      <a:lnTo>
                        <a:pt x="97" y="175"/>
                      </a:lnTo>
                      <a:lnTo>
                        <a:pt x="81" y="163"/>
                      </a:lnTo>
                      <a:lnTo>
                        <a:pt x="62" y="156"/>
                      </a:lnTo>
                      <a:lnTo>
                        <a:pt x="46" y="145"/>
                      </a:lnTo>
                      <a:close/>
                    </a:path>
                  </a:pathLst>
                </a:custGeom>
                <a:solidFill>
                  <a:srgbClr val="DB84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Freeform 306">
                  <a:extLst>
                    <a:ext uri="{FF2B5EF4-FFF2-40B4-BE49-F238E27FC236}">
                      <a16:creationId xmlns:a16="http://schemas.microsoft.com/office/drawing/2014/main" id="{9FA4169F-DCED-4F22-A5BB-96AD013D18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4" y="1466"/>
                  <a:ext cx="32" cy="54"/>
                </a:xfrm>
                <a:custGeom>
                  <a:avLst/>
                  <a:gdLst>
                    <a:gd name="T0" fmla="*/ 3 w 125"/>
                    <a:gd name="T1" fmla="*/ 10 h 215"/>
                    <a:gd name="T2" fmla="*/ 0 w 125"/>
                    <a:gd name="T3" fmla="*/ 0 h 215"/>
                    <a:gd name="T4" fmla="*/ 1 w 125"/>
                    <a:gd name="T5" fmla="*/ 0 h 215"/>
                    <a:gd name="T6" fmla="*/ 2 w 125"/>
                    <a:gd name="T7" fmla="*/ 1 h 215"/>
                    <a:gd name="T8" fmla="*/ 3 w 125"/>
                    <a:gd name="T9" fmla="*/ 1 h 215"/>
                    <a:gd name="T10" fmla="*/ 4 w 125"/>
                    <a:gd name="T11" fmla="*/ 1 h 215"/>
                    <a:gd name="T12" fmla="*/ 8 w 125"/>
                    <a:gd name="T13" fmla="*/ 14 h 215"/>
                    <a:gd name="T14" fmla="*/ 7 w 125"/>
                    <a:gd name="T15" fmla="*/ 13 h 215"/>
                    <a:gd name="T16" fmla="*/ 6 w 125"/>
                    <a:gd name="T17" fmla="*/ 12 h 215"/>
                    <a:gd name="T18" fmla="*/ 4 w 125"/>
                    <a:gd name="T19" fmla="*/ 11 h 215"/>
                    <a:gd name="T20" fmla="*/ 3 w 125"/>
                    <a:gd name="T21" fmla="*/ 10 h 21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215">
                      <a:moveTo>
                        <a:pt x="46" y="155"/>
                      </a:moveTo>
                      <a:lnTo>
                        <a:pt x="0" y="0"/>
                      </a:lnTo>
                      <a:lnTo>
                        <a:pt x="13" y="5"/>
                      </a:lnTo>
                      <a:lnTo>
                        <a:pt x="30" y="8"/>
                      </a:lnTo>
                      <a:lnTo>
                        <a:pt x="46" y="10"/>
                      </a:lnTo>
                      <a:lnTo>
                        <a:pt x="62" y="16"/>
                      </a:lnTo>
                      <a:lnTo>
                        <a:pt x="125" y="215"/>
                      </a:lnTo>
                      <a:lnTo>
                        <a:pt x="105" y="199"/>
                      </a:lnTo>
                      <a:lnTo>
                        <a:pt x="86" y="182"/>
                      </a:lnTo>
                      <a:lnTo>
                        <a:pt x="65" y="169"/>
                      </a:lnTo>
                      <a:lnTo>
                        <a:pt x="46" y="155"/>
                      </a:lnTo>
                      <a:close/>
                    </a:path>
                  </a:pathLst>
                </a:custGeom>
                <a:solidFill>
                  <a:srgbClr val="DB87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Freeform 307">
                  <a:extLst>
                    <a:ext uri="{FF2B5EF4-FFF2-40B4-BE49-F238E27FC236}">
                      <a16:creationId xmlns:a16="http://schemas.microsoft.com/office/drawing/2014/main" id="{8E2962EC-F101-4CE8-8FA5-17C8A1448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1" y="1468"/>
                  <a:ext cx="35" cy="63"/>
                </a:xfrm>
                <a:custGeom>
                  <a:avLst/>
                  <a:gdLst>
                    <a:gd name="T0" fmla="*/ 4 w 139"/>
                    <a:gd name="T1" fmla="*/ 11 h 253"/>
                    <a:gd name="T2" fmla="*/ 0 w 139"/>
                    <a:gd name="T3" fmla="*/ 0 h 253"/>
                    <a:gd name="T4" fmla="*/ 1 w 139"/>
                    <a:gd name="T5" fmla="*/ 0 h 253"/>
                    <a:gd name="T6" fmla="*/ 2 w 139"/>
                    <a:gd name="T7" fmla="*/ 0 h 253"/>
                    <a:gd name="T8" fmla="*/ 3 w 139"/>
                    <a:gd name="T9" fmla="*/ 1 h 253"/>
                    <a:gd name="T10" fmla="*/ 4 w 139"/>
                    <a:gd name="T11" fmla="*/ 1 h 253"/>
                    <a:gd name="T12" fmla="*/ 9 w 139"/>
                    <a:gd name="T13" fmla="*/ 16 h 253"/>
                    <a:gd name="T14" fmla="*/ 8 w 139"/>
                    <a:gd name="T15" fmla="*/ 15 h 253"/>
                    <a:gd name="T16" fmla="*/ 8 w 139"/>
                    <a:gd name="T17" fmla="*/ 14 h 253"/>
                    <a:gd name="T18" fmla="*/ 7 w 139"/>
                    <a:gd name="T19" fmla="*/ 14 h 253"/>
                    <a:gd name="T20" fmla="*/ 7 w 139"/>
                    <a:gd name="T21" fmla="*/ 13 h 253"/>
                    <a:gd name="T22" fmla="*/ 6 w 139"/>
                    <a:gd name="T23" fmla="*/ 12 h 253"/>
                    <a:gd name="T24" fmla="*/ 5 w 139"/>
                    <a:gd name="T25" fmla="*/ 12 h 253"/>
                    <a:gd name="T26" fmla="*/ 4 w 139"/>
                    <a:gd name="T27" fmla="*/ 11 h 253"/>
                    <a:gd name="T28" fmla="*/ 4 w 139"/>
                    <a:gd name="T29" fmla="*/ 11 h 25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39" h="253">
                      <a:moveTo>
                        <a:pt x="58" y="172"/>
                      </a:moveTo>
                      <a:lnTo>
                        <a:pt x="0" y="0"/>
                      </a:lnTo>
                      <a:lnTo>
                        <a:pt x="20" y="2"/>
                      </a:lnTo>
                      <a:lnTo>
                        <a:pt x="36" y="6"/>
                      </a:lnTo>
                      <a:lnTo>
                        <a:pt x="50" y="11"/>
                      </a:lnTo>
                      <a:lnTo>
                        <a:pt x="63" y="13"/>
                      </a:lnTo>
                      <a:lnTo>
                        <a:pt x="139" y="253"/>
                      </a:lnTo>
                      <a:lnTo>
                        <a:pt x="131" y="242"/>
                      </a:lnTo>
                      <a:lnTo>
                        <a:pt x="123" y="231"/>
                      </a:lnTo>
                      <a:lnTo>
                        <a:pt x="112" y="220"/>
                      </a:lnTo>
                      <a:lnTo>
                        <a:pt x="104" y="209"/>
                      </a:lnTo>
                      <a:lnTo>
                        <a:pt x="93" y="198"/>
                      </a:lnTo>
                      <a:lnTo>
                        <a:pt x="82" y="191"/>
                      </a:lnTo>
                      <a:lnTo>
                        <a:pt x="69" y="179"/>
                      </a:lnTo>
                      <a:lnTo>
                        <a:pt x="58" y="172"/>
                      </a:lnTo>
                      <a:close/>
                    </a:path>
                  </a:pathLst>
                </a:custGeom>
                <a:solidFill>
                  <a:srgbClr val="DD89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Freeform 308">
                  <a:extLst>
                    <a:ext uri="{FF2B5EF4-FFF2-40B4-BE49-F238E27FC236}">
                      <a16:creationId xmlns:a16="http://schemas.microsoft.com/office/drawing/2014/main" id="{D10F9FDF-A084-41D1-A1B3-692B50C5C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1470"/>
                  <a:ext cx="39" cy="82"/>
                </a:xfrm>
                <a:custGeom>
                  <a:avLst/>
                  <a:gdLst>
                    <a:gd name="T0" fmla="*/ 4 w 158"/>
                    <a:gd name="T1" fmla="*/ 12 h 329"/>
                    <a:gd name="T2" fmla="*/ 0 w 158"/>
                    <a:gd name="T3" fmla="*/ 0 h 329"/>
                    <a:gd name="T4" fmla="*/ 1 w 158"/>
                    <a:gd name="T5" fmla="*/ 0 h 329"/>
                    <a:gd name="T6" fmla="*/ 2 w 158"/>
                    <a:gd name="T7" fmla="*/ 0 h 329"/>
                    <a:gd name="T8" fmla="*/ 3 w 158"/>
                    <a:gd name="T9" fmla="*/ 1 h 329"/>
                    <a:gd name="T10" fmla="*/ 3 w 158"/>
                    <a:gd name="T11" fmla="*/ 1 h 329"/>
                    <a:gd name="T12" fmla="*/ 10 w 158"/>
                    <a:gd name="T13" fmla="*/ 20 h 329"/>
                    <a:gd name="T14" fmla="*/ 9 w 158"/>
                    <a:gd name="T15" fmla="*/ 19 h 329"/>
                    <a:gd name="T16" fmla="*/ 8 w 158"/>
                    <a:gd name="T17" fmla="*/ 18 h 329"/>
                    <a:gd name="T18" fmla="*/ 8 w 158"/>
                    <a:gd name="T19" fmla="*/ 17 h 329"/>
                    <a:gd name="T20" fmla="*/ 7 w 158"/>
                    <a:gd name="T21" fmla="*/ 16 h 329"/>
                    <a:gd name="T22" fmla="*/ 6 w 158"/>
                    <a:gd name="T23" fmla="*/ 15 h 329"/>
                    <a:gd name="T24" fmla="*/ 5 w 158"/>
                    <a:gd name="T25" fmla="*/ 14 h 329"/>
                    <a:gd name="T26" fmla="*/ 5 w 158"/>
                    <a:gd name="T27" fmla="*/ 13 h 329"/>
                    <a:gd name="T28" fmla="*/ 4 w 158"/>
                    <a:gd name="T29" fmla="*/ 12 h 32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8" h="329">
                      <a:moveTo>
                        <a:pt x="63" y="199"/>
                      </a:moveTo>
                      <a:lnTo>
                        <a:pt x="0" y="0"/>
                      </a:lnTo>
                      <a:lnTo>
                        <a:pt x="14" y="3"/>
                      </a:lnTo>
                      <a:lnTo>
                        <a:pt x="30" y="8"/>
                      </a:lnTo>
                      <a:lnTo>
                        <a:pt x="43" y="12"/>
                      </a:lnTo>
                      <a:lnTo>
                        <a:pt x="57" y="17"/>
                      </a:lnTo>
                      <a:lnTo>
                        <a:pt x="158" y="329"/>
                      </a:lnTo>
                      <a:lnTo>
                        <a:pt x="146" y="310"/>
                      </a:lnTo>
                      <a:lnTo>
                        <a:pt x="135" y="291"/>
                      </a:lnTo>
                      <a:lnTo>
                        <a:pt x="125" y="275"/>
                      </a:lnTo>
                      <a:lnTo>
                        <a:pt x="114" y="256"/>
                      </a:lnTo>
                      <a:lnTo>
                        <a:pt x="103" y="239"/>
                      </a:lnTo>
                      <a:lnTo>
                        <a:pt x="89" y="226"/>
                      </a:lnTo>
                      <a:lnTo>
                        <a:pt x="76" y="212"/>
                      </a:lnTo>
                      <a:lnTo>
                        <a:pt x="63" y="199"/>
                      </a:lnTo>
                      <a:close/>
                    </a:path>
                  </a:pathLst>
                </a:custGeom>
                <a:solidFill>
                  <a:srgbClr val="DD8C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Freeform 309">
                  <a:extLst>
                    <a:ext uri="{FF2B5EF4-FFF2-40B4-BE49-F238E27FC236}">
                      <a16:creationId xmlns:a16="http://schemas.microsoft.com/office/drawing/2014/main" id="{F52303DF-8F1E-49B8-B289-2830D321A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7" y="1471"/>
                  <a:ext cx="46" cy="103"/>
                </a:xfrm>
                <a:custGeom>
                  <a:avLst/>
                  <a:gdLst>
                    <a:gd name="T0" fmla="*/ 5 w 184"/>
                    <a:gd name="T1" fmla="*/ 15 h 411"/>
                    <a:gd name="T2" fmla="*/ 0 w 184"/>
                    <a:gd name="T3" fmla="*/ 0 h 411"/>
                    <a:gd name="T4" fmla="*/ 1 w 184"/>
                    <a:gd name="T5" fmla="*/ 1 h 411"/>
                    <a:gd name="T6" fmla="*/ 2 w 184"/>
                    <a:gd name="T7" fmla="*/ 1 h 411"/>
                    <a:gd name="T8" fmla="*/ 3 w 184"/>
                    <a:gd name="T9" fmla="*/ 1 h 411"/>
                    <a:gd name="T10" fmla="*/ 4 w 184"/>
                    <a:gd name="T11" fmla="*/ 2 h 411"/>
                    <a:gd name="T12" fmla="*/ 12 w 184"/>
                    <a:gd name="T13" fmla="*/ 26 h 411"/>
                    <a:gd name="T14" fmla="*/ 12 w 184"/>
                    <a:gd name="T15" fmla="*/ 26 h 411"/>
                    <a:gd name="T16" fmla="*/ 11 w 184"/>
                    <a:gd name="T17" fmla="*/ 26 h 411"/>
                    <a:gd name="T18" fmla="*/ 11 w 184"/>
                    <a:gd name="T19" fmla="*/ 26 h 411"/>
                    <a:gd name="T20" fmla="*/ 11 w 184"/>
                    <a:gd name="T21" fmla="*/ 26 h 411"/>
                    <a:gd name="T22" fmla="*/ 10 w 184"/>
                    <a:gd name="T23" fmla="*/ 24 h 411"/>
                    <a:gd name="T24" fmla="*/ 9 w 184"/>
                    <a:gd name="T25" fmla="*/ 23 h 411"/>
                    <a:gd name="T26" fmla="*/ 9 w 184"/>
                    <a:gd name="T27" fmla="*/ 21 h 411"/>
                    <a:gd name="T28" fmla="*/ 8 w 184"/>
                    <a:gd name="T29" fmla="*/ 20 h 411"/>
                    <a:gd name="T30" fmla="*/ 7 w 184"/>
                    <a:gd name="T31" fmla="*/ 19 h 411"/>
                    <a:gd name="T32" fmla="*/ 7 w 184"/>
                    <a:gd name="T33" fmla="*/ 17 h 411"/>
                    <a:gd name="T34" fmla="*/ 6 w 184"/>
                    <a:gd name="T35" fmla="*/ 16 h 411"/>
                    <a:gd name="T36" fmla="*/ 5 w 184"/>
                    <a:gd name="T37" fmla="*/ 15 h 4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84" h="411">
                      <a:moveTo>
                        <a:pt x="76" y="240"/>
                      </a:moveTo>
                      <a:lnTo>
                        <a:pt x="0" y="0"/>
                      </a:lnTo>
                      <a:lnTo>
                        <a:pt x="16" y="7"/>
                      </a:lnTo>
                      <a:lnTo>
                        <a:pt x="33" y="12"/>
                      </a:lnTo>
                      <a:lnTo>
                        <a:pt x="49" y="19"/>
                      </a:lnTo>
                      <a:lnTo>
                        <a:pt x="66" y="25"/>
                      </a:lnTo>
                      <a:lnTo>
                        <a:pt x="184" y="411"/>
                      </a:lnTo>
                      <a:lnTo>
                        <a:pt x="182" y="411"/>
                      </a:lnTo>
                      <a:lnTo>
                        <a:pt x="177" y="411"/>
                      </a:lnTo>
                      <a:lnTo>
                        <a:pt x="172" y="411"/>
                      </a:lnTo>
                      <a:lnTo>
                        <a:pt x="166" y="411"/>
                      </a:lnTo>
                      <a:lnTo>
                        <a:pt x="158" y="386"/>
                      </a:lnTo>
                      <a:lnTo>
                        <a:pt x="149" y="362"/>
                      </a:lnTo>
                      <a:lnTo>
                        <a:pt x="138" y="340"/>
                      </a:lnTo>
                      <a:lnTo>
                        <a:pt x="128" y="316"/>
                      </a:lnTo>
                      <a:lnTo>
                        <a:pt x="117" y="297"/>
                      </a:lnTo>
                      <a:lnTo>
                        <a:pt x="103" y="275"/>
                      </a:lnTo>
                      <a:lnTo>
                        <a:pt x="89" y="259"/>
                      </a:lnTo>
                      <a:lnTo>
                        <a:pt x="76" y="240"/>
                      </a:lnTo>
                      <a:close/>
                    </a:path>
                  </a:pathLst>
                </a:custGeom>
                <a:solidFill>
                  <a:srgbClr val="DD8E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Freeform 310">
                  <a:extLst>
                    <a:ext uri="{FF2B5EF4-FFF2-40B4-BE49-F238E27FC236}">
                      <a16:creationId xmlns:a16="http://schemas.microsoft.com/office/drawing/2014/main" id="{84A1CE9E-2BDE-4BCA-9656-6CF49A9DE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4" y="1474"/>
                  <a:ext cx="46" cy="101"/>
                </a:xfrm>
                <a:custGeom>
                  <a:avLst/>
                  <a:gdLst>
                    <a:gd name="T0" fmla="*/ 6 w 184"/>
                    <a:gd name="T1" fmla="*/ 20 h 404"/>
                    <a:gd name="T2" fmla="*/ 0 w 184"/>
                    <a:gd name="T3" fmla="*/ 0 h 404"/>
                    <a:gd name="T4" fmla="*/ 1 w 184"/>
                    <a:gd name="T5" fmla="*/ 0 h 404"/>
                    <a:gd name="T6" fmla="*/ 2 w 184"/>
                    <a:gd name="T7" fmla="*/ 1 h 404"/>
                    <a:gd name="T8" fmla="*/ 3 w 184"/>
                    <a:gd name="T9" fmla="*/ 1 h 404"/>
                    <a:gd name="T10" fmla="*/ 4 w 184"/>
                    <a:gd name="T11" fmla="*/ 2 h 404"/>
                    <a:gd name="T12" fmla="*/ 12 w 184"/>
                    <a:gd name="T13" fmla="*/ 25 h 404"/>
                    <a:gd name="T14" fmla="*/ 11 w 184"/>
                    <a:gd name="T15" fmla="*/ 25 h 404"/>
                    <a:gd name="T16" fmla="*/ 10 w 184"/>
                    <a:gd name="T17" fmla="*/ 25 h 404"/>
                    <a:gd name="T18" fmla="*/ 9 w 184"/>
                    <a:gd name="T19" fmla="*/ 25 h 404"/>
                    <a:gd name="T20" fmla="*/ 9 w 184"/>
                    <a:gd name="T21" fmla="*/ 25 h 404"/>
                    <a:gd name="T22" fmla="*/ 8 w 184"/>
                    <a:gd name="T23" fmla="*/ 24 h 404"/>
                    <a:gd name="T24" fmla="*/ 8 w 184"/>
                    <a:gd name="T25" fmla="*/ 22 h 404"/>
                    <a:gd name="T26" fmla="*/ 7 w 184"/>
                    <a:gd name="T27" fmla="*/ 21 h 404"/>
                    <a:gd name="T28" fmla="*/ 6 w 184"/>
                    <a:gd name="T29" fmla="*/ 20 h 40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84" h="404">
                      <a:moveTo>
                        <a:pt x="101" y="312"/>
                      </a:moveTo>
                      <a:lnTo>
                        <a:pt x="0" y="0"/>
                      </a:lnTo>
                      <a:lnTo>
                        <a:pt x="19" y="5"/>
                      </a:lnTo>
                      <a:lnTo>
                        <a:pt x="36" y="13"/>
                      </a:lnTo>
                      <a:lnTo>
                        <a:pt x="52" y="21"/>
                      </a:lnTo>
                      <a:lnTo>
                        <a:pt x="66" y="27"/>
                      </a:lnTo>
                      <a:lnTo>
                        <a:pt x="184" y="404"/>
                      </a:lnTo>
                      <a:lnTo>
                        <a:pt x="172" y="402"/>
                      </a:lnTo>
                      <a:lnTo>
                        <a:pt x="160" y="399"/>
                      </a:lnTo>
                      <a:lnTo>
                        <a:pt x="147" y="399"/>
                      </a:lnTo>
                      <a:lnTo>
                        <a:pt x="136" y="399"/>
                      </a:lnTo>
                      <a:lnTo>
                        <a:pt x="130" y="378"/>
                      </a:lnTo>
                      <a:lnTo>
                        <a:pt x="122" y="353"/>
                      </a:lnTo>
                      <a:lnTo>
                        <a:pt x="112" y="331"/>
                      </a:lnTo>
                      <a:lnTo>
                        <a:pt x="101" y="312"/>
                      </a:lnTo>
                      <a:close/>
                    </a:path>
                  </a:pathLst>
                </a:custGeom>
                <a:solidFill>
                  <a:srgbClr val="E091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Freeform 311">
                  <a:extLst>
                    <a:ext uri="{FF2B5EF4-FFF2-40B4-BE49-F238E27FC236}">
                      <a16:creationId xmlns:a16="http://schemas.microsoft.com/office/drawing/2014/main" id="{C990C4D5-8560-40A1-B3D1-C3823C5F9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3" y="1477"/>
                  <a:ext cx="44" cy="98"/>
                </a:xfrm>
                <a:custGeom>
                  <a:avLst/>
                  <a:gdLst>
                    <a:gd name="T0" fmla="*/ 8 w 176"/>
                    <a:gd name="T1" fmla="*/ 24 h 391"/>
                    <a:gd name="T2" fmla="*/ 0 w 176"/>
                    <a:gd name="T3" fmla="*/ 0 h 391"/>
                    <a:gd name="T4" fmla="*/ 1 w 176"/>
                    <a:gd name="T5" fmla="*/ 0 h 391"/>
                    <a:gd name="T6" fmla="*/ 2 w 176"/>
                    <a:gd name="T7" fmla="*/ 1 h 391"/>
                    <a:gd name="T8" fmla="*/ 3 w 176"/>
                    <a:gd name="T9" fmla="*/ 1 h 391"/>
                    <a:gd name="T10" fmla="*/ 4 w 176"/>
                    <a:gd name="T11" fmla="*/ 2 h 391"/>
                    <a:gd name="T12" fmla="*/ 11 w 176"/>
                    <a:gd name="T13" fmla="*/ 25 h 391"/>
                    <a:gd name="T14" fmla="*/ 10 w 176"/>
                    <a:gd name="T15" fmla="*/ 25 h 391"/>
                    <a:gd name="T16" fmla="*/ 9 w 176"/>
                    <a:gd name="T17" fmla="*/ 24 h 391"/>
                    <a:gd name="T18" fmla="*/ 8 w 176"/>
                    <a:gd name="T19" fmla="*/ 24 h 391"/>
                    <a:gd name="T20" fmla="*/ 8 w 176"/>
                    <a:gd name="T21" fmla="*/ 24 h 39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6" h="391">
                      <a:moveTo>
                        <a:pt x="118" y="386"/>
                      </a:moveTo>
                      <a:lnTo>
                        <a:pt x="0" y="0"/>
                      </a:lnTo>
                      <a:lnTo>
                        <a:pt x="16" y="5"/>
                      </a:lnTo>
                      <a:lnTo>
                        <a:pt x="32" y="10"/>
                      </a:lnTo>
                      <a:lnTo>
                        <a:pt x="48" y="19"/>
                      </a:lnTo>
                      <a:lnTo>
                        <a:pt x="65" y="24"/>
                      </a:lnTo>
                      <a:lnTo>
                        <a:pt x="176" y="391"/>
                      </a:lnTo>
                      <a:lnTo>
                        <a:pt x="162" y="391"/>
                      </a:lnTo>
                      <a:lnTo>
                        <a:pt x="148" y="389"/>
                      </a:lnTo>
                      <a:lnTo>
                        <a:pt x="132" y="386"/>
                      </a:lnTo>
                      <a:lnTo>
                        <a:pt x="118" y="386"/>
                      </a:lnTo>
                      <a:close/>
                    </a:path>
                  </a:pathLst>
                </a:custGeom>
                <a:solidFill>
                  <a:srgbClr val="E09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Freeform 312">
                  <a:extLst>
                    <a:ext uri="{FF2B5EF4-FFF2-40B4-BE49-F238E27FC236}">
                      <a16:creationId xmlns:a16="http://schemas.microsoft.com/office/drawing/2014/main" id="{F09036DF-CC34-4600-8FB7-A60425E04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1" y="1481"/>
                  <a:ext cx="44" cy="95"/>
                </a:xfrm>
                <a:custGeom>
                  <a:avLst/>
                  <a:gdLst>
                    <a:gd name="T0" fmla="*/ 7 w 178"/>
                    <a:gd name="T1" fmla="*/ 23 h 381"/>
                    <a:gd name="T2" fmla="*/ 0 w 178"/>
                    <a:gd name="T3" fmla="*/ 0 h 381"/>
                    <a:gd name="T4" fmla="*/ 1 w 178"/>
                    <a:gd name="T5" fmla="*/ 0 h 381"/>
                    <a:gd name="T6" fmla="*/ 2 w 178"/>
                    <a:gd name="T7" fmla="*/ 1 h 381"/>
                    <a:gd name="T8" fmla="*/ 3 w 178"/>
                    <a:gd name="T9" fmla="*/ 1 h 381"/>
                    <a:gd name="T10" fmla="*/ 4 w 178"/>
                    <a:gd name="T11" fmla="*/ 2 h 381"/>
                    <a:gd name="T12" fmla="*/ 11 w 178"/>
                    <a:gd name="T13" fmla="*/ 24 h 381"/>
                    <a:gd name="T14" fmla="*/ 10 w 178"/>
                    <a:gd name="T15" fmla="*/ 23 h 381"/>
                    <a:gd name="T16" fmla="*/ 9 w 178"/>
                    <a:gd name="T17" fmla="*/ 23 h 381"/>
                    <a:gd name="T18" fmla="*/ 8 w 178"/>
                    <a:gd name="T19" fmla="*/ 23 h 381"/>
                    <a:gd name="T20" fmla="*/ 7 w 178"/>
                    <a:gd name="T21" fmla="*/ 23 h 38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8" h="381">
                      <a:moveTo>
                        <a:pt x="118" y="377"/>
                      </a:moveTo>
                      <a:lnTo>
                        <a:pt x="0" y="0"/>
                      </a:lnTo>
                      <a:lnTo>
                        <a:pt x="16" y="5"/>
                      </a:lnTo>
                      <a:lnTo>
                        <a:pt x="32" y="14"/>
                      </a:lnTo>
                      <a:lnTo>
                        <a:pt x="48" y="21"/>
                      </a:lnTo>
                      <a:lnTo>
                        <a:pt x="64" y="32"/>
                      </a:lnTo>
                      <a:lnTo>
                        <a:pt x="178" y="381"/>
                      </a:lnTo>
                      <a:lnTo>
                        <a:pt x="164" y="377"/>
                      </a:lnTo>
                      <a:lnTo>
                        <a:pt x="148" y="377"/>
                      </a:lnTo>
                      <a:lnTo>
                        <a:pt x="132" y="377"/>
                      </a:lnTo>
                      <a:lnTo>
                        <a:pt x="118" y="377"/>
                      </a:lnTo>
                      <a:close/>
                    </a:path>
                  </a:pathLst>
                </a:custGeom>
                <a:solidFill>
                  <a:srgbClr val="E096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Freeform 313">
                  <a:extLst>
                    <a:ext uri="{FF2B5EF4-FFF2-40B4-BE49-F238E27FC236}">
                      <a16:creationId xmlns:a16="http://schemas.microsoft.com/office/drawing/2014/main" id="{E911EBC0-D1F6-4879-9264-B93C3D3F5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9" y="1484"/>
                  <a:ext cx="44" cy="92"/>
                </a:xfrm>
                <a:custGeom>
                  <a:avLst/>
                  <a:gdLst>
                    <a:gd name="T0" fmla="*/ 7 w 173"/>
                    <a:gd name="T1" fmla="*/ 23 h 371"/>
                    <a:gd name="T2" fmla="*/ 0 w 173"/>
                    <a:gd name="T3" fmla="*/ 0 h 371"/>
                    <a:gd name="T4" fmla="*/ 1 w 173"/>
                    <a:gd name="T5" fmla="*/ 1 h 371"/>
                    <a:gd name="T6" fmla="*/ 2 w 173"/>
                    <a:gd name="T7" fmla="*/ 1 h 371"/>
                    <a:gd name="T8" fmla="*/ 3 w 173"/>
                    <a:gd name="T9" fmla="*/ 2 h 371"/>
                    <a:gd name="T10" fmla="*/ 4 w 173"/>
                    <a:gd name="T11" fmla="*/ 2 h 371"/>
                    <a:gd name="T12" fmla="*/ 11 w 173"/>
                    <a:gd name="T13" fmla="*/ 23 h 371"/>
                    <a:gd name="T14" fmla="*/ 10 w 173"/>
                    <a:gd name="T15" fmla="*/ 23 h 371"/>
                    <a:gd name="T16" fmla="*/ 9 w 173"/>
                    <a:gd name="T17" fmla="*/ 23 h 371"/>
                    <a:gd name="T18" fmla="*/ 8 w 173"/>
                    <a:gd name="T19" fmla="*/ 23 h 371"/>
                    <a:gd name="T20" fmla="*/ 7 w 173"/>
                    <a:gd name="T21" fmla="*/ 23 h 37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3" h="371">
                      <a:moveTo>
                        <a:pt x="111" y="367"/>
                      </a:moveTo>
                      <a:lnTo>
                        <a:pt x="0" y="0"/>
                      </a:lnTo>
                      <a:lnTo>
                        <a:pt x="18" y="11"/>
                      </a:lnTo>
                      <a:lnTo>
                        <a:pt x="35" y="20"/>
                      </a:lnTo>
                      <a:lnTo>
                        <a:pt x="51" y="30"/>
                      </a:lnTo>
                      <a:lnTo>
                        <a:pt x="65" y="39"/>
                      </a:lnTo>
                      <a:lnTo>
                        <a:pt x="173" y="371"/>
                      </a:lnTo>
                      <a:lnTo>
                        <a:pt x="157" y="371"/>
                      </a:lnTo>
                      <a:lnTo>
                        <a:pt x="141" y="371"/>
                      </a:lnTo>
                      <a:lnTo>
                        <a:pt x="124" y="371"/>
                      </a:lnTo>
                      <a:lnTo>
                        <a:pt x="111" y="367"/>
                      </a:lnTo>
                      <a:close/>
                    </a:path>
                  </a:pathLst>
                </a:custGeom>
                <a:solidFill>
                  <a:srgbClr val="E099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Freeform 314">
                  <a:extLst>
                    <a:ext uri="{FF2B5EF4-FFF2-40B4-BE49-F238E27FC236}">
                      <a16:creationId xmlns:a16="http://schemas.microsoft.com/office/drawing/2014/main" id="{E0D63926-6CB1-4A32-9BC1-1DD4826CE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7" y="1489"/>
                  <a:ext cx="43" cy="87"/>
                </a:xfrm>
                <a:custGeom>
                  <a:avLst/>
                  <a:gdLst>
                    <a:gd name="T0" fmla="*/ 7 w 172"/>
                    <a:gd name="T1" fmla="*/ 22 h 349"/>
                    <a:gd name="T2" fmla="*/ 0 w 172"/>
                    <a:gd name="T3" fmla="*/ 0 h 349"/>
                    <a:gd name="T4" fmla="*/ 1 w 172"/>
                    <a:gd name="T5" fmla="*/ 0 h 349"/>
                    <a:gd name="T6" fmla="*/ 3 w 172"/>
                    <a:gd name="T7" fmla="*/ 1 h 349"/>
                    <a:gd name="T8" fmla="*/ 4 w 172"/>
                    <a:gd name="T9" fmla="*/ 2 h 349"/>
                    <a:gd name="T10" fmla="*/ 5 w 172"/>
                    <a:gd name="T11" fmla="*/ 2 h 349"/>
                    <a:gd name="T12" fmla="*/ 11 w 172"/>
                    <a:gd name="T13" fmla="*/ 22 h 349"/>
                    <a:gd name="T14" fmla="*/ 10 w 172"/>
                    <a:gd name="T15" fmla="*/ 22 h 349"/>
                    <a:gd name="T16" fmla="*/ 9 w 172"/>
                    <a:gd name="T17" fmla="*/ 22 h 349"/>
                    <a:gd name="T18" fmla="*/ 8 w 172"/>
                    <a:gd name="T19" fmla="*/ 22 h 349"/>
                    <a:gd name="T20" fmla="*/ 7 w 172"/>
                    <a:gd name="T21" fmla="*/ 22 h 34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72" h="349">
                      <a:moveTo>
                        <a:pt x="114" y="349"/>
                      </a:moveTo>
                      <a:lnTo>
                        <a:pt x="0" y="0"/>
                      </a:lnTo>
                      <a:lnTo>
                        <a:pt x="19" y="8"/>
                      </a:lnTo>
                      <a:lnTo>
                        <a:pt x="38" y="17"/>
                      </a:lnTo>
                      <a:lnTo>
                        <a:pt x="54" y="30"/>
                      </a:lnTo>
                      <a:lnTo>
                        <a:pt x="71" y="42"/>
                      </a:lnTo>
                      <a:lnTo>
                        <a:pt x="172" y="349"/>
                      </a:lnTo>
                      <a:lnTo>
                        <a:pt x="158" y="349"/>
                      </a:lnTo>
                      <a:lnTo>
                        <a:pt x="144" y="349"/>
                      </a:lnTo>
                      <a:lnTo>
                        <a:pt x="128" y="349"/>
                      </a:lnTo>
                      <a:lnTo>
                        <a:pt x="114" y="349"/>
                      </a:lnTo>
                      <a:close/>
                    </a:path>
                  </a:pathLst>
                </a:custGeom>
                <a:solidFill>
                  <a:srgbClr val="E29E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Freeform 315">
                  <a:extLst>
                    <a:ext uri="{FF2B5EF4-FFF2-40B4-BE49-F238E27FC236}">
                      <a16:creationId xmlns:a16="http://schemas.microsoft.com/office/drawing/2014/main" id="{5EC9EE18-40B7-4957-A165-3413CB864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6" y="1493"/>
                  <a:ext cx="40" cy="83"/>
                </a:xfrm>
                <a:custGeom>
                  <a:avLst/>
                  <a:gdLst>
                    <a:gd name="T0" fmla="*/ 7 w 163"/>
                    <a:gd name="T1" fmla="*/ 21 h 332"/>
                    <a:gd name="T2" fmla="*/ 0 w 163"/>
                    <a:gd name="T3" fmla="*/ 0 h 332"/>
                    <a:gd name="T4" fmla="*/ 1 w 163"/>
                    <a:gd name="T5" fmla="*/ 1 h 332"/>
                    <a:gd name="T6" fmla="*/ 2 w 163"/>
                    <a:gd name="T7" fmla="*/ 2 h 332"/>
                    <a:gd name="T8" fmla="*/ 3 w 163"/>
                    <a:gd name="T9" fmla="*/ 2 h 332"/>
                    <a:gd name="T10" fmla="*/ 4 w 163"/>
                    <a:gd name="T11" fmla="*/ 4 h 332"/>
                    <a:gd name="T12" fmla="*/ 10 w 163"/>
                    <a:gd name="T13" fmla="*/ 21 h 332"/>
                    <a:gd name="T14" fmla="*/ 9 w 163"/>
                    <a:gd name="T15" fmla="*/ 21 h 332"/>
                    <a:gd name="T16" fmla="*/ 8 w 163"/>
                    <a:gd name="T17" fmla="*/ 21 h 332"/>
                    <a:gd name="T18" fmla="*/ 7 w 163"/>
                    <a:gd name="T19" fmla="*/ 21 h 332"/>
                    <a:gd name="T20" fmla="*/ 7 w 163"/>
                    <a:gd name="T21" fmla="*/ 21 h 33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63" h="332">
                      <a:moveTo>
                        <a:pt x="108" y="332"/>
                      </a:moveTo>
                      <a:lnTo>
                        <a:pt x="0" y="0"/>
                      </a:lnTo>
                      <a:lnTo>
                        <a:pt x="18" y="13"/>
                      </a:lnTo>
                      <a:lnTo>
                        <a:pt x="38" y="25"/>
                      </a:lnTo>
                      <a:lnTo>
                        <a:pt x="57" y="37"/>
                      </a:lnTo>
                      <a:lnTo>
                        <a:pt x="73" y="54"/>
                      </a:lnTo>
                      <a:lnTo>
                        <a:pt x="163" y="332"/>
                      </a:lnTo>
                      <a:lnTo>
                        <a:pt x="149" y="332"/>
                      </a:lnTo>
                      <a:lnTo>
                        <a:pt x="136" y="332"/>
                      </a:lnTo>
                      <a:lnTo>
                        <a:pt x="122" y="332"/>
                      </a:lnTo>
                      <a:lnTo>
                        <a:pt x="108" y="332"/>
                      </a:lnTo>
                      <a:close/>
                    </a:path>
                  </a:pathLst>
                </a:custGeom>
                <a:solidFill>
                  <a:srgbClr val="E5A3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316">
                  <a:extLst>
                    <a:ext uri="{FF2B5EF4-FFF2-40B4-BE49-F238E27FC236}">
                      <a16:creationId xmlns:a16="http://schemas.microsoft.com/office/drawing/2014/main" id="{C8A328C5-F988-4860-8B87-1B9E5A164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5" y="1499"/>
                  <a:ext cx="38" cy="77"/>
                </a:xfrm>
                <a:custGeom>
                  <a:avLst/>
                  <a:gdLst>
                    <a:gd name="T0" fmla="*/ 6 w 154"/>
                    <a:gd name="T1" fmla="*/ 19 h 307"/>
                    <a:gd name="T2" fmla="*/ 0 w 154"/>
                    <a:gd name="T3" fmla="*/ 0 h 307"/>
                    <a:gd name="T4" fmla="*/ 1 w 154"/>
                    <a:gd name="T5" fmla="*/ 1 h 307"/>
                    <a:gd name="T6" fmla="*/ 2 w 154"/>
                    <a:gd name="T7" fmla="*/ 2 h 307"/>
                    <a:gd name="T8" fmla="*/ 4 w 154"/>
                    <a:gd name="T9" fmla="*/ 3 h 307"/>
                    <a:gd name="T10" fmla="*/ 5 w 154"/>
                    <a:gd name="T11" fmla="*/ 4 h 307"/>
                    <a:gd name="T12" fmla="*/ 9 w 154"/>
                    <a:gd name="T13" fmla="*/ 19 h 307"/>
                    <a:gd name="T14" fmla="*/ 9 w 154"/>
                    <a:gd name="T15" fmla="*/ 19 h 307"/>
                    <a:gd name="T16" fmla="*/ 8 w 154"/>
                    <a:gd name="T17" fmla="*/ 19 h 307"/>
                    <a:gd name="T18" fmla="*/ 7 w 154"/>
                    <a:gd name="T19" fmla="*/ 19 h 307"/>
                    <a:gd name="T20" fmla="*/ 6 w 154"/>
                    <a:gd name="T21" fmla="*/ 19 h 30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4" h="307">
                      <a:moveTo>
                        <a:pt x="101" y="307"/>
                      </a:moveTo>
                      <a:lnTo>
                        <a:pt x="0" y="0"/>
                      </a:lnTo>
                      <a:lnTo>
                        <a:pt x="19" y="16"/>
                      </a:lnTo>
                      <a:lnTo>
                        <a:pt x="41" y="32"/>
                      </a:lnTo>
                      <a:lnTo>
                        <a:pt x="59" y="48"/>
                      </a:lnTo>
                      <a:lnTo>
                        <a:pt x="76" y="67"/>
                      </a:lnTo>
                      <a:lnTo>
                        <a:pt x="154" y="307"/>
                      </a:lnTo>
                      <a:lnTo>
                        <a:pt x="142" y="307"/>
                      </a:lnTo>
                      <a:lnTo>
                        <a:pt x="128" y="307"/>
                      </a:lnTo>
                      <a:lnTo>
                        <a:pt x="114" y="307"/>
                      </a:lnTo>
                      <a:lnTo>
                        <a:pt x="101" y="307"/>
                      </a:lnTo>
                      <a:close/>
                    </a:path>
                  </a:pathLst>
                </a:custGeom>
                <a:solidFill>
                  <a:srgbClr val="E5A57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Freeform 317">
                  <a:extLst>
                    <a:ext uri="{FF2B5EF4-FFF2-40B4-BE49-F238E27FC236}">
                      <a16:creationId xmlns:a16="http://schemas.microsoft.com/office/drawing/2014/main" id="{A2ADF7FB-7534-4E38-9ACF-49FD6C1E4D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1507"/>
                  <a:ext cx="37" cy="70"/>
                </a:xfrm>
                <a:custGeom>
                  <a:avLst/>
                  <a:gdLst>
                    <a:gd name="T0" fmla="*/ 6 w 146"/>
                    <a:gd name="T1" fmla="*/ 17 h 283"/>
                    <a:gd name="T2" fmla="*/ 0 w 146"/>
                    <a:gd name="T3" fmla="*/ 0 h 283"/>
                    <a:gd name="T4" fmla="*/ 1 w 146"/>
                    <a:gd name="T5" fmla="*/ 0 h 283"/>
                    <a:gd name="T6" fmla="*/ 2 w 146"/>
                    <a:gd name="T7" fmla="*/ 1 h 283"/>
                    <a:gd name="T8" fmla="*/ 2 w 146"/>
                    <a:gd name="T9" fmla="*/ 2 h 283"/>
                    <a:gd name="T10" fmla="*/ 3 w 146"/>
                    <a:gd name="T11" fmla="*/ 2 h 283"/>
                    <a:gd name="T12" fmla="*/ 4 w 146"/>
                    <a:gd name="T13" fmla="*/ 3 h 283"/>
                    <a:gd name="T14" fmla="*/ 4 w 146"/>
                    <a:gd name="T15" fmla="*/ 4 h 283"/>
                    <a:gd name="T16" fmla="*/ 5 w 146"/>
                    <a:gd name="T17" fmla="*/ 5 h 283"/>
                    <a:gd name="T18" fmla="*/ 5 w 146"/>
                    <a:gd name="T19" fmla="*/ 5 h 283"/>
                    <a:gd name="T20" fmla="*/ 9 w 146"/>
                    <a:gd name="T21" fmla="*/ 17 h 283"/>
                    <a:gd name="T22" fmla="*/ 9 w 146"/>
                    <a:gd name="T23" fmla="*/ 17 h 283"/>
                    <a:gd name="T24" fmla="*/ 8 w 146"/>
                    <a:gd name="T25" fmla="*/ 17 h 283"/>
                    <a:gd name="T26" fmla="*/ 7 w 146"/>
                    <a:gd name="T27" fmla="*/ 17 h 283"/>
                    <a:gd name="T28" fmla="*/ 6 w 146"/>
                    <a:gd name="T29" fmla="*/ 17 h 28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46" h="283">
                      <a:moveTo>
                        <a:pt x="90" y="278"/>
                      </a:moveTo>
                      <a:lnTo>
                        <a:pt x="0" y="0"/>
                      </a:lnTo>
                      <a:lnTo>
                        <a:pt x="11" y="8"/>
                      </a:lnTo>
                      <a:lnTo>
                        <a:pt x="24" y="19"/>
                      </a:lnTo>
                      <a:lnTo>
                        <a:pt x="35" y="29"/>
                      </a:lnTo>
                      <a:lnTo>
                        <a:pt x="46" y="41"/>
                      </a:lnTo>
                      <a:lnTo>
                        <a:pt x="57" y="52"/>
                      </a:lnTo>
                      <a:lnTo>
                        <a:pt x="65" y="65"/>
                      </a:lnTo>
                      <a:lnTo>
                        <a:pt x="76" y="76"/>
                      </a:lnTo>
                      <a:lnTo>
                        <a:pt x="84" y="89"/>
                      </a:lnTo>
                      <a:lnTo>
                        <a:pt x="146" y="283"/>
                      </a:lnTo>
                      <a:lnTo>
                        <a:pt x="134" y="283"/>
                      </a:lnTo>
                      <a:lnTo>
                        <a:pt x="120" y="280"/>
                      </a:lnTo>
                      <a:lnTo>
                        <a:pt x="104" y="278"/>
                      </a:lnTo>
                      <a:lnTo>
                        <a:pt x="90" y="278"/>
                      </a:lnTo>
                      <a:close/>
                    </a:path>
                  </a:pathLst>
                </a:custGeom>
                <a:solidFill>
                  <a:srgbClr val="E8A87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Freeform 318">
                  <a:extLst>
                    <a:ext uri="{FF2B5EF4-FFF2-40B4-BE49-F238E27FC236}">
                      <a16:creationId xmlns:a16="http://schemas.microsoft.com/office/drawing/2014/main" id="{E9ADC29F-7C94-45A1-8750-E0D934DE7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" y="1516"/>
                  <a:ext cx="31" cy="61"/>
                </a:xfrm>
                <a:custGeom>
                  <a:avLst/>
                  <a:gdLst>
                    <a:gd name="T0" fmla="*/ 5 w 128"/>
                    <a:gd name="T1" fmla="*/ 15 h 245"/>
                    <a:gd name="T2" fmla="*/ 0 w 128"/>
                    <a:gd name="T3" fmla="*/ 0 h 245"/>
                    <a:gd name="T4" fmla="*/ 1 w 128"/>
                    <a:gd name="T5" fmla="*/ 1 h 245"/>
                    <a:gd name="T6" fmla="*/ 2 w 128"/>
                    <a:gd name="T7" fmla="*/ 2 h 245"/>
                    <a:gd name="T8" fmla="*/ 3 w 128"/>
                    <a:gd name="T9" fmla="*/ 3 h 245"/>
                    <a:gd name="T10" fmla="*/ 4 w 128"/>
                    <a:gd name="T11" fmla="*/ 5 h 245"/>
                    <a:gd name="T12" fmla="*/ 5 w 128"/>
                    <a:gd name="T13" fmla="*/ 6 h 245"/>
                    <a:gd name="T14" fmla="*/ 5 w 128"/>
                    <a:gd name="T15" fmla="*/ 7 h 245"/>
                    <a:gd name="T16" fmla="*/ 6 w 128"/>
                    <a:gd name="T17" fmla="*/ 9 h 245"/>
                    <a:gd name="T18" fmla="*/ 7 w 128"/>
                    <a:gd name="T19" fmla="*/ 11 h 245"/>
                    <a:gd name="T20" fmla="*/ 7 w 128"/>
                    <a:gd name="T21" fmla="*/ 11 h 245"/>
                    <a:gd name="T22" fmla="*/ 7 w 128"/>
                    <a:gd name="T23" fmla="*/ 11 h 245"/>
                    <a:gd name="T24" fmla="*/ 7 w 128"/>
                    <a:gd name="T25" fmla="*/ 13 h 245"/>
                    <a:gd name="T26" fmla="*/ 7 w 128"/>
                    <a:gd name="T27" fmla="*/ 13 h 245"/>
                    <a:gd name="T28" fmla="*/ 8 w 128"/>
                    <a:gd name="T29" fmla="*/ 14 h 245"/>
                    <a:gd name="T30" fmla="*/ 8 w 128"/>
                    <a:gd name="T31" fmla="*/ 14 h 245"/>
                    <a:gd name="T32" fmla="*/ 8 w 128"/>
                    <a:gd name="T33" fmla="*/ 15 h 245"/>
                    <a:gd name="T34" fmla="*/ 7 w 128"/>
                    <a:gd name="T35" fmla="*/ 15 h 245"/>
                    <a:gd name="T36" fmla="*/ 6 w 128"/>
                    <a:gd name="T37" fmla="*/ 15 h 245"/>
                    <a:gd name="T38" fmla="*/ 5 w 128"/>
                    <a:gd name="T39" fmla="*/ 15 h 245"/>
                    <a:gd name="T40" fmla="*/ 5 w 128"/>
                    <a:gd name="T41" fmla="*/ 15 h 24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28" h="245">
                      <a:moveTo>
                        <a:pt x="78" y="240"/>
                      </a:moveTo>
                      <a:lnTo>
                        <a:pt x="0" y="0"/>
                      </a:lnTo>
                      <a:lnTo>
                        <a:pt x="19" y="19"/>
                      </a:lnTo>
                      <a:lnTo>
                        <a:pt x="36" y="38"/>
                      </a:lnTo>
                      <a:lnTo>
                        <a:pt x="52" y="57"/>
                      </a:lnTo>
                      <a:lnTo>
                        <a:pt x="68" y="79"/>
                      </a:lnTo>
                      <a:lnTo>
                        <a:pt x="82" y="100"/>
                      </a:lnTo>
                      <a:lnTo>
                        <a:pt x="92" y="122"/>
                      </a:lnTo>
                      <a:lnTo>
                        <a:pt x="103" y="147"/>
                      </a:lnTo>
                      <a:lnTo>
                        <a:pt x="114" y="171"/>
                      </a:lnTo>
                      <a:lnTo>
                        <a:pt x="117" y="174"/>
                      </a:lnTo>
                      <a:lnTo>
                        <a:pt x="117" y="176"/>
                      </a:lnTo>
                      <a:lnTo>
                        <a:pt x="124" y="206"/>
                      </a:lnTo>
                      <a:lnTo>
                        <a:pt x="124" y="215"/>
                      </a:lnTo>
                      <a:lnTo>
                        <a:pt x="128" y="222"/>
                      </a:lnTo>
                      <a:lnTo>
                        <a:pt x="128" y="234"/>
                      </a:lnTo>
                      <a:lnTo>
                        <a:pt x="128" y="245"/>
                      </a:lnTo>
                      <a:lnTo>
                        <a:pt x="117" y="245"/>
                      </a:lnTo>
                      <a:lnTo>
                        <a:pt x="106" y="245"/>
                      </a:lnTo>
                      <a:lnTo>
                        <a:pt x="92" y="242"/>
                      </a:lnTo>
                      <a:lnTo>
                        <a:pt x="78" y="240"/>
                      </a:lnTo>
                      <a:close/>
                    </a:path>
                  </a:pathLst>
                </a:custGeom>
                <a:solidFill>
                  <a:srgbClr val="E8AA7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Freeform 319">
                  <a:extLst>
                    <a:ext uri="{FF2B5EF4-FFF2-40B4-BE49-F238E27FC236}">
                      <a16:creationId xmlns:a16="http://schemas.microsoft.com/office/drawing/2014/main" id="{984F9474-CA73-42BE-B512-B30349D94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5" y="1529"/>
                  <a:ext cx="20" cy="48"/>
                </a:xfrm>
                <a:custGeom>
                  <a:avLst/>
                  <a:gdLst>
                    <a:gd name="T0" fmla="*/ 4 w 82"/>
                    <a:gd name="T1" fmla="*/ 12 h 194"/>
                    <a:gd name="T2" fmla="*/ 0 w 82"/>
                    <a:gd name="T3" fmla="*/ 0 h 194"/>
                    <a:gd name="T4" fmla="*/ 1 w 82"/>
                    <a:gd name="T5" fmla="*/ 2 h 194"/>
                    <a:gd name="T6" fmla="*/ 2 w 82"/>
                    <a:gd name="T7" fmla="*/ 4 h 194"/>
                    <a:gd name="T8" fmla="*/ 3 w 82"/>
                    <a:gd name="T9" fmla="*/ 5 h 194"/>
                    <a:gd name="T10" fmla="*/ 4 w 82"/>
                    <a:gd name="T11" fmla="*/ 7 h 194"/>
                    <a:gd name="T12" fmla="*/ 4 w 82"/>
                    <a:gd name="T13" fmla="*/ 8 h 194"/>
                    <a:gd name="T14" fmla="*/ 5 w 82"/>
                    <a:gd name="T15" fmla="*/ 9 h 194"/>
                    <a:gd name="T16" fmla="*/ 5 w 82"/>
                    <a:gd name="T17" fmla="*/ 11 h 194"/>
                    <a:gd name="T18" fmla="*/ 5 w 82"/>
                    <a:gd name="T19" fmla="*/ 12 h 194"/>
                    <a:gd name="T20" fmla="*/ 5 w 82"/>
                    <a:gd name="T21" fmla="*/ 12 h 194"/>
                    <a:gd name="T22" fmla="*/ 4 w 82"/>
                    <a:gd name="T23" fmla="*/ 12 h 194"/>
                    <a:gd name="T24" fmla="*/ 4 w 82"/>
                    <a:gd name="T25" fmla="*/ 12 h 194"/>
                    <a:gd name="T26" fmla="*/ 4 w 82"/>
                    <a:gd name="T27" fmla="*/ 12 h 19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82" h="194">
                      <a:moveTo>
                        <a:pt x="62" y="194"/>
                      </a:moveTo>
                      <a:lnTo>
                        <a:pt x="0" y="0"/>
                      </a:lnTo>
                      <a:lnTo>
                        <a:pt x="20" y="30"/>
                      </a:lnTo>
                      <a:lnTo>
                        <a:pt x="38" y="60"/>
                      </a:lnTo>
                      <a:lnTo>
                        <a:pt x="55" y="90"/>
                      </a:lnTo>
                      <a:lnTo>
                        <a:pt x="68" y="120"/>
                      </a:lnTo>
                      <a:lnTo>
                        <a:pt x="73" y="136"/>
                      </a:lnTo>
                      <a:lnTo>
                        <a:pt x="78" y="155"/>
                      </a:lnTo>
                      <a:lnTo>
                        <a:pt x="82" y="175"/>
                      </a:lnTo>
                      <a:lnTo>
                        <a:pt x="82" y="194"/>
                      </a:lnTo>
                      <a:lnTo>
                        <a:pt x="78" y="194"/>
                      </a:lnTo>
                      <a:lnTo>
                        <a:pt x="73" y="194"/>
                      </a:lnTo>
                      <a:lnTo>
                        <a:pt x="68" y="194"/>
                      </a:lnTo>
                      <a:lnTo>
                        <a:pt x="62" y="194"/>
                      </a:lnTo>
                      <a:close/>
                    </a:path>
                  </a:pathLst>
                </a:custGeom>
                <a:solidFill>
                  <a:srgbClr val="E8AF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320">
                  <a:extLst>
                    <a:ext uri="{FF2B5EF4-FFF2-40B4-BE49-F238E27FC236}">
                      <a16:creationId xmlns:a16="http://schemas.microsoft.com/office/drawing/2014/main" id="{9EAEF0AE-C427-46DE-B448-C0C42D910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1560"/>
                  <a:ext cx="2" cy="8"/>
                </a:xfrm>
                <a:custGeom>
                  <a:avLst/>
                  <a:gdLst>
                    <a:gd name="T0" fmla="*/ 1 w 7"/>
                    <a:gd name="T1" fmla="*/ 2 h 30"/>
                    <a:gd name="T2" fmla="*/ 0 w 7"/>
                    <a:gd name="T3" fmla="*/ 0 h 30"/>
                    <a:gd name="T4" fmla="*/ 0 w 7"/>
                    <a:gd name="T5" fmla="*/ 1 h 30"/>
                    <a:gd name="T6" fmla="*/ 0 w 7"/>
                    <a:gd name="T7" fmla="*/ 1 h 30"/>
                    <a:gd name="T8" fmla="*/ 0 w 7"/>
                    <a:gd name="T9" fmla="*/ 2 h 30"/>
                    <a:gd name="T10" fmla="*/ 1 w 7"/>
                    <a:gd name="T11" fmla="*/ 2 h 3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7" h="30">
                      <a:moveTo>
                        <a:pt x="7" y="30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2" y="14"/>
                      </a:lnTo>
                      <a:lnTo>
                        <a:pt x="5" y="22"/>
                      </a:lnTo>
                      <a:lnTo>
                        <a:pt x="7" y="30"/>
                      </a:lnTo>
                      <a:close/>
                    </a:path>
                  </a:pathLst>
                </a:custGeom>
                <a:solidFill>
                  <a:srgbClr val="EAB27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321">
                  <a:extLst>
                    <a:ext uri="{FF2B5EF4-FFF2-40B4-BE49-F238E27FC236}">
                      <a16:creationId xmlns:a16="http://schemas.microsoft.com/office/drawing/2014/main" id="{6A16A40E-4E01-4BB3-BB84-B5BEF8F6E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3" y="1572"/>
                  <a:ext cx="9" cy="12"/>
                </a:xfrm>
                <a:custGeom>
                  <a:avLst/>
                  <a:gdLst>
                    <a:gd name="T0" fmla="*/ 1 w 35"/>
                    <a:gd name="T1" fmla="*/ 0 h 48"/>
                    <a:gd name="T2" fmla="*/ 2 w 35"/>
                    <a:gd name="T3" fmla="*/ 3 h 48"/>
                    <a:gd name="T4" fmla="*/ 0 w 35"/>
                    <a:gd name="T5" fmla="*/ 3 h 48"/>
                    <a:gd name="T6" fmla="*/ 0 w 35"/>
                    <a:gd name="T7" fmla="*/ 2 h 48"/>
                    <a:gd name="T8" fmla="*/ 0 w 35"/>
                    <a:gd name="T9" fmla="*/ 2 h 48"/>
                    <a:gd name="T10" fmla="*/ 1 w 35"/>
                    <a:gd name="T11" fmla="*/ 1 h 48"/>
                    <a:gd name="T12" fmla="*/ 1 w 35"/>
                    <a:gd name="T13" fmla="*/ 0 h 4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" h="48">
                      <a:moveTo>
                        <a:pt x="10" y="0"/>
                      </a:moveTo>
                      <a:lnTo>
                        <a:pt x="35" y="48"/>
                      </a:lnTo>
                      <a:lnTo>
                        <a:pt x="0" y="48"/>
                      </a:lnTo>
                      <a:lnTo>
                        <a:pt x="3" y="36"/>
                      </a:lnTo>
                      <a:lnTo>
                        <a:pt x="5" y="23"/>
                      </a:lnTo>
                      <a:lnTo>
                        <a:pt x="8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B554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322">
                  <a:extLst>
                    <a:ext uri="{FF2B5EF4-FFF2-40B4-BE49-F238E27FC236}">
                      <a16:creationId xmlns:a16="http://schemas.microsoft.com/office/drawing/2014/main" id="{16756DA0-6AD7-4E6F-B001-0E0C63C3A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3" y="1563"/>
                  <a:ext cx="18" cy="21"/>
                </a:xfrm>
                <a:custGeom>
                  <a:avLst/>
                  <a:gdLst>
                    <a:gd name="T0" fmla="*/ 0 w 70"/>
                    <a:gd name="T1" fmla="*/ 5 h 85"/>
                    <a:gd name="T2" fmla="*/ 0 w 70"/>
                    <a:gd name="T3" fmla="*/ 5 h 85"/>
                    <a:gd name="T4" fmla="*/ 0 w 70"/>
                    <a:gd name="T5" fmla="*/ 4 h 85"/>
                    <a:gd name="T6" fmla="*/ 1 w 70"/>
                    <a:gd name="T7" fmla="*/ 2 h 85"/>
                    <a:gd name="T8" fmla="*/ 1 w 70"/>
                    <a:gd name="T9" fmla="*/ 1 h 85"/>
                    <a:gd name="T10" fmla="*/ 2 w 70"/>
                    <a:gd name="T11" fmla="*/ 0 h 85"/>
                    <a:gd name="T12" fmla="*/ 5 w 70"/>
                    <a:gd name="T13" fmla="*/ 5 h 85"/>
                    <a:gd name="T14" fmla="*/ 0 w 70"/>
                    <a:gd name="T15" fmla="*/ 5 h 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" h="85">
                      <a:moveTo>
                        <a:pt x="3" y="85"/>
                      </a:moveTo>
                      <a:lnTo>
                        <a:pt x="0" y="78"/>
                      </a:lnTo>
                      <a:lnTo>
                        <a:pt x="5" y="60"/>
                      </a:lnTo>
                      <a:lnTo>
                        <a:pt x="13" y="37"/>
                      </a:lnTo>
                      <a:lnTo>
                        <a:pt x="19" y="19"/>
                      </a:lnTo>
                      <a:lnTo>
                        <a:pt x="24" y="0"/>
                      </a:lnTo>
                      <a:lnTo>
                        <a:pt x="70" y="85"/>
                      </a:lnTo>
                      <a:lnTo>
                        <a:pt x="3" y="85"/>
                      </a:lnTo>
                      <a:close/>
                    </a:path>
                  </a:pathLst>
                </a:custGeom>
                <a:solidFill>
                  <a:srgbClr val="B554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323">
                  <a:extLst>
                    <a:ext uri="{FF2B5EF4-FFF2-40B4-BE49-F238E27FC236}">
                      <a16:creationId xmlns:a16="http://schemas.microsoft.com/office/drawing/2014/main" id="{F2C40A22-FED1-4AF2-836B-52F41C7E0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6" y="1555"/>
                  <a:ext cx="23" cy="29"/>
                </a:xfrm>
                <a:custGeom>
                  <a:avLst/>
                  <a:gdLst>
                    <a:gd name="T0" fmla="*/ 2 w 90"/>
                    <a:gd name="T1" fmla="*/ 7 h 115"/>
                    <a:gd name="T2" fmla="*/ 0 w 90"/>
                    <a:gd name="T3" fmla="*/ 4 h 115"/>
                    <a:gd name="T4" fmla="*/ 1 w 90"/>
                    <a:gd name="T5" fmla="*/ 3 h 115"/>
                    <a:gd name="T6" fmla="*/ 1 w 90"/>
                    <a:gd name="T7" fmla="*/ 2 h 115"/>
                    <a:gd name="T8" fmla="*/ 1 w 90"/>
                    <a:gd name="T9" fmla="*/ 1 h 115"/>
                    <a:gd name="T10" fmla="*/ 2 w 90"/>
                    <a:gd name="T11" fmla="*/ 0 h 115"/>
                    <a:gd name="T12" fmla="*/ 6 w 90"/>
                    <a:gd name="T13" fmla="*/ 7 h 115"/>
                    <a:gd name="T14" fmla="*/ 2 w 90"/>
                    <a:gd name="T15" fmla="*/ 7 h 11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90" h="115">
                      <a:moveTo>
                        <a:pt x="25" y="115"/>
                      </a:moveTo>
                      <a:lnTo>
                        <a:pt x="0" y="67"/>
                      </a:lnTo>
                      <a:lnTo>
                        <a:pt x="6" y="51"/>
                      </a:lnTo>
                      <a:lnTo>
                        <a:pt x="14" y="32"/>
                      </a:lnTo>
                      <a:lnTo>
                        <a:pt x="20" y="16"/>
                      </a:lnTo>
                      <a:lnTo>
                        <a:pt x="25" y="0"/>
                      </a:lnTo>
                      <a:lnTo>
                        <a:pt x="90" y="115"/>
                      </a:lnTo>
                      <a:lnTo>
                        <a:pt x="25" y="115"/>
                      </a:lnTo>
                      <a:close/>
                    </a:path>
                  </a:pathLst>
                </a:custGeom>
                <a:solidFill>
                  <a:srgbClr val="B5563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324">
                  <a:extLst>
                    <a:ext uri="{FF2B5EF4-FFF2-40B4-BE49-F238E27FC236}">
                      <a16:creationId xmlns:a16="http://schemas.microsoft.com/office/drawing/2014/main" id="{E70CFA0B-D0B4-4DCF-9977-6BFE5C7C1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0" y="1547"/>
                  <a:ext cx="28" cy="37"/>
                </a:xfrm>
                <a:custGeom>
                  <a:avLst/>
                  <a:gdLst>
                    <a:gd name="T0" fmla="*/ 3 w 115"/>
                    <a:gd name="T1" fmla="*/ 9 h 148"/>
                    <a:gd name="T2" fmla="*/ 0 w 115"/>
                    <a:gd name="T3" fmla="*/ 4 h 148"/>
                    <a:gd name="T4" fmla="*/ 0 w 115"/>
                    <a:gd name="T5" fmla="*/ 3 h 148"/>
                    <a:gd name="T6" fmla="*/ 1 w 115"/>
                    <a:gd name="T7" fmla="*/ 2 h 148"/>
                    <a:gd name="T8" fmla="*/ 1 w 115"/>
                    <a:gd name="T9" fmla="*/ 1 h 148"/>
                    <a:gd name="T10" fmla="*/ 1 w 115"/>
                    <a:gd name="T11" fmla="*/ 0 h 148"/>
                    <a:gd name="T12" fmla="*/ 7 w 115"/>
                    <a:gd name="T13" fmla="*/ 9 h 148"/>
                    <a:gd name="T14" fmla="*/ 3 w 115"/>
                    <a:gd name="T15" fmla="*/ 9 h 14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15" h="148">
                      <a:moveTo>
                        <a:pt x="46" y="148"/>
                      </a:moveTo>
                      <a:lnTo>
                        <a:pt x="0" y="63"/>
                      </a:lnTo>
                      <a:lnTo>
                        <a:pt x="6" y="47"/>
                      </a:lnTo>
                      <a:lnTo>
                        <a:pt x="11" y="30"/>
                      </a:lnTo>
                      <a:lnTo>
                        <a:pt x="16" y="17"/>
                      </a:lnTo>
                      <a:lnTo>
                        <a:pt x="25" y="0"/>
                      </a:lnTo>
                      <a:lnTo>
                        <a:pt x="115" y="148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B7593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325">
                  <a:extLst>
                    <a:ext uri="{FF2B5EF4-FFF2-40B4-BE49-F238E27FC236}">
                      <a16:creationId xmlns:a16="http://schemas.microsoft.com/office/drawing/2014/main" id="{08A30FCB-64F3-442E-8B12-CA6EE576D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2" y="1539"/>
                  <a:ext cx="34" cy="45"/>
                </a:xfrm>
                <a:custGeom>
                  <a:avLst/>
                  <a:gdLst>
                    <a:gd name="T0" fmla="*/ 4 w 136"/>
                    <a:gd name="T1" fmla="*/ 11 h 178"/>
                    <a:gd name="T2" fmla="*/ 0 w 136"/>
                    <a:gd name="T3" fmla="*/ 4 h 178"/>
                    <a:gd name="T4" fmla="*/ 1 w 136"/>
                    <a:gd name="T5" fmla="*/ 3 h 178"/>
                    <a:gd name="T6" fmla="*/ 1 w 136"/>
                    <a:gd name="T7" fmla="*/ 2 h 178"/>
                    <a:gd name="T8" fmla="*/ 1 w 136"/>
                    <a:gd name="T9" fmla="*/ 1 h 178"/>
                    <a:gd name="T10" fmla="*/ 2 w 136"/>
                    <a:gd name="T11" fmla="*/ 0 h 178"/>
                    <a:gd name="T12" fmla="*/ 9 w 136"/>
                    <a:gd name="T13" fmla="*/ 11 h 178"/>
                    <a:gd name="T14" fmla="*/ 4 w 136"/>
                    <a:gd name="T15" fmla="*/ 11 h 17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36" h="178">
                      <a:moveTo>
                        <a:pt x="65" y="178"/>
                      </a:moveTo>
                      <a:lnTo>
                        <a:pt x="0" y="63"/>
                      </a:lnTo>
                      <a:lnTo>
                        <a:pt x="8" y="44"/>
                      </a:lnTo>
                      <a:lnTo>
                        <a:pt x="16" y="28"/>
                      </a:lnTo>
                      <a:lnTo>
                        <a:pt x="21" y="14"/>
                      </a:lnTo>
                      <a:lnTo>
                        <a:pt x="30" y="0"/>
                      </a:lnTo>
                      <a:lnTo>
                        <a:pt x="136" y="178"/>
                      </a:lnTo>
                      <a:lnTo>
                        <a:pt x="65" y="178"/>
                      </a:lnTo>
                      <a:close/>
                    </a:path>
                  </a:pathLst>
                </a:custGeom>
                <a:solidFill>
                  <a:srgbClr val="B75B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326">
                  <a:extLst>
                    <a:ext uri="{FF2B5EF4-FFF2-40B4-BE49-F238E27FC236}">
                      <a16:creationId xmlns:a16="http://schemas.microsoft.com/office/drawing/2014/main" id="{C4B012D7-1708-406A-9223-D5CF530BF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1532"/>
                  <a:ext cx="36" cy="52"/>
                </a:xfrm>
                <a:custGeom>
                  <a:avLst/>
                  <a:gdLst>
                    <a:gd name="T0" fmla="*/ 6 w 143"/>
                    <a:gd name="T1" fmla="*/ 13 h 208"/>
                    <a:gd name="T2" fmla="*/ 0 w 143"/>
                    <a:gd name="T3" fmla="*/ 4 h 208"/>
                    <a:gd name="T4" fmla="*/ 1 w 143"/>
                    <a:gd name="T5" fmla="*/ 3 h 208"/>
                    <a:gd name="T6" fmla="*/ 1 w 143"/>
                    <a:gd name="T7" fmla="*/ 2 h 208"/>
                    <a:gd name="T8" fmla="*/ 2 w 143"/>
                    <a:gd name="T9" fmla="*/ 1 h 208"/>
                    <a:gd name="T10" fmla="*/ 2 w 143"/>
                    <a:gd name="T11" fmla="*/ 0 h 208"/>
                    <a:gd name="T12" fmla="*/ 9 w 143"/>
                    <a:gd name="T13" fmla="*/ 12 h 208"/>
                    <a:gd name="T14" fmla="*/ 9 w 143"/>
                    <a:gd name="T15" fmla="*/ 12 h 208"/>
                    <a:gd name="T16" fmla="*/ 9 w 143"/>
                    <a:gd name="T17" fmla="*/ 12 h 208"/>
                    <a:gd name="T18" fmla="*/ 9 w 143"/>
                    <a:gd name="T19" fmla="*/ 13 h 208"/>
                    <a:gd name="T20" fmla="*/ 9 w 143"/>
                    <a:gd name="T21" fmla="*/ 13 h 208"/>
                    <a:gd name="T22" fmla="*/ 6 w 143"/>
                    <a:gd name="T23" fmla="*/ 13 h 20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43" h="208">
                      <a:moveTo>
                        <a:pt x="90" y="208"/>
                      </a:moveTo>
                      <a:lnTo>
                        <a:pt x="0" y="60"/>
                      </a:lnTo>
                      <a:lnTo>
                        <a:pt x="10" y="44"/>
                      </a:lnTo>
                      <a:lnTo>
                        <a:pt x="19" y="30"/>
                      </a:lnTo>
                      <a:lnTo>
                        <a:pt x="27" y="17"/>
                      </a:lnTo>
                      <a:lnTo>
                        <a:pt x="32" y="0"/>
                      </a:lnTo>
                      <a:lnTo>
                        <a:pt x="143" y="185"/>
                      </a:lnTo>
                      <a:lnTo>
                        <a:pt x="141" y="190"/>
                      </a:lnTo>
                      <a:lnTo>
                        <a:pt x="138" y="196"/>
                      </a:lnTo>
                      <a:lnTo>
                        <a:pt x="136" y="201"/>
                      </a:lnTo>
                      <a:lnTo>
                        <a:pt x="136" y="208"/>
                      </a:lnTo>
                      <a:lnTo>
                        <a:pt x="90" y="208"/>
                      </a:lnTo>
                      <a:close/>
                    </a:path>
                  </a:pathLst>
                </a:custGeom>
                <a:solidFill>
                  <a:srgbClr val="BA5E3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327">
                  <a:extLst>
                    <a:ext uri="{FF2B5EF4-FFF2-40B4-BE49-F238E27FC236}">
                      <a16:creationId xmlns:a16="http://schemas.microsoft.com/office/drawing/2014/main" id="{3F87D0B1-B2A6-4285-BCA4-9A412061F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0" y="1526"/>
                  <a:ext cx="34" cy="58"/>
                </a:xfrm>
                <a:custGeom>
                  <a:avLst/>
                  <a:gdLst>
                    <a:gd name="T0" fmla="*/ 6 w 139"/>
                    <a:gd name="T1" fmla="*/ 15 h 232"/>
                    <a:gd name="T2" fmla="*/ 0 w 139"/>
                    <a:gd name="T3" fmla="*/ 4 h 232"/>
                    <a:gd name="T4" fmla="*/ 0 w 139"/>
                    <a:gd name="T5" fmla="*/ 3 h 232"/>
                    <a:gd name="T6" fmla="*/ 1 w 139"/>
                    <a:gd name="T7" fmla="*/ 2 h 232"/>
                    <a:gd name="T8" fmla="*/ 2 w 139"/>
                    <a:gd name="T9" fmla="*/ 1 h 232"/>
                    <a:gd name="T10" fmla="*/ 2 w 139"/>
                    <a:gd name="T11" fmla="*/ 0 h 232"/>
                    <a:gd name="T12" fmla="*/ 8 w 139"/>
                    <a:gd name="T13" fmla="*/ 11 h 232"/>
                    <a:gd name="T14" fmla="*/ 8 w 139"/>
                    <a:gd name="T15" fmla="*/ 12 h 232"/>
                    <a:gd name="T16" fmla="*/ 8 w 139"/>
                    <a:gd name="T17" fmla="*/ 13 h 232"/>
                    <a:gd name="T18" fmla="*/ 8 w 139"/>
                    <a:gd name="T19" fmla="*/ 14 h 232"/>
                    <a:gd name="T20" fmla="*/ 7 w 139"/>
                    <a:gd name="T21" fmla="*/ 15 h 232"/>
                    <a:gd name="T22" fmla="*/ 6 w 139"/>
                    <a:gd name="T23" fmla="*/ 15 h 23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39" h="232">
                      <a:moveTo>
                        <a:pt x="106" y="232"/>
                      </a:moveTo>
                      <a:lnTo>
                        <a:pt x="0" y="54"/>
                      </a:lnTo>
                      <a:lnTo>
                        <a:pt x="8" y="41"/>
                      </a:lnTo>
                      <a:lnTo>
                        <a:pt x="19" y="27"/>
                      </a:lnTo>
                      <a:lnTo>
                        <a:pt x="27" y="13"/>
                      </a:lnTo>
                      <a:lnTo>
                        <a:pt x="35" y="0"/>
                      </a:lnTo>
                      <a:lnTo>
                        <a:pt x="139" y="177"/>
                      </a:lnTo>
                      <a:lnTo>
                        <a:pt x="132" y="190"/>
                      </a:lnTo>
                      <a:lnTo>
                        <a:pt x="130" y="202"/>
                      </a:lnTo>
                      <a:lnTo>
                        <a:pt x="125" y="214"/>
                      </a:lnTo>
                      <a:lnTo>
                        <a:pt x="120" y="232"/>
                      </a:lnTo>
                      <a:lnTo>
                        <a:pt x="106" y="232"/>
                      </a:lnTo>
                      <a:close/>
                    </a:path>
                  </a:pathLst>
                </a:custGeom>
                <a:solidFill>
                  <a:srgbClr val="BA603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328">
                  <a:extLst>
                    <a:ext uri="{FF2B5EF4-FFF2-40B4-BE49-F238E27FC236}">
                      <a16:creationId xmlns:a16="http://schemas.microsoft.com/office/drawing/2014/main" id="{95536DCF-8EFC-475B-8FD7-E3E5F21E5F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4" y="1520"/>
                  <a:ext cx="34" cy="58"/>
                </a:xfrm>
                <a:custGeom>
                  <a:avLst/>
                  <a:gdLst>
                    <a:gd name="T0" fmla="*/ 7 w 139"/>
                    <a:gd name="T1" fmla="*/ 15 h 231"/>
                    <a:gd name="T2" fmla="*/ 0 w 139"/>
                    <a:gd name="T3" fmla="*/ 3 h 231"/>
                    <a:gd name="T4" fmla="*/ 0 w 139"/>
                    <a:gd name="T5" fmla="*/ 2 h 231"/>
                    <a:gd name="T6" fmla="*/ 1 w 139"/>
                    <a:gd name="T7" fmla="*/ 2 h 231"/>
                    <a:gd name="T8" fmla="*/ 2 w 139"/>
                    <a:gd name="T9" fmla="*/ 1 h 231"/>
                    <a:gd name="T10" fmla="*/ 2 w 139"/>
                    <a:gd name="T11" fmla="*/ 0 h 231"/>
                    <a:gd name="T12" fmla="*/ 8 w 139"/>
                    <a:gd name="T13" fmla="*/ 11 h 231"/>
                    <a:gd name="T14" fmla="*/ 8 w 139"/>
                    <a:gd name="T15" fmla="*/ 12 h 231"/>
                    <a:gd name="T16" fmla="*/ 8 w 139"/>
                    <a:gd name="T17" fmla="*/ 13 h 231"/>
                    <a:gd name="T18" fmla="*/ 7 w 139"/>
                    <a:gd name="T19" fmla="*/ 14 h 231"/>
                    <a:gd name="T20" fmla="*/ 7 w 139"/>
                    <a:gd name="T21" fmla="*/ 15 h 23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9" h="231">
                      <a:moveTo>
                        <a:pt x="111" y="231"/>
                      </a:moveTo>
                      <a:lnTo>
                        <a:pt x="0" y="46"/>
                      </a:lnTo>
                      <a:lnTo>
                        <a:pt x="8" y="35"/>
                      </a:lnTo>
                      <a:lnTo>
                        <a:pt x="19" y="22"/>
                      </a:lnTo>
                      <a:lnTo>
                        <a:pt x="30" y="11"/>
                      </a:lnTo>
                      <a:lnTo>
                        <a:pt x="38" y="0"/>
                      </a:lnTo>
                      <a:lnTo>
                        <a:pt x="139" y="169"/>
                      </a:lnTo>
                      <a:lnTo>
                        <a:pt x="134" y="185"/>
                      </a:lnTo>
                      <a:lnTo>
                        <a:pt x="125" y="201"/>
                      </a:lnTo>
                      <a:lnTo>
                        <a:pt x="116" y="215"/>
                      </a:lnTo>
                      <a:lnTo>
                        <a:pt x="111" y="231"/>
                      </a:lnTo>
                      <a:close/>
                    </a:path>
                  </a:pathLst>
                </a:custGeom>
                <a:solidFill>
                  <a:srgbClr val="BA60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329">
                  <a:extLst>
                    <a:ext uri="{FF2B5EF4-FFF2-40B4-BE49-F238E27FC236}">
                      <a16:creationId xmlns:a16="http://schemas.microsoft.com/office/drawing/2014/main" id="{052AAB80-2F4D-488B-A6D6-BE44959FB3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9" y="1516"/>
                  <a:ext cx="34" cy="54"/>
                </a:xfrm>
                <a:custGeom>
                  <a:avLst/>
                  <a:gdLst>
                    <a:gd name="T0" fmla="*/ 6 w 139"/>
                    <a:gd name="T1" fmla="*/ 13 h 217"/>
                    <a:gd name="T2" fmla="*/ 0 w 139"/>
                    <a:gd name="T3" fmla="*/ 2 h 217"/>
                    <a:gd name="T4" fmla="*/ 1 w 139"/>
                    <a:gd name="T5" fmla="*/ 2 h 217"/>
                    <a:gd name="T6" fmla="*/ 1 w 139"/>
                    <a:gd name="T7" fmla="*/ 1 h 217"/>
                    <a:gd name="T8" fmla="*/ 2 w 139"/>
                    <a:gd name="T9" fmla="*/ 0 h 217"/>
                    <a:gd name="T10" fmla="*/ 3 w 139"/>
                    <a:gd name="T11" fmla="*/ 0 h 217"/>
                    <a:gd name="T12" fmla="*/ 8 w 139"/>
                    <a:gd name="T13" fmla="*/ 10 h 217"/>
                    <a:gd name="T14" fmla="*/ 8 w 139"/>
                    <a:gd name="T15" fmla="*/ 11 h 217"/>
                    <a:gd name="T16" fmla="*/ 7 w 139"/>
                    <a:gd name="T17" fmla="*/ 12 h 217"/>
                    <a:gd name="T18" fmla="*/ 7 w 139"/>
                    <a:gd name="T19" fmla="*/ 13 h 217"/>
                    <a:gd name="T20" fmla="*/ 6 w 139"/>
                    <a:gd name="T21" fmla="*/ 13 h 2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9" h="217">
                      <a:moveTo>
                        <a:pt x="104" y="217"/>
                      </a:moveTo>
                      <a:lnTo>
                        <a:pt x="0" y="40"/>
                      </a:lnTo>
                      <a:lnTo>
                        <a:pt x="11" y="29"/>
                      </a:lnTo>
                      <a:lnTo>
                        <a:pt x="22" y="18"/>
                      </a:lnTo>
                      <a:lnTo>
                        <a:pt x="32" y="7"/>
                      </a:lnTo>
                      <a:lnTo>
                        <a:pt x="44" y="0"/>
                      </a:lnTo>
                      <a:lnTo>
                        <a:pt x="139" y="162"/>
                      </a:lnTo>
                      <a:lnTo>
                        <a:pt x="131" y="176"/>
                      </a:lnTo>
                      <a:lnTo>
                        <a:pt x="122" y="189"/>
                      </a:lnTo>
                      <a:lnTo>
                        <a:pt x="115" y="203"/>
                      </a:lnTo>
                      <a:lnTo>
                        <a:pt x="104" y="217"/>
                      </a:lnTo>
                      <a:close/>
                    </a:path>
                  </a:pathLst>
                </a:custGeom>
                <a:solidFill>
                  <a:srgbClr val="BC63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Freeform 330">
                  <a:extLst>
                    <a:ext uri="{FF2B5EF4-FFF2-40B4-BE49-F238E27FC236}">
                      <a16:creationId xmlns:a16="http://schemas.microsoft.com/office/drawing/2014/main" id="{B1069C87-CBDB-42F5-995C-36B8A46B6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1510"/>
                  <a:ext cx="35" cy="53"/>
                </a:xfrm>
                <a:custGeom>
                  <a:avLst/>
                  <a:gdLst>
                    <a:gd name="T0" fmla="*/ 7 w 138"/>
                    <a:gd name="T1" fmla="*/ 13 h 210"/>
                    <a:gd name="T2" fmla="*/ 0 w 138"/>
                    <a:gd name="T3" fmla="*/ 3 h 210"/>
                    <a:gd name="T4" fmla="*/ 1 w 138"/>
                    <a:gd name="T5" fmla="*/ 2 h 210"/>
                    <a:gd name="T6" fmla="*/ 2 w 138"/>
                    <a:gd name="T7" fmla="*/ 1 h 210"/>
                    <a:gd name="T8" fmla="*/ 2 w 138"/>
                    <a:gd name="T9" fmla="*/ 1 h 210"/>
                    <a:gd name="T10" fmla="*/ 3 w 138"/>
                    <a:gd name="T11" fmla="*/ 0 h 210"/>
                    <a:gd name="T12" fmla="*/ 9 w 138"/>
                    <a:gd name="T13" fmla="*/ 10 h 210"/>
                    <a:gd name="T14" fmla="*/ 8 w 138"/>
                    <a:gd name="T15" fmla="*/ 11 h 210"/>
                    <a:gd name="T16" fmla="*/ 8 w 138"/>
                    <a:gd name="T17" fmla="*/ 12 h 210"/>
                    <a:gd name="T18" fmla="*/ 7 w 138"/>
                    <a:gd name="T19" fmla="*/ 12 h 210"/>
                    <a:gd name="T20" fmla="*/ 7 w 138"/>
                    <a:gd name="T21" fmla="*/ 13 h 2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8" h="210">
                      <a:moveTo>
                        <a:pt x="101" y="210"/>
                      </a:moveTo>
                      <a:lnTo>
                        <a:pt x="0" y="41"/>
                      </a:lnTo>
                      <a:lnTo>
                        <a:pt x="11" y="30"/>
                      </a:lnTo>
                      <a:lnTo>
                        <a:pt x="22" y="20"/>
                      </a:lnTo>
                      <a:lnTo>
                        <a:pt x="32" y="9"/>
                      </a:lnTo>
                      <a:lnTo>
                        <a:pt x="43" y="0"/>
                      </a:lnTo>
                      <a:lnTo>
                        <a:pt x="138" y="159"/>
                      </a:lnTo>
                      <a:lnTo>
                        <a:pt x="128" y="172"/>
                      </a:lnTo>
                      <a:lnTo>
                        <a:pt x="120" y="185"/>
                      </a:lnTo>
                      <a:lnTo>
                        <a:pt x="108" y="196"/>
                      </a:lnTo>
                      <a:lnTo>
                        <a:pt x="101" y="210"/>
                      </a:lnTo>
                      <a:close/>
                    </a:path>
                  </a:pathLst>
                </a:custGeom>
                <a:solidFill>
                  <a:srgbClr val="BC664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Freeform 331">
                  <a:extLst>
                    <a:ext uri="{FF2B5EF4-FFF2-40B4-BE49-F238E27FC236}">
                      <a16:creationId xmlns:a16="http://schemas.microsoft.com/office/drawing/2014/main" id="{2D0B65C0-F777-4FCD-9078-B6A85863C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9" y="1506"/>
                  <a:ext cx="33" cy="50"/>
                </a:xfrm>
                <a:custGeom>
                  <a:avLst/>
                  <a:gdLst>
                    <a:gd name="T0" fmla="*/ 6 w 130"/>
                    <a:gd name="T1" fmla="*/ 12 h 201"/>
                    <a:gd name="T2" fmla="*/ 0 w 130"/>
                    <a:gd name="T3" fmla="*/ 2 h 201"/>
                    <a:gd name="T4" fmla="*/ 1 w 130"/>
                    <a:gd name="T5" fmla="*/ 2 h 201"/>
                    <a:gd name="T6" fmla="*/ 1 w 130"/>
                    <a:gd name="T7" fmla="*/ 1 h 201"/>
                    <a:gd name="T8" fmla="*/ 2 w 130"/>
                    <a:gd name="T9" fmla="*/ 0 h 201"/>
                    <a:gd name="T10" fmla="*/ 3 w 130"/>
                    <a:gd name="T11" fmla="*/ 0 h 201"/>
                    <a:gd name="T12" fmla="*/ 8 w 130"/>
                    <a:gd name="T13" fmla="*/ 9 h 201"/>
                    <a:gd name="T14" fmla="*/ 8 w 130"/>
                    <a:gd name="T15" fmla="*/ 10 h 201"/>
                    <a:gd name="T16" fmla="*/ 7 w 130"/>
                    <a:gd name="T17" fmla="*/ 11 h 201"/>
                    <a:gd name="T18" fmla="*/ 7 w 130"/>
                    <a:gd name="T19" fmla="*/ 12 h 201"/>
                    <a:gd name="T20" fmla="*/ 6 w 130"/>
                    <a:gd name="T21" fmla="*/ 12 h 20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0" h="201">
                      <a:moveTo>
                        <a:pt x="95" y="201"/>
                      </a:moveTo>
                      <a:lnTo>
                        <a:pt x="0" y="39"/>
                      </a:lnTo>
                      <a:lnTo>
                        <a:pt x="7" y="27"/>
                      </a:lnTo>
                      <a:lnTo>
                        <a:pt x="18" y="16"/>
                      </a:lnTo>
                      <a:lnTo>
                        <a:pt x="30" y="9"/>
                      </a:lnTo>
                      <a:lnTo>
                        <a:pt x="41" y="0"/>
                      </a:lnTo>
                      <a:lnTo>
                        <a:pt x="130" y="150"/>
                      </a:lnTo>
                      <a:lnTo>
                        <a:pt x="122" y="163"/>
                      </a:lnTo>
                      <a:lnTo>
                        <a:pt x="113" y="175"/>
                      </a:lnTo>
                      <a:lnTo>
                        <a:pt x="103" y="188"/>
                      </a:lnTo>
                      <a:lnTo>
                        <a:pt x="95" y="201"/>
                      </a:lnTo>
                      <a:close/>
                    </a:path>
                  </a:pathLst>
                </a:custGeom>
                <a:solidFill>
                  <a:srgbClr val="BC684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Freeform 332">
                  <a:extLst>
                    <a:ext uri="{FF2B5EF4-FFF2-40B4-BE49-F238E27FC236}">
                      <a16:creationId xmlns:a16="http://schemas.microsoft.com/office/drawing/2014/main" id="{D1FE1493-0334-4757-A64B-AC960D4CD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4" y="1501"/>
                  <a:ext cx="33" cy="49"/>
                </a:xfrm>
                <a:custGeom>
                  <a:avLst/>
                  <a:gdLst>
                    <a:gd name="T0" fmla="*/ 6 w 131"/>
                    <a:gd name="T1" fmla="*/ 12 h 196"/>
                    <a:gd name="T2" fmla="*/ 0 w 131"/>
                    <a:gd name="T3" fmla="*/ 2 h 196"/>
                    <a:gd name="T4" fmla="*/ 1 w 131"/>
                    <a:gd name="T5" fmla="*/ 2 h 196"/>
                    <a:gd name="T6" fmla="*/ 2 w 131"/>
                    <a:gd name="T7" fmla="*/ 1 h 196"/>
                    <a:gd name="T8" fmla="*/ 2 w 131"/>
                    <a:gd name="T9" fmla="*/ 1 h 196"/>
                    <a:gd name="T10" fmla="*/ 3 w 131"/>
                    <a:gd name="T11" fmla="*/ 0 h 196"/>
                    <a:gd name="T12" fmla="*/ 8 w 131"/>
                    <a:gd name="T13" fmla="*/ 9 h 196"/>
                    <a:gd name="T14" fmla="*/ 8 w 131"/>
                    <a:gd name="T15" fmla="*/ 10 h 196"/>
                    <a:gd name="T16" fmla="*/ 7 w 131"/>
                    <a:gd name="T17" fmla="*/ 11 h 196"/>
                    <a:gd name="T18" fmla="*/ 7 w 131"/>
                    <a:gd name="T19" fmla="*/ 12 h 196"/>
                    <a:gd name="T20" fmla="*/ 6 w 131"/>
                    <a:gd name="T21" fmla="*/ 12 h 19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1" h="196">
                      <a:moveTo>
                        <a:pt x="95" y="196"/>
                      </a:moveTo>
                      <a:lnTo>
                        <a:pt x="0" y="37"/>
                      </a:lnTo>
                      <a:lnTo>
                        <a:pt x="12" y="27"/>
                      </a:lnTo>
                      <a:lnTo>
                        <a:pt x="23" y="18"/>
                      </a:lnTo>
                      <a:lnTo>
                        <a:pt x="35" y="11"/>
                      </a:lnTo>
                      <a:lnTo>
                        <a:pt x="47" y="0"/>
                      </a:lnTo>
                      <a:lnTo>
                        <a:pt x="131" y="146"/>
                      </a:lnTo>
                      <a:lnTo>
                        <a:pt x="123" y="157"/>
                      </a:lnTo>
                      <a:lnTo>
                        <a:pt x="112" y="171"/>
                      </a:lnTo>
                      <a:lnTo>
                        <a:pt x="104" y="182"/>
                      </a:lnTo>
                      <a:lnTo>
                        <a:pt x="95" y="196"/>
                      </a:lnTo>
                      <a:close/>
                    </a:path>
                  </a:pathLst>
                </a:custGeom>
                <a:solidFill>
                  <a:srgbClr val="BF6B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Freeform 333">
                  <a:extLst>
                    <a:ext uri="{FF2B5EF4-FFF2-40B4-BE49-F238E27FC236}">
                      <a16:creationId xmlns:a16="http://schemas.microsoft.com/office/drawing/2014/main" id="{E41011DF-79A2-448F-99DD-315F8CE288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" y="1496"/>
                  <a:ext cx="31" cy="48"/>
                </a:xfrm>
                <a:custGeom>
                  <a:avLst/>
                  <a:gdLst>
                    <a:gd name="T0" fmla="*/ 5 w 127"/>
                    <a:gd name="T1" fmla="*/ 12 h 188"/>
                    <a:gd name="T2" fmla="*/ 0 w 127"/>
                    <a:gd name="T3" fmla="*/ 3 h 188"/>
                    <a:gd name="T4" fmla="*/ 0 w 127"/>
                    <a:gd name="T5" fmla="*/ 2 h 188"/>
                    <a:gd name="T6" fmla="*/ 1 w 127"/>
                    <a:gd name="T7" fmla="*/ 1 h 188"/>
                    <a:gd name="T8" fmla="*/ 2 w 127"/>
                    <a:gd name="T9" fmla="*/ 1 h 188"/>
                    <a:gd name="T10" fmla="*/ 3 w 127"/>
                    <a:gd name="T11" fmla="*/ 0 h 188"/>
                    <a:gd name="T12" fmla="*/ 8 w 127"/>
                    <a:gd name="T13" fmla="*/ 10 h 188"/>
                    <a:gd name="T14" fmla="*/ 7 w 127"/>
                    <a:gd name="T15" fmla="*/ 10 h 188"/>
                    <a:gd name="T16" fmla="*/ 6 w 127"/>
                    <a:gd name="T17" fmla="*/ 11 h 188"/>
                    <a:gd name="T18" fmla="*/ 6 w 127"/>
                    <a:gd name="T19" fmla="*/ 11 h 188"/>
                    <a:gd name="T20" fmla="*/ 5 w 127"/>
                    <a:gd name="T21" fmla="*/ 12 h 18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7" h="188">
                      <a:moveTo>
                        <a:pt x="89" y="188"/>
                      </a:moveTo>
                      <a:lnTo>
                        <a:pt x="0" y="38"/>
                      </a:lnTo>
                      <a:lnTo>
                        <a:pt x="10" y="28"/>
                      </a:lnTo>
                      <a:lnTo>
                        <a:pt x="24" y="19"/>
                      </a:lnTo>
                      <a:lnTo>
                        <a:pt x="35" y="8"/>
                      </a:lnTo>
                      <a:lnTo>
                        <a:pt x="46" y="0"/>
                      </a:lnTo>
                      <a:lnTo>
                        <a:pt x="127" y="147"/>
                      </a:lnTo>
                      <a:lnTo>
                        <a:pt x="118" y="155"/>
                      </a:lnTo>
                      <a:lnTo>
                        <a:pt x="108" y="166"/>
                      </a:lnTo>
                      <a:lnTo>
                        <a:pt x="97" y="177"/>
                      </a:lnTo>
                      <a:lnTo>
                        <a:pt x="89" y="188"/>
                      </a:lnTo>
                      <a:close/>
                    </a:path>
                  </a:pathLst>
                </a:custGeom>
                <a:solidFill>
                  <a:srgbClr val="BF6D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" name="Freeform 334">
                  <a:extLst>
                    <a:ext uri="{FF2B5EF4-FFF2-40B4-BE49-F238E27FC236}">
                      <a16:creationId xmlns:a16="http://schemas.microsoft.com/office/drawing/2014/main" id="{D0A0B129-7552-4DA4-BE63-F4989E300D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6" y="1493"/>
                  <a:ext cx="32" cy="44"/>
                </a:xfrm>
                <a:custGeom>
                  <a:avLst/>
                  <a:gdLst>
                    <a:gd name="T0" fmla="*/ 5 w 127"/>
                    <a:gd name="T1" fmla="*/ 11 h 176"/>
                    <a:gd name="T2" fmla="*/ 0 w 127"/>
                    <a:gd name="T3" fmla="*/ 2 h 176"/>
                    <a:gd name="T4" fmla="*/ 1 w 127"/>
                    <a:gd name="T5" fmla="*/ 1 h 176"/>
                    <a:gd name="T6" fmla="*/ 2 w 127"/>
                    <a:gd name="T7" fmla="*/ 1 h 176"/>
                    <a:gd name="T8" fmla="*/ 2 w 127"/>
                    <a:gd name="T9" fmla="*/ 1 h 176"/>
                    <a:gd name="T10" fmla="*/ 3 w 127"/>
                    <a:gd name="T11" fmla="*/ 0 h 176"/>
                    <a:gd name="T12" fmla="*/ 8 w 127"/>
                    <a:gd name="T13" fmla="*/ 9 h 176"/>
                    <a:gd name="T14" fmla="*/ 7 w 127"/>
                    <a:gd name="T15" fmla="*/ 9 h 176"/>
                    <a:gd name="T16" fmla="*/ 7 w 127"/>
                    <a:gd name="T17" fmla="*/ 10 h 176"/>
                    <a:gd name="T18" fmla="*/ 6 w 127"/>
                    <a:gd name="T19" fmla="*/ 11 h 176"/>
                    <a:gd name="T20" fmla="*/ 5 w 127"/>
                    <a:gd name="T21" fmla="*/ 11 h 17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7" h="176">
                      <a:moveTo>
                        <a:pt x="84" y="176"/>
                      </a:moveTo>
                      <a:lnTo>
                        <a:pt x="0" y="30"/>
                      </a:lnTo>
                      <a:lnTo>
                        <a:pt x="11" y="21"/>
                      </a:lnTo>
                      <a:lnTo>
                        <a:pt x="22" y="13"/>
                      </a:lnTo>
                      <a:lnTo>
                        <a:pt x="36" y="7"/>
                      </a:lnTo>
                      <a:lnTo>
                        <a:pt x="48" y="0"/>
                      </a:lnTo>
                      <a:lnTo>
                        <a:pt x="127" y="138"/>
                      </a:lnTo>
                      <a:lnTo>
                        <a:pt x="117" y="149"/>
                      </a:lnTo>
                      <a:lnTo>
                        <a:pt x="106" y="157"/>
                      </a:lnTo>
                      <a:lnTo>
                        <a:pt x="94" y="166"/>
                      </a:lnTo>
                      <a:lnTo>
                        <a:pt x="84" y="176"/>
                      </a:lnTo>
                      <a:close/>
                    </a:path>
                  </a:pathLst>
                </a:custGeom>
                <a:solidFill>
                  <a:srgbClr val="C170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" name="Freeform 335">
                  <a:extLst>
                    <a:ext uri="{FF2B5EF4-FFF2-40B4-BE49-F238E27FC236}">
                      <a16:creationId xmlns:a16="http://schemas.microsoft.com/office/drawing/2014/main" id="{A025CFD7-13C4-4B0F-AC37-EE56BD736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1" y="1491"/>
                  <a:ext cx="32" cy="42"/>
                </a:xfrm>
                <a:custGeom>
                  <a:avLst/>
                  <a:gdLst>
                    <a:gd name="T0" fmla="*/ 5 w 127"/>
                    <a:gd name="T1" fmla="*/ 10 h 171"/>
                    <a:gd name="T2" fmla="*/ 0 w 127"/>
                    <a:gd name="T3" fmla="*/ 1 h 171"/>
                    <a:gd name="T4" fmla="*/ 1 w 127"/>
                    <a:gd name="T5" fmla="*/ 1 h 171"/>
                    <a:gd name="T6" fmla="*/ 2 w 127"/>
                    <a:gd name="T7" fmla="*/ 1 h 171"/>
                    <a:gd name="T8" fmla="*/ 2 w 127"/>
                    <a:gd name="T9" fmla="*/ 0 h 171"/>
                    <a:gd name="T10" fmla="*/ 3 w 127"/>
                    <a:gd name="T11" fmla="*/ 0 h 171"/>
                    <a:gd name="T12" fmla="*/ 8 w 127"/>
                    <a:gd name="T13" fmla="*/ 8 h 171"/>
                    <a:gd name="T14" fmla="*/ 7 w 127"/>
                    <a:gd name="T15" fmla="*/ 8 h 171"/>
                    <a:gd name="T16" fmla="*/ 7 w 127"/>
                    <a:gd name="T17" fmla="*/ 9 h 171"/>
                    <a:gd name="T18" fmla="*/ 6 w 127"/>
                    <a:gd name="T19" fmla="*/ 10 h 171"/>
                    <a:gd name="T20" fmla="*/ 5 w 127"/>
                    <a:gd name="T21" fmla="*/ 10 h 17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7" h="171">
                      <a:moveTo>
                        <a:pt x="81" y="171"/>
                      </a:moveTo>
                      <a:lnTo>
                        <a:pt x="0" y="24"/>
                      </a:lnTo>
                      <a:lnTo>
                        <a:pt x="14" y="18"/>
                      </a:lnTo>
                      <a:lnTo>
                        <a:pt x="24" y="11"/>
                      </a:lnTo>
                      <a:lnTo>
                        <a:pt x="37" y="6"/>
                      </a:lnTo>
                      <a:lnTo>
                        <a:pt x="51" y="0"/>
                      </a:lnTo>
                      <a:lnTo>
                        <a:pt x="127" y="128"/>
                      </a:lnTo>
                      <a:lnTo>
                        <a:pt x="116" y="138"/>
                      </a:lnTo>
                      <a:lnTo>
                        <a:pt x="105" y="149"/>
                      </a:lnTo>
                      <a:lnTo>
                        <a:pt x="95" y="160"/>
                      </a:lnTo>
                      <a:lnTo>
                        <a:pt x="81" y="171"/>
                      </a:lnTo>
                      <a:close/>
                    </a:path>
                  </a:pathLst>
                </a:custGeom>
                <a:solidFill>
                  <a:srgbClr val="C170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" name="Freeform 336">
                  <a:extLst>
                    <a:ext uri="{FF2B5EF4-FFF2-40B4-BE49-F238E27FC236}">
                      <a16:creationId xmlns:a16="http://schemas.microsoft.com/office/drawing/2014/main" id="{C00DB942-131C-4518-B050-29E23B3D43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8" y="1487"/>
                  <a:ext cx="31" cy="41"/>
                </a:xfrm>
                <a:custGeom>
                  <a:avLst/>
                  <a:gdLst>
                    <a:gd name="T0" fmla="*/ 5 w 125"/>
                    <a:gd name="T1" fmla="*/ 10 h 163"/>
                    <a:gd name="T2" fmla="*/ 0 w 125"/>
                    <a:gd name="T3" fmla="*/ 2 h 163"/>
                    <a:gd name="T4" fmla="*/ 1 w 125"/>
                    <a:gd name="T5" fmla="*/ 1 h 163"/>
                    <a:gd name="T6" fmla="*/ 1 w 125"/>
                    <a:gd name="T7" fmla="*/ 1 h 163"/>
                    <a:gd name="T8" fmla="*/ 2 w 125"/>
                    <a:gd name="T9" fmla="*/ 1 h 163"/>
                    <a:gd name="T10" fmla="*/ 3 w 125"/>
                    <a:gd name="T11" fmla="*/ 0 h 163"/>
                    <a:gd name="T12" fmla="*/ 8 w 125"/>
                    <a:gd name="T13" fmla="*/ 8 h 163"/>
                    <a:gd name="T14" fmla="*/ 7 w 125"/>
                    <a:gd name="T15" fmla="*/ 8 h 163"/>
                    <a:gd name="T16" fmla="*/ 6 w 125"/>
                    <a:gd name="T17" fmla="*/ 9 h 163"/>
                    <a:gd name="T18" fmla="*/ 5 w 125"/>
                    <a:gd name="T19" fmla="*/ 10 h 163"/>
                    <a:gd name="T20" fmla="*/ 5 w 125"/>
                    <a:gd name="T21" fmla="*/ 10 h 16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63">
                      <a:moveTo>
                        <a:pt x="79" y="163"/>
                      </a:moveTo>
                      <a:lnTo>
                        <a:pt x="0" y="25"/>
                      </a:lnTo>
                      <a:lnTo>
                        <a:pt x="11" y="20"/>
                      </a:lnTo>
                      <a:lnTo>
                        <a:pt x="25" y="11"/>
                      </a:lnTo>
                      <a:lnTo>
                        <a:pt x="36" y="6"/>
                      </a:lnTo>
                      <a:lnTo>
                        <a:pt x="46" y="0"/>
                      </a:lnTo>
                      <a:lnTo>
                        <a:pt x="125" y="125"/>
                      </a:lnTo>
                      <a:lnTo>
                        <a:pt x="115" y="133"/>
                      </a:lnTo>
                      <a:lnTo>
                        <a:pt x="101" y="144"/>
                      </a:lnTo>
                      <a:lnTo>
                        <a:pt x="90" y="152"/>
                      </a:lnTo>
                      <a:lnTo>
                        <a:pt x="79" y="163"/>
                      </a:lnTo>
                      <a:close/>
                    </a:path>
                  </a:pathLst>
                </a:custGeom>
                <a:solidFill>
                  <a:srgbClr val="C1724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" name="Freeform 337">
                  <a:extLst>
                    <a:ext uri="{FF2B5EF4-FFF2-40B4-BE49-F238E27FC236}">
                      <a16:creationId xmlns:a16="http://schemas.microsoft.com/office/drawing/2014/main" id="{BEA9DE6C-2F0B-4379-B9A0-DCF52FE7B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4" y="1484"/>
                  <a:ext cx="30" cy="38"/>
                </a:xfrm>
                <a:custGeom>
                  <a:avLst/>
                  <a:gdLst>
                    <a:gd name="T0" fmla="*/ 5 w 122"/>
                    <a:gd name="T1" fmla="*/ 9 h 156"/>
                    <a:gd name="T2" fmla="*/ 0 w 122"/>
                    <a:gd name="T3" fmla="*/ 2 h 156"/>
                    <a:gd name="T4" fmla="*/ 1 w 122"/>
                    <a:gd name="T5" fmla="*/ 1 h 156"/>
                    <a:gd name="T6" fmla="*/ 1 w 122"/>
                    <a:gd name="T7" fmla="*/ 1 h 156"/>
                    <a:gd name="T8" fmla="*/ 2 w 122"/>
                    <a:gd name="T9" fmla="*/ 0 h 156"/>
                    <a:gd name="T10" fmla="*/ 3 w 122"/>
                    <a:gd name="T11" fmla="*/ 0 h 156"/>
                    <a:gd name="T12" fmla="*/ 7 w 122"/>
                    <a:gd name="T13" fmla="*/ 7 h 156"/>
                    <a:gd name="T14" fmla="*/ 7 w 122"/>
                    <a:gd name="T15" fmla="*/ 8 h 156"/>
                    <a:gd name="T16" fmla="*/ 6 w 122"/>
                    <a:gd name="T17" fmla="*/ 8 h 156"/>
                    <a:gd name="T18" fmla="*/ 5 w 122"/>
                    <a:gd name="T19" fmla="*/ 9 h 156"/>
                    <a:gd name="T20" fmla="*/ 5 w 122"/>
                    <a:gd name="T21" fmla="*/ 9 h 15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2" h="156">
                      <a:moveTo>
                        <a:pt x="76" y="156"/>
                      </a:moveTo>
                      <a:lnTo>
                        <a:pt x="0" y="28"/>
                      </a:lnTo>
                      <a:lnTo>
                        <a:pt x="11" y="20"/>
                      </a:lnTo>
                      <a:lnTo>
                        <a:pt x="21" y="11"/>
                      </a:lnTo>
                      <a:lnTo>
                        <a:pt x="35" y="6"/>
                      </a:lnTo>
                      <a:lnTo>
                        <a:pt x="49" y="0"/>
                      </a:lnTo>
                      <a:lnTo>
                        <a:pt x="122" y="122"/>
                      </a:lnTo>
                      <a:lnTo>
                        <a:pt x="111" y="131"/>
                      </a:lnTo>
                      <a:lnTo>
                        <a:pt x="100" y="139"/>
                      </a:lnTo>
                      <a:lnTo>
                        <a:pt x="87" y="147"/>
                      </a:lnTo>
                      <a:lnTo>
                        <a:pt x="76" y="156"/>
                      </a:lnTo>
                      <a:close/>
                    </a:path>
                  </a:pathLst>
                </a:custGeom>
                <a:solidFill>
                  <a:srgbClr val="C477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" name="Freeform 338">
                  <a:extLst>
                    <a:ext uri="{FF2B5EF4-FFF2-40B4-BE49-F238E27FC236}">
                      <a16:creationId xmlns:a16="http://schemas.microsoft.com/office/drawing/2014/main" id="{FEBF2B24-E3E1-4003-8456-EE60E2A29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9" y="1482"/>
                  <a:ext cx="32" cy="36"/>
                </a:xfrm>
                <a:custGeom>
                  <a:avLst/>
                  <a:gdLst>
                    <a:gd name="T0" fmla="*/ 5 w 129"/>
                    <a:gd name="T1" fmla="*/ 9 h 146"/>
                    <a:gd name="T2" fmla="*/ 0 w 129"/>
                    <a:gd name="T3" fmla="*/ 1 h 146"/>
                    <a:gd name="T4" fmla="*/ 1 w 129"/>
                    <a:gd name="T5" fmla="*/ 1 h 146"/>
                    <a:gd name="T6" fmla="*/ 2 w 129"/>
                    <a:gd name="T7" fmla="*/ 1 h 146"/>
                    <a:gd name="T8" fmla="*/ 2 w 129"/>
                    <a:gd name="T9" fmla="*/ 0 h 146"/>
                    <a:gd name="T10" fmla="*/ 3 w 129"/>
                    <a:gd name="T11" fmla="*/ 0 h 146"/>
                    <a:gd name="T12" fmla="*/ 8 w 129"/>
                    <a:gd name="T13" fmla="*/ 7 h 146"/>
                    <a:gd name="T14" fmla="*/ 7 w 129"/>
                    <a:gd name="T15" fmla="*/ 8 h 146"/>
                    <a:gd name="T16" fmla="*/ 6 w 129"/>
                    <a:gd name="T17" fmla="*/ 8 h 146"/>
                    <a:gd name="T18" fmla="*/ 5 w 129"/>
                    <a:gd name="T19" fmla="*/ 8 h 146"/>
                    <a:gd name="T20" fmla="*/ 5 w 129"/>
                    <a:gd name="T21" fmla="*/ 9 h 14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9" h="146">
                      <a:moveTo>
                        <a:pt x="79" y="146"/>
                      </a:moveTo>
                      <a:lnTo>
                        <a:pt x="0" y="21"/>
                      </a:lnTo>
                      <a:lnTo>
                        <a:pt x="14" y="16"/>
                      </a:lnTo>
                      <a:lnTo>
                        <a:pt x="28" y="11"/>
                      </a:lnTo>
                      <a:lnTo>
                        <a:pt x="42" y="5"/>
                      </a:lnTo>
                      <a:lnTo>
                        <a:pt x="55" y="0"/>
                      </a:lnTo>
                      <a:lnTo>
                        <a:pt x="129" y="117"/>
                      </a:lnTo>
                      <a:lnTo>
                        <a:pt x="115" y="124"/>
                      </a:lnTo>
                      <a:lnTo>
                        <a:pt x="101" y="129"/>
                      </a:lnTo>
                      <a:lnTo>
                        <a:pt x="90" y="138"/>
                      </a:lnTo>
                      <a:lnTo>
                        <a:pt x="79" y="146"/>
                      </a:lnTo>
                      <a:close/>
                    </a:path>
                  </a:pathLst>
                </a:custGeom>
                <a:solidFill>
                  <a:srgbClr val="C477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" name="Freeform 339">
                  <a:extLst>
                    <a:ext uri="{FF2B5EF4-FFF2-40B4-BE49-F238E27FC236}">
                      <a16:creationId xmlns:a16="http://schemas.microsoft.com/office/drawing/2014/main" id="{2AF837FD-EC8F-4633-8113-795DFDC8E8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1479"/>
                  <a:ext cx="32" cy="35"/>
                </a:xfrm>
                <a:custGeom>
                  <a:avLst/>
                  <a:gdLst>
                    <a:gd name="T0" fmla="*/ 5 w 125"/>
                    <a:gd name="T1" fmla="*/ 9 h 141"/>
                    <a:gd name="T2" fmla="*/ 0 w 125"/>
                    <a:gd name="T3" fmla="*/ 1 h 141"/>
                    <a:gd name="T4" fmla="*/ 1 w 125"/>
                    <a:gd name="T5" fmla="*/ 1 h 141"/>
                    <a:gd name="T6" fmla="*/ 2 w 125"/>
                    <a:gd name="T7" fmla="*/ 0 h 141"/>
                    <a:gd name="T8" fmla="*/ 3 w 125"/>
                    <a:gd name="T9" fmla="*/ 0 h 141"/>
                    <a:gd name="T10" fmla="*/ 4 w 125"/>
                    <a:gd name="T11" fmla="*/ 0 h 141"/>
                    <a:gd name="T12" fmla="*/ 8 w 125"/>
                    <a:gd name="T13" fmla="*/ 7 h 141"/>
                    <a:gd name="T14" fmla="*/ 7 w 125"/>
                    <a:gd name="T15" fmla="*/ 8 h 141"/>
                    <a:gd name="T16" fmla="*/ 7 w 125"/>
                    <a:gd name="T17" fmla="*/ 8 h 141"/>
                    <a:gd name="T18" fmla="*/ 6 w 125"/>
                    <a:gd name="T19" fmla="*/ 8 h 141"/>
                    <a:gd name="T20" fmla="*/ 5 w 125"/>
                    <a:gd name="T21" fmla="*/ 9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41">
                      <a:moveTo>
                        <a:pt x="73" y="141"/>
                      </a:moveTo>
                      <a:lnTo>
                        <a:pt x="0" y="19"/>
                      </a:lnTo>
                      <a:lnTo>
                        <a:pt x="14" y="14"/>
                      </a:lnTo>
                      <a:lnTo>
                        <a:pt x="27" y="9"/>
                      </a:lnTo>
                      <a:lnTo>
                        <a:pt x="41" y="3"/>
                      </a:lnTo>
                      <a:lnTo>
                        <a:pt x="55" y="0"/>
                      </a:lnTo>
                      <a:lnTo>
                        <a:pt x="125" y="118"/>
                      </a:lnTo>
                      <a:lnTo>
                        <a:pt x="111" y="123"/>
                      </a:lnTo>
                      <a:lnTo>
                        <a:pt x="101" y="129"/>
                      </a:lnTo>
                      <a:lnTo>
                        <a:pt x="87" y="136"/>
                      </a:lnTo>
                      <a:lnTo>
                        <a:pt x="73" y="141"/>
                      </a:lnTo>
                      <a:close/>
                    </a:path>
                  </a:pathLst>
                </a:custGeom>
                <a:solidFill>
                  <a:srgbClr val="C67C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" name="Freeform 340">
                  <a:extLst>
                    <a:ext uri="{FF2B5EF4-FFF2-40B4-BE49-F238E27FC236}">
                      <a16:creationId xmlns:a16="http://schemas.microsoft.com/office/drawing/2014/main" id="{B22B95A2-D852-400A-9E12-C2BF621A79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3" y="1476"/>
                  <a:ext cx="31" cy="35"/>
                </a:xfrm>
                <a:custGeom>
                  <a:avLst/>
                  <a:gdLst>
                    <a:gd name="T0" fmla="*/ 4 w 125"/>
                    <a:gd name="T1" fmla="*/ 9 h 140"/>
                    <a:gd name="T2" fmla="*/ 0 w 125"/>
                    <a:gd name="T3" fmla="*/ 2 h 140"/>
                    <a:gd name="T4" fmla="*/ 1 w 125"/>
                    <a:gd name="T5" fmla="*/ 1 h 140"/>
                    <a:gd name="T6" fmla="*/ 2 w 125"/>
                    <a:gd name="T7" fmla="*/ 1 h 140"/>
                    <a:gd name="T8" fmla="*/ 2 w 125"/>
                    <a:gd name="T9" fmla="*/ 1 h 140"/>
                    <a:gd name="T10" fmla="*/ 3 w 125"/>
                    <a:gd name="T11" fmla="*/ 0 h 140"/>
                    <a:gd name="T12" fmla="*/ 8 w 125"/>
                    <a:gd name="T13" fmla="*/ 7 h 140"/>
                    <a:gd name="T14" fmla="*/ 7 w 125"/>
                    <a:gd name="T15" fmla="*/ 8 h 140"/>
                    <a:gd name="T16" fmla="*/ 6 w 125"/>
                    <a:gd name="T17" fmla="*/ 8 h 140"/>
                    <a:gd name="T18" fmla="*/ 5 w 125"/>
                    <a:gd name="T19" fmla="*/ 9 h 140"/>
                    <a:gd name="T20" fmla="*/ 4 w 125"/>
                    <a:gd name="T21" fmla="*/ 9 h 14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40">
                      <a:moveTo>
                        <a:pt x="74" y="140"/>
                      </a:moveTo>
                      <a:lnTo>
                        <a:pt x="0" y="23"/>
                      </a:lnTo>
                      <a:lnTo>
                        <a:pt x="14" y="16"/>
                      </a:lnTo>
                      <a:lnTo>
                        <a:pt x="28" y="11"/>
                      </a:lnTo>
                      <a:lnTo>
                        <a:pt x="41" y="6"/>
                      </a:lnTo>
                      <a:lnTo>
                        <a:pt x="54" y="0"/>
                      </a:lnTo>
                      <a:lnTo>
                        <a:pt x="125" y="115"/>
                      </a:lnTo>
                      <a:lnTo>
                        <a:pt x="111" y="120"/>
                      </a:lnTo>
                      <a:lnTo>
                        <a:pt x="98" y="126"/>
                      </a:lnTo>
                      <a:lnTo>
                        <a:pt x="84" y="134"/>
                      </a:lnTo>
                      <a:lnTo>
                        <a:pt x="74" y="140"/>
                      </a:lnTo>
                      <a:close/>
                    </a:path>
                  </a:pathLst>
                </a:custGeom>
                <a:solidFill>
                  <a:srgbClr val="C97F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Freeform 341">
                  <a:extLst>
                    <a:ext uri="{FF2B5EF4-FFF2-40B4-BE49-F238E27FC236}">
                      <a16:creationId xmlns:a16="http://schemas.microsoft.com/office/drawing/2014/main" id="{69AC8154-1111-4320-9F6F-51D411039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0" y="1474"/>
                  <a:ext cx="31" cy="34"/>
                </a:xfrm>
                <a:custGeom>
                  <a:avLst/>
                  <a:gdLst>
                    <a:gd name="T0" fmla="*/ 4 w 125"/>
                    <a:gd name="T1" fmla="*/ 9 h 136"/>
                    <a:gd name="T2" fmla="*/ 0 w 125"/>
                    <a:gd name="T3" fmla="*/ 1 h 136"/>
                    <a:gd name="T4" fmla="*/ 1 w 125"/>
                    <a:gd name="T5" fmla="*/ 1 h 136"/>
                    <a:gd name="T6" fmla="*/ 1 w 125"/>
                    <a:gd name="T7" fmla="*/ 1 h 136"/>
                    <a:gd name="T8" fmla="*/ 2 w 125"/>
                    <a:gd name="T9" fmla="*/ 0 h 136"/>
                    <a:gd name="T10" fmla="*/ 3 w 125"/>
                    <a:gd name="T11" fmla="*/ 0 h 136"/>
                    <a:gd name="T12" fmla="*/ 8 w 125"/>
                    <a:gd name="T13" fmla="*/ 7 h 136"/>
                    <a:gd name="T14" fmla="*/ 7 w 125"/>
                    <a:gd name="T15" fmla="*/ 8 h 136"/>
                    <a:gd name="T16" fmla="*/ 6 w 125"/>
                    <a:gd name="T17" fmla="*/ 8 h 136"/>
                    <a:gd name="T18" fmla="*/ 5 w 125"/>
                    <a:gd name="T19" fmla="*/ 8 h 136"/>
                    <a:gd name="T20" fmla="*/ 4 w 125"/>
                    <a:gd name="T21" fmla="*/ 9 h 1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36">
                      <a:moveTo>
                        <a:pt x="70" y="136"/>
                      </a:moveTo>
                      <a:lnTo>
                        <a:pt x="0" y="18"/>
                      </a:lnTo>
                      <a:lnTo>
                        <a:pt x="13" y="13"/>
                      </a:lnTo>
                      <a:lnTo>
                        <a:pt x="26" y="7"/>
                      </a:lnTo>
                      <a:lnTo>
                        <a:pt x="40" y="5"/>
                      </a:lnTo>
                      <a:lnTo>
                        <a:pt x="53" y="0"/>
                      </a:lnTo>
                      <a:lnTo>
                        <a:pt x="125" y="113"/>
                      </a:lnTo>
                      <a:lnTo>
                        <a:pt x="108" y="119"/>
                      </a:lnTo>
                      <a:lnTo>
                        <a:pt x="95" y="124"/>
                      </a:lnTo>
                      <a:lnTo>
                        <a:pt x="81" y="130"/>
                      </a:lnTo>
                      <a:lnTo>
                        <a:pt x="70" y="136"/>
                      </a:lnTo>
                      <a:close/>
                    </a:path>
                  </a:pathLst>
                </a:custGeom>
                <a:solidFill>
                  <a:srgbClr val="C97F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342">
                  <a:extLst>
                    <a:ext uri="{FF2B5EF4-FFF2-40B4-BE49-F238E27FC236}">
                      <a16:creationId xmlns:a16="http://schemas.microsoft.com/office/drawing/2014/main" id="{D5D16960-AE5E-4709-9B5E-31917341D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472"/>
                  <a:ext cx="30" cy="33"/>
                </a:xfrm>
                <a:custGeom>
                  <a:avLst/>
                  <a:gdLst>
                    <a:gd name="T0" fmla="*/ 4 w 122"/>
                    <a:gd name="T1" fmla="*/ 8 h 131"/>
                    <a:gd name="T2" fmla="*/ 0 w 122"/>
                    <a:gd name="T3" fmla="*/ 1 h 131"/>
                    <a:gd name="T4" fmla="*/ 1 w 122"/>
                    <a:gd name="T5" fmla="*/ 1 h 131"/>
                    <a:gd name="T6" fmla="*/ 2 w 122"/>
                    <a:gd name="T7" fmla="*/ 1 h 131"/>
                    <a:gd name="T8" fmla="*/ 3 w 122"/>
                    <a:gd name="T9" fmla="*/ 1 h 131"/>
                    <a:gd name="T10" fmla="*/ 3 w 122"/>
                    <a:gd name="T11" fmla="*/ 0 h 131"/>
                    <a:gd name="T12" fmla="*/ 7 w 122"/>
                    <a:gd name="T13" fmla="*/ 7 h 131"/>
                    <a:gd name="T14" fmla="*/ 7 w 122"/>
                    <a:gd name="T15" fmla="*/ 7 h 131"/>
                    <a:gd name="T16" fmla="*/ 6 w 122"/>
                    <a:gd name="T17" fmla="*/ 8 h 131"/>
                    <a:gd name="T18" fmla="*/ 5 w 122"/>
                    <a:gd name="T19" fmla="*/ 8 h 131"/>
                    <a:gd name="T20" fmla="*/ 4 w 122"/>
                    <a:gd name="T21" fmla="*/ 8 h 13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2" h="131">
                      <a:moveTo>
                        <a:pt x="71" y="131"/>
                      </a:moveTo>
                      <a:lnTo>
                        <a:pt x="0" y="16"/>
                      </a:lnTo>
                      <a:lnTo>
                        <a:pt x="14" y="14"/>
                      </a:lnTo>
                      <a:lnTo>
                        <a:pt x="30" y="9"/>
                      </a:lnTo>
                      <a:lnTo>
                        <a:pt x="44" y="6"/>
                      </a:lnTo>
                      <a:lnTo>
                        <a:pt x="57" y="0"/>
                      </a:lnTo>
                      <a:lnTo>
                        <a:pt x="122" y="115"/>
                      </a:lnTo>
                      <a:lnTo>
                        <a:pt x="110" y="117"/>
                      </a:lnTo>
                      <a:lnTo>
                        <a:pt x="96" y="120"/>
                      </a:lnTo>
                      <a:lnTo>
                        <a:pt x="82" y="126"/>
                      </a:lnTo>
                      <a:lnTo>
                        <a:pt x="71" y="131"/>
                      </a:lnTo>
                      <a:close/>
                    </a:path>
                  </a:pathLst>
                </a:custGeom>
                <a:solidFill>
                  <a:srgbClr val="CC84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Freeform 343">
                  <a:extLst>
                    <a:ext uri="{FF2B5EF4-FFF2-40B4-BE49-F238E27FC236}">
                      <a16:creationId xmlns:a16="http://schemas.microsoft.com/office/drawing/2014/main" id="{02817D0E-CD9D-4EF1-A217-E01493011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3" y="1471"/>
                  <a:ext cx="31" cy="32"/>
                </a:xfrm>
                <a:custGeom>
                  <a:avLst/>
                  <a:gdLst>
                    <a:gd name="T0" fmla="*/ 5 w 123"/>
                    <a:gd name="T1" fmla="*/ 8 h 125"/>
                    <a:gd name="T2" fmla="*/ 0 w 123"/>
                    <a:gd name="T3" fmla="*/ 1 h 125"/>
                    <a:gd name="T4" fmla="*/ 1 w 123"/>
                    <a:gd name="T5" fmla="*/ 1 h 125"/>
                    <a:gd name="T6" fmla="*/ 2 w 123"/>
                    <a:gd name="T7" fmla="*/ 1 h 125"/>
                    <a:gd name="T8" fmla="*/ 3 w 123"/>
                    <a:gd name="T9" fmla="*/ 0 h 125"/>
                    <a:gd name="T10" fmla="*/ 4 w 123"/>
                    <a:gd name="T11" fmla="*/ 0 h 125"/>
                    <a:gd name="T12" fmla="*/ 8 w 123"/>
                    <a:gd name="T13" fmla="*/ 7 h 125"/>
                    <a:gd name="T14" fmla="*/ 7 w 123"/>
                    <a:gd name="T15" fmla="*/ 7 h 125"/>
                    <a:gd name="T16" fmla="*/ 6 w 123"/>
                    <a:gd name="T17" fmla="*/ 7 h 125"/>
                    <a:gd name="T18" fmla="*/ 5 w 123"/>
                    <a:gd name="T19" fmla="*/ 8 h 125"/>
                    <a:gd name="T20" fmla="*/ 5 w 123"/>
                    <a:gd name="T21" fmla="*/ 8 h 12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" h="125">
                      <a:moveTo>
                        <a:pt x="72" y="125"/>
                      </a:moveTo>
                      <a:lnTo>
                        <a:pt x="0" y="12"/>
                      </a:lnTo>
                      <a:lnTo>
                        <a:pt x="17" y="9"/>
                      </a:lnTo>
                      <a:lnTo>
                        <a:pt x="33" y="7"/>
                      </a:lnTo>
                      <a:lnTo>
                        <a:pt x="47" y="3"/>
                      </a:lnTo>
                      <a:lnTo>
                        <a:pt x="63" y="0"/>
                      </a:lnTo>
                      <a:lnTo>
                        <a:pt x="123" y="109"/>
                      </a:lnTo>
                      <a:lnTo>
                        <a:pt x="109" y="113"/>
                      </a:lnTo>
                      <a:lnTo>
                        <a:pt x="95" y="115"/>
                      </a:lnTo>
                      <a:lnTo>
                        <a:pt x="83" y="120"/>
                      </a:lnTo>
                      <a:lnTo>
                        <a:pt x="72" y="125"/>
                      </a:lnTo>
                      <a:close/>
                    </a:path>
                  </a:pathLst>
                </a:custGeom>
                <a:solidFill>
                  <a:srgbClr val="CC8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344">
                  <a:extLst>
                    <a:ext uri="{FF2B5EF4-FFF2-40B4-BE49-F238E27FC236}">
                      <a16:creationId xmlns:a16="http://schemas.microsoft.com/office/drawing/2014/main" id="{5B7723CF-486B-4754-B171-4C95B4B93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1" y="1470"/>
                  <a:ext cx="31" cy="31"/>
                </a:xfrm>
                <a:custGeom>
                  <a:avLst/>
                  <a:gdLst>
                    <a:gd name="T0" fmla="*/ 4 w 125"/>
                    <a:gd name="T1" fmla="*/ 8 h 123"/>
                    <a:gd name="T2" fmla="*/ 0 w 125"/>
                    <a:gd name="T3" fmla="*/ 1 h 123"/>
                    <a:gd name="T4" fmla="*/ 1 w 125"/>
                    <a:gd name="T5" fmla="*/ 0 h 123"/>
                    <a:gd name="T6" fmla="*/ 2 w 125"/>
                    <a:gd name="T7" fmla="*/ 0 h 123"/>
                    <a:gd name="T8" fmla="*/ 3 w 125"/>
                    <a:gd name="T9" fmla="*/ 0 h 123"/>
                    <a:gd name="T10" fmla="*/ 4 w 125"/>
                    <a:gd name="T11" fmla="*/ 0 h 123"/>
                    <a:gd name="T12" fmla="*/ 8 w 125"/>
                    <a:gd name="T13" fmla="*/ 7 h 123"/>
                    <a:gd name="T14" fmla="*/ 7 w 125"/>
                    <a:gd name="T15" fmla="*/ 7 h 123"/>
                    <a:gd name="T16" fmla="*/ 6 w 125"/>
                    <a:gd name="T17" fmla="*/ 7 h 123"/>
                    <a:gd name="T18" fmla="*/ 5 w 125"/>
                    <a:gd name="T19" fmla="*/ 8 h 123"/>
                    <a:gd name="T20" fmla="*/ 4 w 125"/>
                    <a:gd name="T21" fmla="*/ 8 h 12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5" h="123">
                      <a:moveTo>
                        <a:pt x="65" y="123"/>
                      </a:moveTo>
                      <a:lnTo>
                        <a:pt x="0" y="8"/>
                      </a:lnTo>
                      <a:lnTo>
                        <a:pt x="17" y="5"/>
                      </a:lnTo>
                      <a:lnTo>
                        <a:pt x="33" y="3"/>
                      </a:lnTo>
                      <a:lnTo>
                        <a:pt x="47" y="0"/>
                      </a:lnTo>
                      <a:lnTo>
                        <a:pt x="63" y="0"/>
                      </a:lnTo>
                      <a:lnTo>
                        <a:pt x="125" y="106"/>
                      </a:lnTo>
                      <a:lnTo>
                        <a:pt x="112" y="109"/>
                      </a:lnTo>
                      <a:lnTo>
                        <a:pt x="95" y="112"/>
                      </a:lnTo>
                      <a:lnTo>
                        <a:pt x="82" y="118"/>
                      </a:lnTo>
                      <a:lnTo>
                        <a:pt x="65" y="123"/>
                      </a:lnTo>
                      <a:close/>
                    </a:path>
                  </a:pathLst>
                </a:custGeom>
                <a:solidFill>
                  <a:srgbClr val="CC87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345">
                  <a:extLst>
                    <a:ext uri="{FF2B5EF4-FFF2-40B4-BE49-F238E27FC236}">
                      <a16:creationId xmlns:a16="http://schemas.microsoft.com/office/drawing/2014/main" id="{1800A2BA-B6E0-4DAF-BB07-EBB9E2E05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9" y="1469"/>
                  <a:ext cx="31" cy="30"/>
                </a:xfrm>
                <a:custGeom>
                  <a:avLst/>
                  <a:gdLst>
                    <a:gd name="T0" fmla="*/ 4 w 122"/>
                    <a:gd name="T1" fmla="*/ 8 h 116"/>
                    <a:gd name="T2" fmla="*/ 0 w 122"/>
                    <a:gd name="T3" fmla="*/ 1 h 116"/>
                    <a:gd name="T4" fmla="*/ 1 w 122"/>
                    <a:gd name="T5" fmla="*/ 0 h 116"/>
                    <a:gd name="T6" fmla="*/ 2 w 122"/>
                    <a:gd name="T7" fmla="*/ 0 h 116"/>
                    <a:gd name="T8" fmla="*/ 3 w 122"/>
                    <a:gd name="T9" fmla="*/ 0 h 116"/>
                    <a:gd name="T10" fmla="*/ 4 w 122"/>
                    <a:gd name="T11" fmla="*/ 0 h 116"/>
                    <a:gd name="T12" fmla="*/ 8 w 122"/>
                    <a:gd name="T13" fmla="*/ 7 h 116"/>
                    <a:gd name="T14" fmla="*/ 7 w 122"/>
                    <a:gd name="T15" fmla="*/ 7 h 116"/>
                    <a:gd name="T16" fmla="*/ 6 w 122"/>
                    <a:gd name="T17" fmla="*/ 7 h 116"/>
                    <a:gd name="T18" fmla="*/ 5 w 122"/>
                    <a:gd name="T19" fmla="*/ 8 h 116"/>
                    <a:gd name="T20" fmla="*/ 4 w 122"/>
                    <a:gd name="T21" fmla="*/ 8 h 1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2" h="116">
                      <a:moveTo>
                        <a:pt x="60" y="116"/>
                      </a:moveTo>
                      <a:lnTo>
                        <a:pt x="0" y="7"/>
                      </a:lnTo>
                      <a:lnTo>
                        <a:pt x="14" y="5"/>
                      </a:lnTo>
                      <a:lnTo>
                        <a:pt x="30" y="2"/>
                      </a:lnTo>
                      <a:lnTo>
                        <a:pt x="44" y="2"/>
                      </a:lnTo>
                      <a:lnTo>
                        <a:pt x="57" y="0"/>
                      </a:lnTo>
                      <a:lnTo>
                        <a:pt x="122" y="102"/>
                      </a:lnTo>
                      <a:lnTo>
                        <a:pt x="109" y="102"/>
                      </a:lnTo>
                      <a:lnTo>
                        <a:pt x="92" y="106"/>
                      </a:lnTo>
                      <a:lnTo>
                        <a:pt x="76" y="111"/>
                      </a:lnTo>
                      <a:lnTo>
                        <a:pt x="60" y="116"/>
                      </a:lnTo>
                      <a:close/>
                    </a:path>
                  </a:pathLst>
                </a:custGeom>
                <a:solidFill>
                  <a:srgbClr val="D18C6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Freeform 346">
                  <a:extLst>
                    <a:ext uri="{FF2B5EF4-FFF2-40B4-BE49-F238E27FC236}">
                      <a16:creationId xmlns:a16="http://schemas.microsoft.com/office/drawing/2014/main" id="{AFDCF8AE-D015-4515-B71B-F9176023E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7" y="1468"/>
                  <a:ext cx="30" cy="28"/>
                </a:xfrm>
                <a:custGeom>
                  <a:avLst/>
                  <a:gdLst>
                    <a:gd name="T0" fmla="*/ 4 w 122"/>
                    <a:gd name="T1" fmla="*/ 7 h 114"/>
                    <a:gd name="T2" fmla="*/ 0 w 122"/>
                    <a:gd name="T3" fmla="*/ 0 h 114"/>
                    <a:gd name="T4" fmla="*/ 1 w 122"/>
                    <a:gd name="T5" fmla="*/ 0 h 114"/>
                    <a:gd name="T6" fmla="*/ 2 w 122"/>
                    <a:gd name="T7" fmla="*/ 0 h 114"/>
                    <a:gd name="T8" fmla="*/ 3 w 122"/>
                    <a:gd name="T9" fmla="*/ 0 h 114"/>
                    <a:gd name="T10" fmla="*/ 4 w 122"/>
                    <a:gd name="T11" fmla="*/ 0 h 114"/>
                    <a:gd name="T12" fmla="*/ 7 w 122"/>
                    <a:gd name="T13" fmla="*/ 6 h 114"/>
                    <a:gd name="T14" fmla="*/ 6 w 122"/>
                    <a:gd name="T15" fmla="*/ 7 h 114"/>
                    <a:gd name="T16" fmla="*/ 6 w 122"/>
                    <a:gd name="T17" fmla="*/ 7 h 114"/>
                    <a:gd name="T18" fmla="*/ 5 w 122"/>
                    <a:gd name="T19" fmla="*/ 7 h 114"/>
                    <a:gd name="T20" fmla="*/ 4 w 122"/>
                    <a:gd name="T21" fmla="*/ 7 h 11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2" h="114">
                      <a:moveTo>
                        <a:pt x="62" y="114"/>
                      </a:moveTo>
                      <a:lnTo>
                        <a:pt x="0" y="8"/>
                      </a:lnTo>
                      <a:lnTo>
                        <a:pt x="14" y="6"/>
                      </a:lnTo>
                      <a:lnTo>
                        <a:pt x="30" y="2"/>
                      </a:lnTo>
                      <a:lnTo>
                        <a:pt x="46" y="0"/>
                      </a:lnTo>
                      <a:lnTo>
                        <a:pt x="62" y="0"/>
                      </a:lnTo>
                      <a:lnTo>
                        <a:pt x="122" y="106"/>
                      </a:lnTo>
                      <a:lnTo>
                        <a:pt x="106" y="108"/>
                      </a:lnTo>
                      <a:lnTo>
                        <a:pt x="92" y="108"/>
                      </a:lnTo>
                      <a:lnTo>
                        <a:pt x="76" y="112"/>
                      </a:lnTo>
                      <a:lnTo>
                        <a:pt x="62" y="114"/>
                      </a:lnTo>
                      <a:close/>
                    </a:path>
                  </a:pathLst>
                </a:custGeom>
                <a:solidFill>
                  <a:srgbClr val="D18E6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Freeform 347">
                  <a:extLst>
                    <a:ext uri="{FF2B5EF4-FFF2-40B4-BE49-F238E27FC236}">
                      <a16:creationId xmlns:a16="http://schemas.microsoft.com/office/drawing/2014/main" id="{B51C7D73-0857-49BF-98B7-450D18E43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3" y="1468"/>
                  <a:ext cx="32" cy="27"/>
                </a:xfrm>
                <a:custGeom>
                  <a:avLst/>
                  <a:gdLst>
                    <a:gd name="T0" fmla="*/ 4 w 128"/>
                    <a:gd name="T1" fmla="*/ 7 h 108"/>
                    <a:gd name="T2" fmla="*/ 0 w 128"/>
                    <a:gd name="T3" fmla="*/ 1 h 108"/>
                    <a:gd name="T4" fmla="*/ 1 w 128"/>
                    <a:gd name="T5" fmla="*/ 0 h 108"/>
                    <a:gd name="T6" fmla="*/ 2 w 128"/>
                    <a:gd name="T7" fmla="*/ 0 h 108"/>
                    <a:gd name="T8" fmla="*/ 3 w 128"/>
                    <a:gd name="T9" fmla="*/ 0 h 108"/>
                    <a:gd name="T10" fmla="*/ 4 w 128"/>
                    <a:gd name="T11" fmla="*/ 0 h 108"/>
                    <a:gd name="T12" fmla="*/ 8 w 128"/>
                    <a:gd name="T13" fmla="*/ 7 h 108"/>
                    <a:gd name="T14" fmla="*/ 7 w 128"/>
                    <a:gd name="T15" fmla="*/ 7 h 108"/>
                    <a:gd name="T16" fmla="*/ 6 w 128"/>
                    <a:gd name="T17" fmla="*/ 7 h 108"/>
                    <a:gd name="T18" fmla="*/ 5 w 128"/>
                    <a:gd name="T19" fmla="*/ 7 h 108"/>
                    <a:gd name="T20" fmla="*/ 4 w 128"/>
                    <a:gd name="T21" fmla="*/ 7 h 10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8" h="108">
                      <a:moveTo>
                        <a:pt x="65" y="108"/>
                      </a:moveTo>
                      <a:lnTo>
                        <a:pt x="0" y="6"/>
                      </a:lnTo>
                      <a:lnTo>
                        <a:pt x="19" y="2"/>
                      </a:lnTo>
                      <a:lnTo>
                        <a:pt x="35" y="0"/>
                      </a:lnTo>
                      <a:lnTo>
                        <a:pt x="52" y="0"/>
                      </a:lnTo>
                      <a:lnTo>
                        <a:pt x="65" y="0"/>
                      </a:lnTo>
                      <a:lnTo>
                        <a:pt x="128" y="106"/>
                      </a:lnTo>
                      <a:lnTo>
                        <a:pt x="111" y="106"/>
                      </a:lnTo>
                      <a:lnTo>
                        <a:pt x="98" y="106"/>
                      </a:lnTo>
                      <a:lnTo>
                        <a:pt x="81" y="106"/>
                      </a:lnTo>
                      <a:lnTo>
                        <a:pt x="65" y="108"/>
                      </a:lnTo>
                      <a:close/>
                    </a:path>
                  </a:pathLst>
                </a:custGeom>
                <a:solidFill>
                  <a:srgbClr val="D191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Freeform 348">
                  <a:extLst>
                    <a:ext uri="{FF2B5EF4-FFF2-40B4-BE49-F238E27FC236}">
                      <a16:creationId xmlns:a16="http://schemas.microsoft.com/office/drawing/2014/main" id="{22878E1A-EB74-4BBF-A67F-ACEE2D5A19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2" y="1467"/>
                  <a:ext cx="31" cy="28"/>
                </a:xfrm>
                <a:custGeom>
                  <a:avLst/>
                  <a:gdLst>
                    <a:gd name="T0" fmla="*/ 4 w 123"/>
                    <a:gd name="T1" fmla="*/ 7 h 109"/>
                    <a:gd name="T2" fmla="*/ 0 w 123"/>
                    <a:gd name="T3" fmla="*/ 0 h 109"/>
                    <a:gd name="T4" fmla="*/ 1 w 123"/>
                    <a:gd name="T5" fmla="*/ 0 h 109"/>
                    <a:gd name="T6" fmla="*/ 2 w 123"/>
                    <a:gd name="T7" fmla="*/ 0 h 109"/>
                    <a:gd name="T8" fmla="*/ 3 w 123"/>
                    <a:gd name="T9" fmla="*/ 0 h 109"/>
                    <a:gd name="T10" fmla="*/ 4 w 123"/>
                    <a:gd name="T11" fmla="*/ 0 h 109"/>
                    <a:gd name="T12" fmla="*/ 8 w 123"/>
                    <a:gd name="T13" fmla="*/ 7 h 109"/>
                    <a:gd name="T14" fmla="*/ 7 w 123"/>
                    <a:gd name="T15" fmla="*/ 7 h 109"/>
                    <a:gd name="T16" fmla="*/ 6 w 123"/>
                    <a:gd name="T17" fmla="*/ 7 h 109"/>
                    <a:gd name="T18" fmla="*/ 5 w 123"/>
                    <a:gd name="T19" fmla="*/ 7 h 109"/>
                    <a:gd name="T20" fmla="*/ 4 w 123"/>
                    <a:gd name="T21" fmla="*/ 7 h 10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3" h="109">
                      <a:moveTo>
                        <a:pt x="60" y="109"/>
                      </a:moveTo>
                      <a:lnTo>
                        <a:pt x="0" y="3"/>
                      </a:lnTo>
                      <a:lnTo>
                        <a:pt x="14" y="3"/>
                      </a:lnTo>
                      <a:lnTo>
                        <a:pt x="30" y="0"/>
                      </a:lnTo>
                      <a:lnTo>
                        <a:pt x="44" y="0"/>
                      </a:lnTo>
                      <a:lnTo>
                        <a:pt x="60" y="0"/>
                      </a:lnTo>
                      <a:lnTo>
                        <a:pt x="123" y="109"/>
                      </a:lnTo>
                      <a:lnTo>
                        <a:pt x="109" y="106"/>
                      </a:lnTo>
                      <a:lnTo>
                        <a:pt x="93" y="106"/>
                      </a:lnTo>
                      <a:lnTo>
                        <a:pt x="76" y="109"/>
                      </a:lnTo>
                      <a:lnTo>
                        <a:pt x="60" y="109"/>
                      </a:lnTo>
                      <a:close/>
                    </a:path>
                  </a:pathLst>
                </a:custGeom>
                <a:solidFill>
                  <a:srgbClr val="D393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Freeform 349">
                  <a:extLst>
                    <a:ext uri="{FF2B5EF4-FFF2-40B4-BE49-F238E27FC236}">
                      <a16:creationId xmlns:a16="http://schemas.microsoft.com/office/drawing/2014/main" id="{7F1FCBC1-FFC4-44B2-ABB8-EC1D1EB24D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0" y="1467"/>
                  <a:ext cx="32" cy="28"/>
                </a:xfrm>
                <a:custGeom>
                  <a:avLst/>
                  <a:gdLst>
                    <a:gd name="T0" fmla="*/ 4 w 129"/>
                    <a:gd name="T1" fmla="*/ 7 h 109"/>
                    <a:gd name="T2" fmla="*/ 0 w 129"/>
                    <a:gd name="T3" fmla="*/ 0 h 109"/>
                    <a:gd name="T4" fmla="*/ 1 w 129"/>
                    <a:gd name="T5" fmla="*/ 0 h 109"/>
                    <a:gd name="T6" fmla="*/ 2 w 129"/>
                    <a:gd name="T7" fmla="*/ 0 h 109"/>
                    <a:gd name="T8" fmla="*/ 3 w 129"/>
                    <a:gd name="T9" fmla="*/ 0 h 109"/>
                    <a:gd name="T10" fmla="*/ 4 w 129"/>
                    <a:gd name="T11" fmla="*/ 0 h 109"/>
                    <a:gd name="T12" fmla="*/ 8 w 129"/>
                    <a:gd name="T13" fmla="*/ 7 h 109"/>
                    <a:gd name="T14" fmla="*/ 7 w 129"/>
                    <a:gd name="T15" fmla="*/ 7 h 109"/>
                    <a:gd name="T16" fmla="*/ 6 w 129"/>
                    <a:gd name="T17" fmla="*/ 7 h 109"/>
                    <a:gd name="T18" fmla="*/ 5 w 129"/>
                    <a:gd name="T19" fmla="*/ 7 h 109"/>
                    <a:gd name="T20" fmla="*/ 4 w 129"/>
                    <a:gd name="T21" fmla="*/ 7 h 10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9" h="109">
                      <a:moveTo>
                        <a:pt x="63" y="109"/>
                      </a:moveTo>
                      <a:lnTo>
                        <a:pt x="0" y="3"/>
                      </a:lnTo>
                      <a:lnTo>
                        <a:pt x="16" y="0"/>
                      </a:lnTo>
                      <a:lnTo>
                        <a:pt x="33" y="0"/>
                      </a:lnTo>
                      <a:lnTo>
                        <a:pt x="46" y="0"/>
                      </a:lnTo>
                      <a:lnTo>
                        <a:pt x="63" y="0"/>
                      </a:lnTo>
                      <a:lnTo>
                        <a:pt x="129" y="109"/>
                      </a:lnTo>
                      <a:lnTo>
                        <a:pt x="111" y="109"/>
                      </a:lnTo>
                      <a:lnTo>
                        <a:pt x="95" y="106"/>
                      </a:lnTo>
                      <a:lnTo>
                        <a:pt x="79" y="106"/>
                      </a:lnTo>
                      <a:lnTo>
                        <a:pt x="63" y="109"/>
                      </a:lnTo>
                      <a:close/>
                    </a:path>
                  </a:pathLst>
                </a:custGeom>
                <a:solidFill>
                  <a:srgbClr val="D396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350">
                  <a:extLst>
                    <a:ext uri="{FF2B5EF4-FFF2-40B4-BE49-F238E27FC236}">
                      <a16:creationId xmlns:a16="http://schemas.microsoft.com/office/drawing/2014/main" id="{9E625825-28D6-462F-A7DF-2C2E48EE5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7" y="1467"/>
                  <a:ext cx="34" cy="28"/>
                </a:xfrm>
                <a:custGeom>
                  <a:avLst/>
                  <a:gdLst>
                    <a:gd name="T0" fmla="*/ 4 w 136"/>
                    <a:gd name="T1" fmla="*/ 7 h 111"/>
                    <a:gd name="T2" fmla="*/ 0 w 136"/>
                    <a:gd name="T3" fmla="*/ 0 h 111"/>
                    <a:gd name="T4" fmla="*/ 1 w 136"/>
                    <a:gd name="T5" fmla="*/ 0 h 111"/>
                    <a:gd name="T6" fmla="*/ 2 w 136"/>
                    <a:gd name="T7" fmla="*/ 0 h 111"/>
                    <a:gd name="T8" fmla="*/ 4 w 136"/>
                    <a:gd name="T9" fmla="*/ 0 h 111"/>
                    <a:gd name="T10" fmla="*/ 5 w 136"/>
                    <a:gd name="T11" fmla="*/ 0 h 111"/>
                    <a:gd name="T12" fmla="*/ 9 w 136"/>
                    <a:gd name="T13" fmla="*/ 7 h 111"/>
                    <a:gd name="T14" fmla="*/ 8 w 136"/>
                    <a:gd name="T15" fmla="*/ 7 h 111"/>
                    <a:gd name="T16" fmla="*/ 6 w 136"/>
                    <a:gd name="T17" fmla="*/ 7 h 111"/>
                    <a:gd name="T18" fmla="*/ 5 w 136"/>
                    <a:gd name="T19" fmla="*/ 7 h 111"/>
                    <a:gd name="T20" fmla="*/ 4 w 136"/>
                    <a:gd name="T21" fmla="*/ 7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6" h="111">
                      <a:moveTo>
                        <a:pt x="63" y="109"/>
                      </a:move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5" y="0"/>
                      </a:lnTo>
                      <a:lnTo>
                        <a:pt x="55" y="0"/>
                      </a:lnTo>
                      <a:lnTo>
                        <a:pt x="71" y="0"/>
                      </a:lnTo>
                      <a:lnTo>
                        <a:pt x="136" y="111"/>
                      </a:lnTo>
                      <a:lnTo>
                        <a:pt x="120" y="111"/>
                      </a:lnTo>
                      <a:lnTo>
                        <a:pt x="101" y="109"/>
                      </a:lnTo>
                      <a:lnTo>
                        <a:pt x="81" y="109"/>
                      </a:lnTo>
                      <a:lnTo>
                        <a:pt x="63" y="109"/>
                      </a:lnTo>
                      <a:close/>
                    </a:path>
                  </a:pathLst>
                </a:custGeom>
                <a:solidFill>
                  <a:srgbClr val="D89B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351">
                  <a:extLst>
                    <a:ext uri="{FF2B5EF4-FFF2-40B4-BE49-F238E27FC236}">
                      <a16:creationId xmlns:a16="http://schemas.microsoft.com/office/drawing/2014/main" id="{F7760566-C9F0-4AAC-AB51-795C7E8273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5" y="1467"/>
                  <a:ext cx="35" cy="29"/>
                </a:xfrm>
                <a:custGeom>
                  <a:avLst/>
                  <a:gdLst>
                    <a:gd name="T0" fmla="*/ 4 w 138"/>
                    <a:gd name="T1" fmla="*/ 7 h 117"/>
                    <a:gd name="T2" fmla="*/ 0 w 138"/>
                    <a:gd name="T3" fmla="*/ 0 h 117"/>
                    <a:gd name="T4" fmla="*/ 1 w 138"/>
                    <a:gd name="T5" fmla="*/ 0 h 117"/>
                    <a:gd name="T6" fmla="*/ 2 w 138"/>
                    <a:gd name="T7" fmla="*/ 0 h 117"/>
                    <a:gd name="T8" fmla="*/ 3 w 138"/>
                    <a:gd name="T9" fmla="*/ 0 h 117"/>
                    <a:gd name="T10" fmla="*/ 4 w 138"/>
                    <a:gd name="T11" fmla="*/ 0 h 117"/>
                    <a:gd name="T12" fmla="*/ 9 w 138"/>
                    <a:gd name="T13" fmla="*/ 7 h 117"/>
                    <a:gd name="T14" fmla="*/ 8 w 138"/>
                    <a:gd name="T15" fmla="*/ 7 h 117"/>
                    <a:gd name="T16" fmla="*/ 7 w 138"/>
                    <a:gd name="T17" fmla="*/ 7 h 117"/>
                    <a:gd name="T18" fmla="*/ 5 w 138"/>
                    <a:gd name="T19" fmla="*/ 7 h 117"/>
                    <a:gd name="T20" fmla="*/ 4 w 138"/>
                    <a:gd name="T21" fmla="*/ 7 h 1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8" h="117">
                      <a:moveTo>
                        <a:pt x="66" y="109"/>
                      </a:move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36" y="0"/>
                      </a:lnTo>
                      <a:lnTo>
                        <a:pt x="52" y="3"/>
                      </a:lnTo>
                      <a:lnTo>
                        <a:pt x="68" y="3"/>
                      </a:lnTo>
                      <a:lnTo>
                        <a:pt x="138" y="117"/>
                      </a:lnTo>
                      <a:lnTo>
                        <a:pt x="119" y="115"/>
                      </a:lnTo>
                      <a:lnTo>
                        <a:pt x="103" y="111"/>
                      </a:lnTo>
                      <a:lnTo>
                        <a:pt x="84" y="111"/>
                      </a:lnTo>
                      <a:lnTo>
                        <a:pt x="66" y="109"/>
                      </a:lnTo>
                      <a:close/>
                    </a:path>
                  </a:pathLst>
                </a:custGeom>
                <a:solidFill>
                  <a:srgbClr val="D89E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" name="Freeform 352">
                  <a:extLst>
                    <a:ext uri="{FF2B5EF4-FFF2-40B4-BE49-F238E27FC236}">
                      <a16:creationId xmlns:a16="http://schemas.microsoft.com/office/drawing/2014/main" id="{CA3B059E-56E5-46B8-AD0F-E464B202B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5" y="1467"/>
                  <a:ext cx="34" cy="32"/>
                </a:xfrm>
                <a:custGeom>
                  <a:avLst/>
                  <a:gdLst>
                    <a:gd name="T0" fmla="*/ 4 w 139"/>
                    <a:gd name="T1" fmla="*/ 7 h 129"/>
                    <a:gd name="T2" fmla="*/ 0 w 139"/>
                    <a:gd name="T3" fmla="*/ 0 h 129"/>
                    <a:gd name="T4" fmla="*/ 1 w 139"/>
                    <a:gd name="T5" fmla="*/ 0 h 129"/>
                    <a:gd name="T6" fmla="*/ 2 w 139"/>
                    <a:gd name="T7" fmla="*/ 0 h 129"/>
                    <a:gd name="T8" fmla="*/ 3 w 139"/>
                    <a:gd name="T9" fmla="*/ 0 h 129"/>
                    <a:gd name="T10" fmla="*/ 4 w 139"/>
                    <a:gd name="T11" fmla="*/ 0 h 129"/>
                    <a:gd name="T12" fmla="*/ 8 w 139"/>
                    <a:gd name="T13" fmla="*/ 8 h 129"/>
                    <a:gd name="T14" fmla="*/ 7 w 139"/>
                    <a:gd name="T15" fmla="*/ 8 h 129"/>
                    <a:gd name="T16" fmla="*/ 6 w 139"/>
                    <a:gd name="T17" fmla="*/ 7 h 129"/>
                    <a:gd name="T18" fmla="*/ 5 w 139"/>
                    <a:gd name="T19" fmla="*/ 7 h 129"/>
                    <a:gd name="T20" fmla="*/ 4 w 139"/>
                    <a:gd name="T21" fmla="*/ 7 h 12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9" h="129">
                      <a:moveTo>
                        <a:pt x="65" y="111"/>
                      </a:moveTo>
                      <a:lnTo>
                        <a:pt x="0" y="0"/>
                      </a:lnTo>
                      <a:lnTo>
                        <a:pt x="16" y="3"/>
                      </a:lnTo>
                      <a:lnTo>
                        <a:pt x="33" y="3"/>
                      </a:lnTo>
                      <a:lnTo>
                        <a:pt x="49" y="3"/>
                      </a:lnTo>
                      <a:lnTo>
                        <a:pt x="65" y="3"/>
                      </a:lnTo>
                      <a:lnTo>
                        <a:pt x="139" y="129"/>
                      </a:lnTo>
                      <a:lnTo>
                        <a:pt x="122" y="123"/>
                      </a:lnTo>
                      <a:lnTo>
                        <a:pt x="103" y="120"/>
                      </a:lnTo>
                      <a:lnTo>
                        <a:pt x="84" y="115"/>
                      </a:lnTo>
                      <a:lnTo>
                        <a:pt x="65" y="111"/>
                      </a:lnTo>
                      <a:close/>
                    </a:path>
                  </a:pathLst>
                </a:custGeom>
                <a:solidFill>
                  <a:srgbClr val="D89E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353">
                  <a:extLst>
                    <a:ext uri="{FF2B5EF4-FFF2-40B4-BE49-F238E27FC236}">
                      <a16:creationId xmlns:a16="http://schemas.microsoft.com/office/drawing/2014/main" id="{FC81BBB3-66E8-45D7-B947-4BE83455D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2" y="1468"/>
                  <a:ext cx="38" cy="35"/>
                </a:xfrm>
                <a:custGeom>
                  <a:avLst/>
                  <a:gdLst>
                    <a:gd name="T0" fmla="*/ 5 w 152"/>
                    <a:gd name="T1" fmla="*/ 7 h 138"/>
                    <a:gd name="T2" fmla="*/ 0 w 152"/>
                    <a:gd name="T3" fmla="*/ 0 h 138"/>
                    <a:gd name="T4" fmla="*/ 1 w 152"/>
                    <a:gd name="T5" fmla="*/ 0 h 138"/>
                    <a:gd name="T6" fmla="*/ 3 w 152"/>
                    <a:gd name="T7" fmla="*/ 0 h 138"/>
                    <a:gd name="T8" fmla="*/ 4 w 152"/>
                    <a:gd name="T9" fmla="*/ 1 h 138"/>
                    <a:gd name="T10" fmla="*/ 5 w 152"/>
                    <a:gd name="T11" fmla="*/ 1 h 138"/>
                    <a:gd name="T12" fmla="*/ 10 w 152"/>
                    <a:gd name="T13" fmla="*/ 9 h 138"/>
                    <a:gd name="T14" fmla="*/ 9 w 152"/>
                    <a:gd name="T15" fmla="*/ 9 h 138"/>
                    <a:gd name="T16" fmla="*/ 8 w 152"/>
                    <a:gd name="T17" fmla="*/ 9 h 138"/>
                    <a:gd name="T18" fmla="*/ 8 w 152"/>
                    <a:gd name="T19" fmla="*/ 8 h 138"/>
                    <a:gd name="T20" fmla="*/ 7 w 152"/>
                    <a:gd name="T21" fmla="*/ 8 h 138"/>
                    <a:gd name="T22" fmla="*/ 6 w 152"/>
                    <a:gd name="T23" fmla="*/ 8 h 138"/>
                    <a:gd name="T24" fmla="*/ 6 w 152"/>
                    <a:gd name="T25" fmla="*/ 8 h 138"/>
                    <a:gd name="T26" fmla="*/ 5 w 152"/>
                    <a:gd name="T27" fmla="*/ 8 h 138"/>
                    <a:gd name="T28" fmla="*/ 5 w 152"/>
                    <a:gd name="T29" fmla="*/ 7 h 13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2" h="138">
                      <a:moveTo>
                        <a:pt x="70" y="114"/>
                      </a:moveTo>
                      <a:lnTo>
                        <a:pt x="0" y="0"/>
                      </a:lnTo>
                      <a:lnTo>
                        <a:pt x="19" y="0"/>
                      </a:lnTo>
                      <a:lnTo>
                        <a:pt x="38" y="2"/>
                      </a:lnTo>
                      <a:lnTo>
                        <a:pt x="54" y="6"/>
                      </a:lnTo>
                      <a:lnTo>
                        <a:pt x="70" y="8"/>
                      </a:lnTo>
                      <a:lnTo>
                        <a:pt x="152" y="138"/>
                      </a:lnTo>
                      <a:lnTo>
                        <a:pt x="141" y="136"/>
                      </a:lnTo>
                      <a:lnTo>
                        <a:pt x="133" y="133"/>
                      </a:lnTo>
                      <a:lnTo>
                        <a:pt x="122" y="131"/>
                      </a:lnTo>
                      <a:lnTo>
                        <a:pt x="111" y="126"/>
                      </a:lnTo>
                      <a:lnTo>
                        <a:pt x="100" y="122"/>
                      </a:lnTo>
                      <a:lnTo>
                        <a:pt x="92" y="120"/>
                      </a:lnTo>
                      <a:lnTo>
                        <a:pt x="81" y="117"/>
                      </a:lnTo>
                      <a:lnTo>
                        <a:pt x="70" y="114"/>
                      </a:lnTo>
                      <a:close/>
                    </a:path>
                  </a:pathLst>
                </a:custGeom>
                <a:solidFill>
                  <a:srgbClr val="DBA3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354">
                  <a:extLst>
                    <a:ext uri="{FF2B5EF4-FFF2-40B4-BE49-F238E27FC236}">
                      <a16:creationId xmlns:a16="http://schemas.microsoft.com/office/drawing/2014/main" id="{2A3B404B-F80A-4C28-8CCB-FC58E5B39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1468"/>
                  <a:ext cx="39" cy="40"/>
                </a:xfrm>
                <a:custGeom>
                  <a:avLst/>
                  <a:gdLst>
                    <a:gd name="T0" fmla="*/ 4 w 157"/>
                    <a:gd name="T1" fmla="*/ 8 h 161"/>
                    <a:gd name="T2" fmla="*/ 0 w 157"/>
                    <a:gd name="T3" fmla="*/ 0 h 161"/>
                    <a:gd name="T4" fmla="*/ 1 w 157"/>
                    <a:gd name="T5" fmla="*/ 0 h 161"/>
                    <a:gd name="T6" fmla="*/ 2 w 157"/>
                    <a:gd name="T7" fmla="*/ 0 h 161"/>
                    <a:gd name="T8" fmla="*/ 3 w 157"/>
                    <a:gd name="T9" fmla="*/ 1 h 161"/>
                    <a:gd name="T10" fmla="*/ 4 w 157"/>
                    <a:gd name="T11" fmla="*/ 1 h 161"/>
                    <a:gd name="T12" fmla="*/ 10 w 157"/>
                    <a:gd name="T13" fmla="*/ 10 h 161"/>
                    <a:gd name="T14" fmla="*/ 9 w 157"/>
                    <a:gd name="T15" fmla="*/ 10 h 161"/>
                    <a:gd name="T16" fmla="*/ 9 w 157"/>
                    <a:gd name="T17" fmla="*/ 9 h 161"/>
                    <a:gd name="T18" fmla="*/ 8 w 157"/>
                    <a:gd name="T19" fmla="*/ 9 h 161"/>
                    <a:gd name="T20" fmla="*/ 7 w 157"/>
                    <a:gd name="T21" fmla="*/ 9 h 161"/>
                    <a:gd name="T22" fmla="*/ 7 w 157"/>
                    <a:gd name="T23" fmla="*/ 8 h 161"/>
                    <a:gd name="T24" fmla="*/ 6 w 157"/>
                    <a:gd name="T25" fmla="*/ 8 h 161"/>
                    <a:gd name="T26" fmla="*/ 5 w 157"/>
                    <a:gd name="T27" fmla="*/ 8 h 161"/>
                    <a:gd name="T28" fmla="*/ 4 w 157"/>
                    <a:gd name="T29" fmla="*/ 8 h 16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57" h="161">
                      <a:moveTo>
                        <a:pt x="74" y="126"/>
                      </a:moveTo>
                      <a:lnTo>
                        <a:pt x="0" y="0"/>
                      </a:lnTo>
                      <a:lnTo>
                        <a:pt x="19" y="2"/>
                      </a:lnTo>
                      <a:lnTo>
                        <a:pt x="38" y="6"/>
                      </a:lnTo>
                      <a:lnTo>
                        <a:pt x="57" y="11"/>
                      </a:lnTo>
                      <a:lnTo>
                        <a:pt x="74" y="13"/>
                      </a:lnTo>
                      <a:lnTo>
                        <a:pt x="157" y="161"/>
                      </a:lnTo>
                      <a:lnTo>
                        <a:pt x="150" y="155"/>
                      </a:lnTo>
                      <a:lnTo>
                        <a:pt x="139" y="149"/>
                      </a:lnTo>
                      <a:lnTo>
                        <a:pt x="128" y="144"/>
                      </a:lnTo>
                      <a:lnTo>
                        <a:pt x="120" y="142"/>
                      </a:lnTo>
                      <a:lnTo>
                        <a:pt x="109" y="136"/>
                      </a:lnTo>
                      <a:lnTo>
                        <a:pt x="98" y="133"/>
                      </a:lnTo>
                      <a:lnTo>
                        <a:pt x="84" y="128"/>
                      </a:lnTo>
                      <a:lnTo>
                        <a:pt x="74" y="126"/>
                      </a:lnTo>
                      <a:close/>
                    </a:path>
                  </a:pathLst>
                </a:custGeom>
                <a:solidFill>
                  <a:srgbClr val="DBA37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" name="Freeform 355">
                  <a:extLst>
                    <a:ext uri="{FF2B5EF4-FFF2-40B4-BE49-F238E27FC236}">
                      <a16:creationId xmlns:a16="http://schemas.microsoft.com/office/drawing/2014/main" id="{9E3166DD-B8D3-4F81-9EAC-FA100BD91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0" y="1470"/>
                  <a:ext cx="43" cy="44"/>
                </a:xfrm>
                <a:custGeom>
                  <a:avLst/>
                  <a:gdLst>
                    <a:gd name="T0" fmla="*/ 5 w 175"/>
                    <a:gd name="T1" fmla="*/ 8 h 176"/>
                    <a:gd name="T2" fmla="*/ 0 w 175"/>
                    <a:gd name="T3" fmla="*/ 0 h 176"/>
                    <a:gd name="T4" fmla="*/ 1 w 175"/>
                    <a:gd name="T5" fmla="*/ 0 h 176"/>
                    <a:gd name="T6" fmla="*/ 2 w 175"/>
                    <a:gd name="T7" fmla="*/ 0 h 176"/>
                    <a:gd name="T8" fmla="*/ 3 w 175"/>
                    <a:gd name="T9" fmla="*/ 0 h 176"/>
                    <a:gd name="T10" fmla="*/ 4 w 175"/>
                    <a:gd name="T11" fmla="*/ 1 h 176"/>
                    <a:gd name="T12" fmla="*/ 11 w 175"/>
                    <a:gd name="T13" fmla="*/ 11 h 176"/>
                    <a:gd name="T14" fmla="*/ 10 w 175"/>
                    <a:gd name="T15" fmla="*/ 11 h 176"/>
                    <a:gd name="T16" fmla="*/ 9 w 175"/>
                    <a:gd name="T17" fmla="*/ 11 h 176"/>
                    <a:gd name="T18" fmla="*/ 9 w 175"/>
                    <a:gd name="T19" fmla="*/ 10 h 176"/>
                    <a:gd name="T20" fmla="*/ 8 w 175"/>
                    <a:gd name="T21" fmla="*/ 10 h 176"/>
                    <a:gd name="T22" fmla="*/ 7 w 175"/>
                    <a:gd name="T23" fmla="*/ 9 h 176"/>
                    <a:gd name="T24" fmla="*/ 6 w 175"/>
                    <a:gd name="T25" fmla="*/ 9 h 176"/>
                    <a:gd name="T26" fmla="*/ 6 w 175"/>
                    <a:gd name="T27" fmla="*/ 9 h 176"/>
                    <a:gd name="T28" fmla="*/ 5 w 175"/>
                    <a:gd name="T29" fmla="*/ 8 h 17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75" h="176">
                      <a:moveTo>
                        <a:pt x="82" y="130"/>
                      </a:moveTo>
                      <a:lnTo>
                        <a:pt x="0" y="0"/>
                      </a:lnTo>
                      <a:lnTo>
                        <a:pt x="20" y="0"/>
                      </a:lnTo>
                      <a:lnTo>
                        <a:pt x="39" y="3"/>
                      </a:lnTo>
                      <a:lnTo>
                        <a:pt x="55" y="5"/>
                      </a:lnTo>
                      <a:lnTo>
                        <a:pt x="74" y="8"/>
                      </a:lnTo>
                      <a:lnTo>
                        <a:pt x="175" y="176"/>
                      </a:lnTo>
                      <a:lnTo>
                        <a:pt x="164" y="171"/>
                      </a:lnTo>
                      <a:lnTo>
                        <a:pt x="152" y="166"/>
                      </a:lnTo>
                      <a:lnTo>
                        <a:pt x="141" y="158"/>
                      </a:lnTo>
                      <a:lnTo>
                        <a:pt x="129" y="153"/>
                      </a:lnTo>
                      <a:lnTo>
                        <a:pt x="117" y="147"/>
                      </a:lnTo>
                      <a:lnTo>
                        <a:pt x="106" y="141"/>
                      </a:lnTo>
                      <a:lnTo>
                        <a:pt x="93" y="136"/>
                      </a:lnTo>
                      <a:lnTo>
                        <a:pt x="82" y="130"/>
                      </a:lnTo>
                      <a:close/>
                    </a:path>
                  </a:pathLst>
                </a:custGeom>
                <a:solidFill>
                  <a:srgbClr val="DBA57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" name="Freeform 356">
                  <a:extLst>
                    <a:ext uri="{FF2B5EF4-FFF2-40B4-BE49-F238E27FC236}">
                      <a16:creationId xmlns:a16="http://schemas.microsoft.com/office/drawing/2014/main" id="{BC7148A3-EB32-4799-9A35-C150798E95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59" y="1471"/>
                  <a:ext cx="85" cy="117"/>
                </a:xfrm>
                <a:custGeom>
                  <a:avLst/>
                  <a:gdLst>
                    <a:gd name="T0" fmla="*/ 5 w 339"/>
                    <a:gd name="T1" fmla="*/ 9 h 466"/>
                    <a:gd name="T2" fmla="*/ 0 w 339"/>
                    <a:gd name="T3" fmla="*/ 0 h 466"/>
                    <a:gd name="T4" fmla="*/ 1 w 339"/>
                    <a:gd name="T5" fmla="*/ 0 h 466"/>
                    <a:gd name="T6" fmla="*/ 2 w 339"/>
                    <a:gd name="T7" fmla="*/ 1 h 466"/>
                    <a:gd name="T8" fmla="*/ 4 w 339"/>
                    <a:gd name="T9" fmla="*/ 1 h 466"/>
                    <a:gd name="T10" fmla="*/ 5 w 339"/>
                    <a:gd name="T11" fmla="*/ 1 h 466"/>
                    <a:gd name="T12" fmla="*/ 12 w 339"/>
                    <a:gd name="T13" fmla="*/ 13 h 466"/>
                    <a:gd name="T14" fmla="*/ 11 w 339"/>
                    <a:gd name="T15" fmla="*/ 13 h 466"/>
                    <a:gd name="T16" fmla="*/ 11 w 339"/>
                    <a:gd name="T17" fmla="*/ 12 h 466"/>
                    <a:gd name="T18" fmla="*/ 10 w 339"/>
                    <a:gd name="T19" fmla="*/ 12 h 466"/>
                    <a:gd name="T20" fmla="*/ 9 w 339"/>
                    <a:gd name="T21" fmla="*/ 11 h 466"/>
                    <a:gd name="T22" fmla="*/ 8 w 339"/>
                    <a:gd name="T23" fmla="*/ 11 h 466"/>
                    <a:gd name="T24" fmla="*/ 7 w 339"/>
                    <a:gd name="T25" fmla="*/ 10 h 466"/>
                    <a:gd name="T26" fmla="*/ 6 w 339"/>
                    <a:gd name="T27" fmla="*/ 10 h 466"/>
                    <a:gd name="T28" fmla="*/ 5 w 339"/>
                    <a:gd name="T29" fmla="*/ 9 h 466"/>
                    <a:gd name="T30" fmla="*/ 21 w 339"/>
                    <a:gd name="T31" fmla="*/ 27 h 466"/>
                    <a:gd name="T32" fmla="*/ 21 w 339"/>
                    <a:gd name="T33" fmla="*/ 29 h 466"/>
                    <a:gd name="T34" fmla="*/ 21 w 339"/>
                    <a:gd name="T35" fmla="*/ 29 h 466"/>
                    <a:gd name="T36" fmla="*/ 21 w 339"/>
                    <a:gd name="T37" fmla="*/ 29 h 466"/>
                    <a:gd name="T38" fmla="*/ 21 w 339"/>
                    <a:gd name="T39" fmla="*/ 29 h 466"/>
                    <a:gd name="T40" fmla="*/ 21 w 339"/>
                    <a:gd name="T41" fmla="*/ 29 h 466"/>
                    <a:gd name="T42" fmla="*/ 21 w 339"/>
                    <a:gd name="T43" fmla="*/ 29 h 466"/>
                    <a:gd name="T44" fmla="*/ 21 w 339"/>
                    <a:gd name="T45" fmla="*/ 28 h 466"/>
                    <a:gd name="T46" fmla="*/ 21 w 339"/>
                    <a:gd name="T47" fmla="*/ 28 h 466"/>
                    <a:gd name="T48" fmla="*/ 21 w 339"/>
                    <a:gd name="T49" fmla="*/ 27 h 46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339" h="466">
                      <a:moveTo>
                        <a:pt x="83" y="148"/>
                      </a:moveTo>
                      <a:lnTo>
                        <a:pt x="0" y="0"/>
                      </a:lnTo>
                      <a:lnTo>
                        <a:pt x="19" y="3"/>
                      </a:lnTo>
                      <a:lnTo>
                        <a:pt x="37" y="7"/>
                      </a:lnTo>
                      <a:lnTo>
                        <a:pt x="56" y="12"/>
                      </a:lnTo>
                      <a:lnTo>
                        <a:pt x="73" y="17"/>
                      </a:lnTo>
                      <a:lnTo>
                        <a:pt x="190" y="213"/>
                      </a:lnTo>
                      <a:lnTo>
                        <a:pt x="178" y="205"/>
                      </a:lnTo>
                      <a:lnTo>
                        <a:pt x="168" y="194"/>
                      </a:lnTo>
                      <a:lnTo>
                        <a:pt x="155" y="185"/>
                      </a:lnTo>
                      <a:lnTo>
                        <a:pt x="143" y="178"/>
                      </a:lnTo>
                      <a:lnTo>
                        <a:pt x="130" y="169"/>
                      </a:lnTo>
                      <a:lnTo>
                        <a:pt x="113" y="161"/>
                      </a:lnTo>
                      <a:lnTo>
                        <a:pt x="100" y="153"/>
                      </a:lnTo>
                      <a:lnTo>
                        <a:pt x="83" y="148"/>
                      </a:lnTo>
                      <a:close/>
                      <a:moveTo>
                        <a:pt x="326" y="436"/>
                      </a:moveTo>
                      <a:lnTo>
                        <a:pt x="339" y="466"/>
                      </a:lnTo>
                      <a:lnTo>
                        <a:pt x="337" y="466"/>
                      </a:lnTo>
                      <a:lnTo>
                        <a:pt x="333" y="466"/>
                      </a:lnTo>
                      <a:lnTo>
                        <a:pt x="331" y="466"/>
                      </a:lnTo>
                      <a:lnTo>
                        <a:pt x="328" y="466"/>
                      </a:lnTo>
                      <a:lnTo>
                        <a:pt x="328" y="457"/>
                      </a:lnTo>
                      <a:lnTo>
                        <a:pt x="328" y="450"/>
                      </a:lnTo>
                      <a:lnTo>
                        <a:pt x="328" y="441"/>
                      </a:lnTo>
                      <a:lnTo>
                        <a:pt x="326" y="436"/>
                      </a:lnTo>
                      <a:close/>
                    </a:path>
                  </a:pathLst>
                </a:custGeom>
                <a:solidFill>
                  <a:srgbClr val="DDAA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Freeform 357">
                  <a:extLst>
                    <a:ext uri="{FF2B5EF4-FFF2-40B4-BE49-F238E27FC236}">
                      <a16:creationId xmlns:a16="http://schemas.microsoft.com/office/drawing/2014/main" id="{D29EA4BD-F4E2-4B60-AD72-7603408B5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8" y="1472"/>
                  <a:ext cx="85" cy="116"/>
                </a:xfrm>
                <a:custGeom>
                  <a:avLst/>
                  <a:gdLst>
                    <a:gd name="T0" fmla="*/ 6 w 339"/>
                    <a:gd name="T1" fmla="*/ 11 h 463"/>
                    <a:gd name="T2" fmla="*/ 0 w 339"/>
                    <a:gd name="T3" fmla="*/ 0 h 463"/>
                    <a:gd name="T4" fmla="*/ 1 w 339"/>
                    <a:gd name="T5" fmla="*/ 0 h 463"/>
                    <a:gd name="T6" fmla="*/ 1 w 339"/>
                    <a:gd name="T7" fmla="*/ 1 h 463"/>
                    <a:gd name="T8" fmla="*/ 2 w 339"/>
                    <a:gd name="T9" fmla="*/ 1 h 463"/>
                    <a:gd name="T10" fmla="*/ 3 w 339"/>
                    <a:gd name="T11" fmla="*/ 1 h 463"/>
                    <a:gd name="T12" fmla="*/ 3 w 339"/>
                    <a:gd name="T13" fmla="*/ 1 h 463"/>
                    <a:gd name="T14" fmla="*/ 4 w 339"/>
                    <a:gd name="T15" fmla="*/ 1 h 463"/>
                    <a:gd name="T16" fmla="*/ 5 w 339"/>
                    <a:gd name="T17" fmla="*/ 1 h 463"/>
                    <a:gd name="T18" fmla="*/ 5 w 339"/>
                    <a:gd name="T19" fmla="*/ 2 h 463"/>
                    <a:gd name="T20" fmla="*/ 21 w 339"/>
                    <a:gd name="T21" fmla="*/ 29 h 463"/>
                    <a:gd name="T22" fmla="*/ 21 w 339"/>
                    <a:gd name="T23" fmla="*/ 29 h 463"/>
                    <a:gd name="T24" fmla="*/ 20 w 339"/>
                    <a:gd name="T25" fmla="*/ 29 h 463"/>
                    <a:gd name="T26" fmla="*/ 19 w 339"/>
                    <a:gd name="T27" fmla="*/ 29 h 463"/>
                    <a:gd name="T28" fmla="*/ 18 w 339"/>
                    <a:gd name="T29" fmla="*/ 29 h 463"/>
                    <a:gd name="T30" fmla="*/ 18 w 339"/>
                    <a:gd name="T31" fmla="*/ 26 h 463"/>
                    <a:gd name="T32" fmla="*/ 17 w 339"/>
                    <a:gd name="T33" fmla="*/ 23 h 463"/>
                    <a:gd name="T34" fmla="*/ 16 w 339"/>
                    <a:gd name="T35" fmla="*/ 21 h 463"/>
                    <a:gd name="T36" fmla="*/ 15 w 339"/>
                    <a:gd name="T37" fmla="*/ 18 h 463"/>
                    <a:gd name="T38" fmla="*/ 13 w 339"/>
                    <a:gd name="T39" fmla="*/ 16 h 463"/>
                    <a:gd name="T40" fmla="*/ 11 w 339"/>
                    <a:gd name="T41" fmla="*/ 14 h 463"/>
                    <a:gd name="T42" fmla="*/ 9 w 339"/>
                    <a:gd name="T43" fmla="*/ 12 h 463"/>
                    <a:gd name="T44" fmla="*/ 6 w 339"/>
                    <a:gd name="T45" fmla="*/ 11 h 46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339" h="463">
                      <a:moveTo>
                        <a:pt x="101" y="168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1" y="6"/>
                      </a:lnTo>
                      <a:lnTo>
                        <a:pt x="30" y="9"/>
                      </a:lnTo>
                      <a:lnTo>
                        <a:pt x="41" y="11"/>
                      </a:lnTo>
                      <a:lnTo>
                        <a:pt x="51" y="14"/>
                      </a:lnTo>
                      <a:lnTo>
                        <a:pt x="62" y="16"/>
                      </a:lnTo>
                      <a:lnTo>
                        <a:pt x="71" y="20"/>
                      </a:lnTo>
                      <a:lnTo>
                        <a:pt x="81" y="22"/>
                      </a:lnTo>
                      <a:lnTo>
                        <a:pt x="339" y="463"/>
                      </a:lnTo>
                      <a:lnTo>
                        <a:pt x="328" y="463"/>
                      </a:lnTo>
                      <a:lnTo>
                        <a:pt x="318" y="459"/>
                      </a:lnTo>
                      <a:lnTo>
                        <a:pt x="307" y="459"/>
                      </a:lnTo>
                      <a:lnTo>
                        <a:pt x="293" y="463"/>
                      </a:lnTo>
                      <a:lnTo>
                        <a:pt x="285" y="417"/>
                      </a:lnTo>
                      <a:lnTo>
                        <a:pt x="274" y="370"/>
                      </a:lnTo>
                      <a:lnTo>
                        <a:pt x="256" y="329"/>
                      </a:lnTo>
                      <a:lnTo>
                        <a:pt x="231" y="291"/>
                      </a:lnTo>
                      <a:lnTo>
                        <a:pt x="203" y="256"/>
                      </a:lnTo>
                      <a:lnTo>
                        <a:pt x="173" y="223"/>
                      </a:lnTo>
                      <a:lnTo>
                        <a:pt x="138" y="193"/>
                      </a:lnTo>
                      <a:lnTo>
                        <a:pt x="101" y="168"/>
                      </a:lnTo>
                      <a:close/>
                    </a:path>
                  </a:pathLst>
                </a:custGeom>
                <a:solidFill>
                  <a:srgbClr val="E0AF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Freeform 358">
                  <a:extLst>
                    <a:ext uri="{FF2B5EF4-FFF2-40B4-BE49-F238E27FC236}">
                      <a16:creationId xmlns:a16="http://schemas.microsoft.com/office/drawing/2014/main" id="{954DB50D-ECCF-4383-8B0E-19FB418D7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8" y="1476"/>
                  <a:ext cx="84" cy="112"/>
                </a:xfrm>
                <a:custGeom>
                  <a:avLst/>
                  <a:gdLst>
                    <a:gd name="T0" fmla="*/ 17 w 336"/>
                    <a:gd name="T1" fmla="*/ 28 h 449"/>
                    <a:gd name="T2" fmla="*/ 16 w 336"/>
                    <a:gd name="T3" fmla="*/ 26 h 449"/>
                    <a:gd name="T4" fmla="*/ 15 w 336"/>
                    <a:gd name="T5" fmla="*/ 24 h 449"/>
                    <a:gd name="T6" fmla="*/ 15 w 336"/>
                    <a:gd name="T7" fmla="*/ 22 h 449"/>
                    <a:gd name="T8" fmla="*/ 14 w 336"/>
                    <a:gd name="T9" fmla="*/ 20 h 449"/>
                    <a:gd name="T10" fmla="*/ 13 w 336"/>
                    <a:gd name="T11" fmla="*/ 18 h 449"/>
                    <a:gd name="T12" fmla="*/ 12 w 336"/>
                    <a:gd name="T13" fmla="*/ 17 h 449"/>
                    <a:gd name="T14" fmla="*/ 10 w 336"/>
                    <a:gd name="T15" fmla="*/ 15 h 449"/>
                    <a:gd name="T16" fmla="*/ 9 w 336"/>
                    <a:gd name="T17" fmla="*/ 14 h 449"/>
                    <a:gd name="T18" fmla="*/ 7 w 336"/>
                    <a:gd name="T19" fmla="*/ 12 h 449"/>
                    <a:gd name="T20" fmla="*/ 0 w 336"/>
                    <a:gd name="T21" fmla="*/ 0 h 449"/>
                    <a:gd name="T22" fmla="*/ 1 w 336"/>
                    <a:gd name="T23" fmla="*/ 0 h 449"/>
                    <a:gd name="T24" fmla="*/ 2 w 336"/>
                    <a:gd name="T25" fmla="*/ 0 h 449"/>
                    <a:gd name="T26" fmla="*/ 2 w 336"/>
                    <a:gd name="T27" fmla="*/ 0 h 449"/>
                    <a:gd name="T28" fmla="*/ 3 w 336"/>
                    <a:gd name="T29" fmla="*/ 0 h 449"/>
                    <a:gd name="T30" fmla="*/ 3 w 336"/>
                    <a:gd name="T31" fmla="*/ 1 h 449"/>
                    <a:gd name="T32" fmla="*/ 4 w 336"/>
                    <a:gd name="T33" fmla="*/ 1 h 449"/>
                    <a:gd name="T34" fmla="*/ 5 w 336"/>
                    <a:gd name="T35" fmla="*/ 1 h 449"/>
                    <a:gd name="T36" fmla="*/ 5 w 336"/>
                    <a:gd name="T37" fmla="*/ 1 h 449"/>
                    <a:gd name="T38" fmla="*/ 21 w 336"/>
                    <a:gd name="T39" fmla="*/ 28 h 449"/>
                    <a:gd name="T40" fmla="*/ 20 w 336"/>
                    <a:gd name="T41" fmla="*/ 28 h 449"/>
                    <a:gd name="T42" fmla="*/ 19 w 336"/>
                    <a:gd name="T43" fmla="*/ 28 h 449"/>
                    <a:gd name="T44" fmla="*/ 18 w 336"/>
                    <a:gd name="T45" fmla="*/ 28 h 449"/>
                    <a:gd name="T46" fmla="*/ 17 w 336"/>
                    <a:gd name="T47" fmla="*/ 28 h 44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36" h="449">
                      <a:moveTo>
                        <a:pt x="266" y="449"/>
                      </a:moveTo>
                      <a:lnTo>
                        <a:pt x="253" y="419"/>
                      </a:lnTo>
                      <a:lnTo>
                        <a:pt x="244" y="385"/>
                      </a:lnTo>
                      <a:lnTo>
                        <a:pt x="234" y="356"/>
                      </a:lnTo>
                      <a:lnTo>
                        <a:pt x="220" y="326"/>
                      </a:lnTo>
                      <a:lnTo>
                        <a:pt x="204" y="297"/>
                      </a:lnTo>
                      <a:lnTo>
                        <a:pt x="185" y="269"/>
                      </a:lnTo>
                      <a:lnTo>
                        <a:pt x="165" y="244"/>
                      </a:lnTo>
                      <a:lnTo>
                        <a:pt x="141" y="220"/>
                      </a:lnTo>
                      <a:lnTo>
                        <a:pt x="117" y="196"/>
                      </a:lnTo>
                      <a:lnTo>
                        <a:pt x="0" y="0"/>
                      </a:lnTo>
                      <a:lnTo>
                        <a:pt x="10" y="2"/>
                      </a:lnTo>
                      <a:lnTo>
                        <a:pt x="22" y="2"/>
                      </a:lnTo>
                      <a:lnTo>
                        <a:pt x="29" y="6"/>
                      </a:lnTo>
                      <a:lnTo>
                        <a:pt x="40" y="8"/>
                      </a:lnTo>
                      <a:lnTo>
                        <a:pt x="52" y="11"/>
                      </a:lnTo>
                      <a:lnTo>
                        <a:pt x="63" y="16"/>
                      </a:lnTo>
                      <a:lnTo>
                        <a:pt x="70" y="18"/>
                      </a:lnTo>
                      <a:lnTo>
                        <a:pt x="82" y="22"/>
                      </a:lnTo>
                      <a:lnTo>
                        <a:pt x="336" y="449"/>
                      </a:lnTo>
                      <a:lnTo>
                        <a:pt x="320" y="449"/>
                      </a:lnTo>
                      <a:lnTo>
                        <a:pt x="301" y="445"/>
                      </a:lnTo>
                      <a:lnTo>
                        <a:pt x="285" y="445"/>
                      </a:lnTo>
                      <a:lnTo>
                        <a:pt x="266" y="449"/>
                      </a:lnTo>
                      <a:close/>
                    </a:path>
                  </a:pathLst>
                </a:custGeom>
                <a:solidFill>
                  <a:srgbClr val="E2B5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Freeform 359">
                  <a:extLst>
                    <a:ext uri="{FF2B5EF4-FFF2-40B4-BE49-F238E27FC236}">
                      <a16:creationId xmlns:a16="http://schemas.microsoft.com/office/drawing/2014/main" id="{7DCACC3F-206D-4621-829C-BB47C732E9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9" y="1477"/>
                  <a:ext cx="82" cy="112"/>
                </a:xfrm>
                <a:custGeom>
                  <a:avLst/>
                  <a:gdLst>
                    <a:gd name="T0" fmla="*/ 16 w 329"/>
                    <a:gd name="T1" fmla="*/ 28 h 446"/>
                    <a:gd name="T2" fmla="*/ 0 w 329"/>
                    <a:gd name="T3" fmla="*/ 0 h 446"/>
                    <a:gd name="T4" fmla="*/ 1 w 329"/>
                    <a:gd name="T5" fmla="*/ 0 h 446"/>
                    <a:gd name="T6" fmla="*/ 1 w 329"/>
                    <a:gd name="T7" fmla="*/ 0 h 446"/>
                    <a:gd name="T8" fmla="*/ 2 w 329"/>
                    <a:gd name="T9" fmla="*/ 1 h 446"/>
                    <a:gd name="T10" fmla="*/ 2 w 329"/>
                    <a:gd name="T11" fmla="*/ 1 h 446"/>
                    <a:gd name="T12" fmla="*/ 3 w 329"/>
                    <a:gd name="T13" fmla="*/ 1 h 446"/>
                    <a:gd name="T14" fmla="*/ 4 w 329"/>
                    <a:gd name="T15" fmla="*/ 2 h 446"/>
                    <a:gd name="T16" fmla="*/ 4 w 329"/>
                    <a:gd name="T17" fmla="*/ 2 h 446"/>
                    <a:gd name="T18" fmla="*/ 5 w 329"/>
                    <a:gd name="T19" fmla="*/ 2 h 446"/>
                    <a:gd name="T20" fmla="*/ 20 w 329"/>
                    <a:gd name="T21" fmla="*/ 28 h 446"/>
                    <a:gd name="T22" fmla="*/ 19 w 329"/>
                    <a:gd name="T23" fmla="*/ 28 h 446"/>
                    <a:gd name="T24" fmla="*/ 18 w 329"/>
                    <a:gd name="T25" fmla="*/ 28 h 446"/>
                    <a:gd name="T26" fmla="*/ 17 w 329"/>
                    <a:gd name="T27" fmla="*/ 28 h 446"/>
                    <a:gd name="T28" fmla="*/ 16 w 329"/>
                    <a:gd name="T29" fmla="*/ 28 h 44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29" h="446">
                      <a:moveTo>
                        <a:pt x="258" y="441"/>
                      </a:moveTo>
                      <a:lnTo>
                        <a:pt x="0" y="0"/>
                      </a:lnTo>
                      <a:lnTo>
                        <a:pt x="11" y="3"/>
                      </a:lnTo>
                      <a:lnTo>
                        <a:pt x="22" y="5"/>
                      </a:lnTo>
                      <a:lnTo>
                        <a:pt x="32" y="8"/>
                      </a:lnTo>
                      <a:lnTo>
                        <a:pt x="41" y="14"/>
                      </a:lnTo>
                      <a:lnTo>
                        <a:pt x="52" y="17"/>
                      </a:lnTo>
                      <a:lnTo>
                        <a:pt x="62" y="22"/>
                      </a:lnTo>
                      <a:lnTo>
                        <a:pt x="74" y="24"/>
                      </a:lnTo>
                      <a:lnTo>
                        <a:pt x="82" y="30"/>
                      </a:lnTo>
                      <a:lnTo>
                        <a:pt x="329" y="446"/>
                      </a:lnTo>
                      <a:lnTo>
                        <a:pt x="311" y="443"/>
                      </a:lnTo>
                      <a:lnTo>
                        <a:pt x="293" y="441"/>
                      </a:lnTo>
                      <a:lnTo>
                        <a:pt x="277" y="441"/>
                      </a:lnTo>
                      <a:lnTo>
                        <a:pt x="258" y="441"/>
                      </a:lnTo>
                      <a:close/>
                    </a:path>
                  </a:pathLst>
                </a:custGeom>
                <a:solidFill>
                  <a:srgbClr val="E2B77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360">
                  <a:extLst>
                    <a:ext uri="{FF2B5EF4-FFF2-40B4-BE49-F238E27FC236}">
                      <a16:creationId xmlns:a16="http://schemas.microsoft.com/office/drawing/2014/main" id="{D08D166F-C9D8-4F41-92DC-69A70E246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" y="1481"/>
                  <a:ext cx="80" cy="109"/>
                </a:xfrm>
                <a:custGeom>
                  <a:avLst/>
                  <a:gdLst>
                    <a:gd name="T0" fmla="*/ 16 w 320"/>
                    <a:gd name="T1" fmla="*/ 27 h 434"/>
                    <a:gd name="T2" fmla="*/ 0 w 320"/>
                    <a:gd name="T3" fmla="*/ 0 h 434"/>
                    <a:gd name="T4" fmla="*/ 1 w 320"/>
                    <a:gd name="T5" fmla="*/ 0 h 434"/>
                    <a:gd name="T6" fmla="*/ 1 w 320"/>
                    <a:gd name="T7" fmla="*/ 1 h 434"/>
                    <a:gd name="T8" fmla="*/ 2 w 320"/>
                    <a:gd name="T9" fmla="*/ 1 h 434"/>
                    <a:gd name="T10" fmla="*/ 3 w 320"/>
                    <a:gd name="T11" fmla="*/ 1 h 434"/>
                    <a:gd name="T12" fmla="*/ 4 w 320"/>
                    <a:gd name="T13" fmla="*/ 1 h 434"/>
                    <a:gd name="T14" fmla="*/ 4 w 320"/>
                    <a:gd name="T15" fmla="*/ 2 h 434"/>
                    <a:gd name="T16" fmla="*/ 5 w 320"/>
                    <a:gd name="T17" fmla="*/ 2 h 434"/>
                    <a:gd name="T18" fmla="*/ 6 w 320"/>
                    <a:gd name="T19" fmla="*/ 2 h 434"/>
                    <a:gd name="T20" fmla="*/ 20 w 320"/>
                    <a:gd name="T21" fmla="*/ 27 h 434"/>
                    <a:gd name="T22" fmla="*/ 19 w 320"/>
                    <a:gd name="T23" fmla="*/ 27 h 434"/>
                    <a:gd name="T24" fmla="*/ 18 w 320"/>
                    <a:gd name="T25" fmla="*/ 27 h 434"/>
                    <a:gd name="T26" fmla="*/ 17 w 320"/>
                    <a:gd name="T27" fmla="*/ 27 h 434"/>
                    <a:gd name="T28" fmla="*/ 16 w 320"/>
                    <a:gd name="T29" fmla="*/ 27 h 43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20" h="434">
                      <a:moveTo>
                        <a:pt x="254" y="427"/>
                      </a:moveTo>
                      <a:lnTo>
                        <a:pt x="0" y="0"/>
                      </a:lnTo>
                      <a:lnTo>
                        <a:pt x="11" y="3"/>
                      </a:lnTo>
                      <a:lnTo>
                        <a:pt x="21" y="8"/>
                      </a:lnTo>
                      <a:lnTo>
                        <a:pt x="35" y="10"/>
                      </a:lnTo>
                      <a:lnTo>
                        <a:pt x="46" y="16"/>
                      </a:lnTo>
                      <a:lnTo>
                        <a:pt x="57" y="19"/>
                      </a:lnTo>
                      <a:lnTo>
                        <a:pt x="67" y="24"/>
                      </a:lnTo>
                      <a:lnTo>
                        <a:pt x="78" y="26"/>
                      </a:lnTo>
                      <a:lnTo>
                        <a:pt x="89" y="32"/>
                      </a:lnTo>
                      <a:lnTo>
                        <a:pt x="320" y="434"/>
                      </a:lnTo>
                      <a:lnTo>
                        <a:pt x="300" y="432"/>
                      </a:lnTo>
                      <a:lnTo>
                        <a:pt x="284" y="429"/>
                      </a:lnTo>
                      <a:lnTo>
                        <a:pt x="268" y="427"/>
                      </a:lnTo>
                      <a:lnTo>
                        <a:pt x="254" y="427"/>
                      </a:lnTo>
                      <a:close/>
                    </a:path>
                  </a:pathLst>
                </a:custGeom>
                <a:solidFill>
                  <a:srgbClr val="E5BC8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" name="Freeform 361">
                  <a:extLst>
                    <a:ext uri="{FF2B5EF4-FFF2-40B4-BE49-F238E27FC236}">
                      <a16:creationId xmlns:a16="http://schemas.microsoft.com/office/drawing/2014/main" id="{CB9C0AAC-F49B-4446-B7DC-F9F7EC27B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9" y="1485"/>
                  <a:ext cx="78" cy="104"/>
                </a:xfrm>
                <a:custGeom>
                  <a:avLst/>
                  <a:gdLst>
                    <a:gd name="T0" fmla="*/ 16 w 312"/>
                    <a:gd name="T1" fmla="*/ 26 h 416"/>
                    <a:gd name="T2" fmla="*/ 0 w 312"/>
                    <a:gd name="T3" fmla="*/ 0 h 416"/>
                    <a:gd name="T4" fmla="*/ 1 w 312"/>
                    <a:gd name="T5" fmla="*/ 0 h 416"/>
                    <a:gd name="T6" fmla="*/ 2 w 312"/>
                    <a:gd name="T7" fmla="*/ 1 h 416"/>
                    <a:gd name="T8" fmla="*/ 2 w 312"/>
                    <a:gd name="T9" fmla="*/ 1 h 416"/>
                    <a:gd name="T10" fmla="*/ 3 w 312"/>
                    <a:gd name="T11" fmla="*/ 1 h 416"/>
                    <a:gd name="T12" fmla="*/ 4 w 312"/>
                    <a:gd name="T13" fmla="*/ 2 h 416"/>
                    <a:gd name="T14" fmla="*/ 5 w 312"/>
                    <a:gd name="T15" fmla="*/ 2 h 416"/>
                    <a:gd name="T16" fmla="*/ 5 w 312"/>
                    <a:gd name="T17" fmla="*/ 2 h 416"/>
                    <a:gd name="T18" fmla="*/ 6 w 312"/>
                    <a:gd name="T19" fmla="*/ 3 h 416"/>
                    <a:gd name="T20" fmla="*/ 20 w 312"/>
                    <a:gd name="T21" fmla="*/ 26 h 416"/>
                    <a:gd name="T22" fmla="*/ 18 w 312"/>
                    <a:gd name="T23" fmla="*/ 26 h 416"/>
                    <a:gd name="T24" fmla="*/ 17 w 312"/>
                    <a:gd name="T25" fmla="*/ 26 h 416"/>
                    <a:gd name="T26" fmla="*/ 16 w 312"/>
                    <a:gd name="T27" fmla="*/ 26 h 416"/>
                    <a:gd name="T28" fmla="*/ 16 w 312"/>
                    <a:gd name="T29" fmla="*/ 26 h 41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12" h="416">
                      <a:moveTo>
                        <a:pt x="247" y="416"/>
                      </a:moveTo>
                      <a:lnTo>
                        <a:pt x="0" y="0"/>
                      </a:lnTo>
                      <a:lnTo>
                        <a:pt x="10" y="5"/>
                      </a:lnTo>
                      <a:lnTo>
                        <a:pt x="24" y="8"/>
                      </a:lnTo>
                      <a:lnTo>
                        <a:pt x="35" y="14"/>
                      </a:lnTo>
                      <a:lnTo>
                        <a:pt x="46" y="19"/>
                      </a:lnTo>
                      <a:lnTo>
                        <a:pt x="60" y="24"/>
                      </a:lnTo>
                      <a:lnTo>
                        <a:pt x="70" y="30"/>
                      </a:lnTo>
                      <a:lnTo>
                        <a:pt x="81" y="35"/>
                      </a:lnTo>
                      <a:lnTo>
                        <a:pt x="93" y="40"/>
                      </a:lnTo>
                      <a:lnTo>
                        <a:pt x="312" y="416"/>
                      </a:lnTo>
                      <a:lnTo>
                        <a:pt x="293" y="416"/>
                      </a:lnTo>
                      <a:lnTo>
                        <a:pt x="277" y="416"/>
                      </a:lnTo>
                      <a:lnTo>
                        <a:pt x="261" y="416"/>
                      </a:lnTo>
                      <a:lnTo>
                        <a:pt x="247" y="416"/>
                      </a:lnTo>
                      <a:close/>
                    </a:path>
                  </a:pathLst>
                </a:custGeom>
                <a:solidFill>
                  <a:srgbClr val="E8C18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" name="Freeform 362">
                  <a:extLst>
                    <a:ext uri="{FF2B5EF4-FFF2-40B4-BE49-F238E27FC236}">
                      <a16:creationId xmlns:a16="http://schemas.microsoft.com/office/drawing/2014/main" id="{B86A2849-CBE9-4658-B192-DF9A2BCBBA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0" y="1489"/>
                  <a:ext cx="72" cy="101"/>
                </a:xfrm>
                <a:custGeom>
                  <a:avLst/>
                  <a:gdLst>
                    <a:gd name="T0" fmla="*/ 15 w 285"/>
                    <a:gd name="T1" fmla="*/ 25 h 402"/>
                    <a:gd name="T2" fmla="*/ 0 w 285"/>
                    <a:gd name="T3" fmla="*/ 0 h 402"/>
                    <a:gd name="T4" fmla="*/ 1 w 285"/>
                    <a:gd name="T5" fmla="*/ 1 h 402"/>
                    <a:gd name="T6" fmla="*/ 2 w 285"/>
                    <a:gd name="T7" fmla="*/ 1 h 402"/>
                    <a:gd name="T8" fmla="*/ 3 w 285"/>
                    <a:gd name="T9" fmla="*/ 2 h 402"/>
                    <a:gd name="T10" fmla="*/ 3 w 285"/>
                    <a:gd name="T11" fmla="*/ 2 h 402"/>
                    <a:gd name="T12" fmla="*/ 4 w 285"/>
                    <a:gd name="T13" fmla="*/ 3 h 402"/>
                    <a:gd name="T14" fmla="*/ 5 w 285"/>
                    <a:gd name="T15" fmla="*/ 3 h 402"/>
                    <a:gd name="T16" fmla="*/ 6 w 285"/>
                    <a:gd name="T17" fmla="*/ 3 h 402"/>
                    <a:gd name="T18" fmla="*/ 6 w 285"/>
                    <a:gd name="T19" fmla="*/ 4 h 402"/>
                    <a:gd name="T20" fmla="*/ 18 w 285"/>
                    <a:gd name="T21" fmla="*/ 23 h 402"/>
                    <a:gd name="T22" fmla="*/ 18 w 285"/>
                    <a:gd name="T23" fmla="*/ 24 h 402"/>
                    <a:gd name="T24" fmla="*/ 18 w 285"/>
                    <a:gd name="T25" fmla="*/ 24 h 402"/>
                    <a:gd name="T26" fmla="*/ 18 w 285"/>
                    <a:gd name="T27" fmla="*/ 25 h 402"/>
                    <a:gd name="T28" fmla="*/ 18 w 285"/>
                    <a:gd name="T29" fmla="*/ 25 h 402"/>
                    <a:gd name="T30" fmla="*/ 17 w 285"/>
                    <a:gd name="T31" fmla="*/ 25 h 402"/>
                    <a:gd name="T32" fmla="*/ 16 w 285"/>
                    <a:gd name="T33" fmla="*/ 25 h 402"/>
                    <a:gd name="T34" fmla="*/ 16 w 285"/>
                    <a:gd name="T35" fmla="*/ 25 h 402"/>
                    <a:gd name="T36" fmla="*/ 15 w 285"/>
                    <a:gd name="T37" fmla="*/ 25 h 40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85" h="402">
                      <a:moveTo>
                        <a:pt x="231" y="402"/>
                      </a:moveTo>
                      <a:lnTo>
                        <a:pt x="0" y="0"/>
                      </a:lnTo>
                      <a:lnTo>
                        <a:pt x="14" y="8"/>
                      </a:lnTo>
                      <a:lnTo>
                        <a:pt x="24" y="17"/>
                      </a:lnTo>
                      <a:lnTo>
                        <a:pt x="38" y="22"/>
                      </a:lnTo>
                      <a:lnTo>
                        <a:pt x="49" y="30"/>
                      </a:lnTo>
                      <a:lnTo>
                        <a:pt x="63" y="38"/>
                      </a:lnTo>
                      <a:lnTo>
                        <a:pt x="73" y="44"/>
                      </a:lnTo>
                      <a:lnTo>
                        <a:pt x="87" y="52"/>
                      </a:lnTo>
                      <a:lnTo>
                        <a:pt x="100" y="60"/>
                      </a:lnTo>
                      <a:lnTo>
                        <a:pt x="285" y="370"/>
                      </a:lnTo>
                      <a:lnTo>
                        <a:pt x="285" y="379"/>
                      </a:lnTo>
                      <a:lnTo>
                        <a:pt x="283" y="384"/>
                      </a:lnTo>
                      <a:lnTo>
                        <a:pt x="280" y="391"/>
                      </a:lnTo>
                      <a:lnTo>
                        <a:pt x="280" y="400"/>
                      </a:lnTo>
                      <a:lnTo>
                        <a:pt x="269" y="402"/>
                      </a:lnTo>
                      <a:lnTo>
                        <a:pt x="258" y="402"/>
                      </a:lnTo>
                      <a:lnTo>
                        <a:pt x="245" y="402"/>
                      </a:lnTo>
                      <a:lnTo>
                        <a:pt x="231" y="402"/>
                      </a:lnTo>
                      <a:close/>
                    </a:path>
                  </a:pathLst>
                </a:custGeom>
                <a:solidFill>
                  <a:srgbClr val="E8C18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Freeform 363">
                  <a:extLst>
                    <a:ext uri="{FF2B5EF4-FFF2-40B4-BE49-F238E27FC236}">
                      <a16:creationId xmlns:a16="http://schemas.microsoft.com/office/drawing/2014/main" id="{D9C7F80A-E345-48B6-997A-0EAA7C442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2" y="1495"/>
                  <a:ext cx="59" cy="94"/>
                </a:xfrm>
                <a:custGeom>
                  <a:avLst/>
                  <a:gdLst>
                    <a:gd name="T0" fmla="*/ 14 w 236"/>
                    <a:gd name="T1" fmla="*/ 24 h 376"/>
                    <a:gd name="T2" fmla="*/ 0 w 236"/>
                    <a:gd name="T3" fmla="*/ 0 h 376"/>
                    <a:gd name="T4" fmla="*/ 1 w 236"/>
                    <a:gd name="T5" fmla="*/ 1 h 376"/>
                    <a:gd name="T6" fmla="*/ 2 w 236"/>
                    <a:gd name="T7" fmla="*/ 1 h 376"/>
                    <a:gd name="T8" fmla="*/ 3 w 236"/>
                    <a:gd name="T9" fmla="*/ 2 h 376"/>
                    <a:gd name="T10" fmla="*/ 4 w 236"/>
                    <a:gd name="T11" fmla="*/ 3 h 376"/>
                    <a:gd name="T12" fmla="*/ 5 w 236"/>
                    <a:gd name="T13" fmla="*/ 3 h 376"/>
                    <a:gd name="T14" fmla="*/ 6 w 236"/>
                    <a:gd name="T15" fmla="*/ 4 h 376"/>
                    <a:gd name="T16" fmla="*/ 7 w 236"/>
                    <a:gd name="T17" fmla="*/ 5 h 376"/>
                    <a:gd name="T18" fmla="*/ 7 w 236"/>
                    <a:gd name="T19" fmla="*/ 5 h 376"/>
                    <a:gd name="T20" fmla="*/ 15 w 236"/>
                    <a:gd name="T21" fmla="*/ 18 h 376"/>
                    <a:gd name="T22" fmla="*/ 15 w 236"/>
                    <a:gd name="T23" fmla="*/ 19 h 376"/>
                    <a:gd name="T24" fmla="*/ 15 w 236"/>
                    <a:gd name="T25" fmla="*/ 20 h 376"/>
                    <a:gd name="T26" fmla="*/ 15 w 236"/>
                    <a:gd name="T27" fmla="*/ 22 h 376"/>
                    <a:gd name="T28" fmla="*/ 15 w 236"/>
                    <a:gd name="T29" fmla="*/ 24 h 376"/>
                    <a:gd name="T30" fmla="*/ 15 w 236"/>
                    <a:gd name="T31" fmla="*/ 24 h 376"/>
                    <a:gd name="T32" fmla="*/ 14 w 236"/>
                    <a:gd name="T33" fmla="*/ 24 h 376"/>
                    <a:gd name="T34" fmla="*/ 14 w 236"/>
                    <a:gd name="T35" fmla="*/ 24 h 376"/>
                    <a:gd name="T36" fmla="*/ 14 w 236"/>
                    <a:gd name="T37" fmla="*/ 24 h 37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36" h="376">
                      <a:moveTo>
                        <a:pt x="219" y="376"/>
                      </a:moveTo>
                      <a:lnTo>
                        <a:pt x="0" y="0"/>
                      </a:lnTo>
                      <a:lnTo>
                        <a:pt x="16" y="9"/>
                      </a:lnTo>
                      <a:lnTo>
                        <a:pt x="29" y="20"/>
                      </a:lnTo>
                      <a:lnTo>
                        <a:pt x="46" y="30"/>
                      </a:lnTo>
                      <a:lnTo>
                        <a:pt x="62" y="41"/>
                      </a:lnTo>
                      <a:lnTo>
                        <a:pt x="76" y="53"/>
                      </a:lnTo>
                      <a:lnTo>
                        <a:pt x="88" y="64"/>
                      </a:lnTo>
                      <a:lnTo>
                        <a:pt x="102" y="74"/>
                      </a:lnTo>
                      <a:lnTo>
                        <a:pt x="113" y="85"/>
                      </a:lnTo>
                      <a:lnTo>
                        <a:pt x="230" y="278"/>
                      </a:lnTo>
                      <a:lnTo>
                        <a:pt x="233" y="300"/>
                      </a:lnTo>
                      <a:lnTo>
                        <a:pt x="236" y="325"/>
                      </a:lnTo>
                      <a:lnTo>
                        <a:pt x="236" y="348"/>
                      </a:lnTo>
                      <a:lnTo>
                        <a:pt x="233" y="376"/>
                      </a:lnTo>
                      <a:lnTo>
                        <a:pt x="230" y="376"/>
                      </a:lnTo>
                      <a:lnTo>
                        <a:pt x="228" y="376"/>
                      </a:lnTo>
                      <a:lnTo>
                        <a:pt x="222" y="376"/>
                      </a:lnTo>
                      <a:lnTo>
                        <a:pt x="219" y="376"/>
                      </a:lnTo>
                      <a:close/>
                    </a:path>
                  </a:pathLst>
                </a:custGeom>
                <a:solidFill>
                  <a:srgbClr val="E8C48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364">
                  <a:extLst>
                    <a:ext uri="{FF2B5EF4-FFF2-40B4-BE49-F238E27FC236}">
                      <a16:creationId xmlns:a16="http://schemas.microsoft.com/office/drawing/2014/main" id="{0177B7EB-24F0-4260-9476-257486F0C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6" y="1504"/>
                  <a:ext cx="46" cy="77"/>
                </a:xfrm>
                <a:custGeom>
                  <a:avLst/>
                  <a:gdLst>
                    <a:gd name="T0" fmla="*/ 11 w 185"/>
                    <a:gd name="T1" fmla="*/ 19 h 310"/>
                    <a:gd name="T2" fmla="*/ 0 w 185"/>
                    <a:gd name="T3" fmla="*/ 0 h 310"/>
                    <a:gd name="T4" fmla="*/ 2 w 185"/>
                    <a:gd name="T5" fmla="*/ 2 h 310"/>
                    <a:gd name="T6" fmla="*/ 5 w 185"/>
                    <a:gd name="T7" fmla="*/ 4 h 310"/>
                    <a:gd name="T8" fmla="*/ 7 w 185"/>
                    <a:gd name="T9" fmla="*/ 6 h 310"/>
                    <a:gd name="T10" fmla="*/ 8 w 185"/>
                    <a:gd name="T11" fmla="*/ 8 h 310"/>
                    <a:gd name="T12" fmla="*/ 10 w 185"/>
                    <a:gd name="T13" fmla="*/ 11 h 310"/>
                    <a:gd name="T14" fmla="*/ 11 w 185"/>
                    <a:gd name="T15" fmla="*/ 13 h 310"/>
                    <a:gd name="T16" fmla="*/ 11 w 185"/>
                    <a:gd name="T17" fmla="*/ 16 h 310"/>
                    <a:gd name="T18" fmla="*/ 11 w 185"/>
                    <a:gd name="T19" fmla="*/ 19 h 31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5" h="310">
                      <a:moveTo>
                        <a:pt x="185" y="310"/>
                      </a:moveTo>
                      <a:lnTo>
                        <a:pt x="0" y="0"/>
                      </a:lnTo>
                      <a:lnTo>
                        <a:pt x="41" y="30"/>
                      </a:lnTo>
                      <a:lnTo>
                        <a:pt x="76" y="63"/>
                      </a:lnTo>
                      <a:lnTo>
                        <a:pt x="109" y="98"/>
                      </a:lnTo>
                      <a:lnTo>
                        <a:pt x="134" y="136"/>
                      </a:lnTo>
                      <a:lnTo>
                        <a:pt x="155" y="176"/>
                      </a:lnTo>
                      <a:lnTo>
                        <a:pt x="171" y="218"/>
                      </a:lnTo>
                      <a:lnTo>
                        <a:pt x="183" y="264"/>
                      </a:lnTo>
                      <a:lnTo>
                        <a:pt x="185" y="310"/>
                      </a:lnTo>
                      <a:close/>
                    </a:path>
                  </a:pathLst>
                </a:custGeom>
                <a:solidFill>
                  <a:srgbClr val="EDC98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Freeform 365">
                  <a:extLst>
                    <a:ext uri="{FF2B5EF4-FFF2-40B4-BE49-F238E27FC236}">
                      <a16:creationId xmlns:a16="http://schemas.microsoft.com/office/drawing/2014/main" id="{15917A19-D256-400E-88D6-AF9F65739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1" y="1516"/>
                  <a:ext cx="29" cy="48"/>
                </a:xfrm>
                <a:custGeom>
                  <a:avLst/>
                  <a:gdLst>
                    <a:gd name="T0" fmla="*/ 7 w 117"/>
                    <a:gd name="T1" fmla="*/ 12 h 193"/>
                    <a:gd name="T2" fmla="*/ 0 w 117"/>
                    <a:gd name="T3" fmla="*/ 0 h 193"/>
                    <a:gd name="T4" fmla="*/ 1 w 117"/>
                    <a:gd name="T5" fmla="*/ 1 h 193"/>
                    <a:gd name="T6" fmla="*/ 2 w 117"/>
                    <a:gd name="T7" fmla="*/ 3 h 193"/>
                    <a:gd name="T8" fmla="*/ 3 w 117"/>
                    <a:gd name="T9" fmla="*/ 4 h 193"/>
                    <a:gd name="T10" fmla="*/ 4 w 117"/>
                    <a:gd name="T11" fmla="*/ 5 h 193"/>
                    <a:gd name="T12" fmla="*/ 5 w 117"/>
                    <a:gd name="T13" fmla="*/ 7 h 193"/>
                    <a:gd name="T14" fmla="*/ 6 w 117"/>
                    <a:gd name="T15" fmla="*/ 9 h 193"/>
                    <a:gd name="T16" fmla="*/ 7 w 117"/>
                    <a:gd name="T17" fmla="*/ 10 h 193"/>
                    <a:gd name="T18" fmla="*/ 7 w 117"/>
                    <a:gd name="T19" fmla="*/ 12 h 19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7" h="193">
                      <a:moveTo>
                        <a:pt x="117" y="193"/>
                      </a:moveTo>
                      <a:lnTo>
                        <a:pt x="0" y="0"/>
                      </a:lnTo>
                      <a:lnTo>
                        <a:pt x="23" y="21"/>
                      </a:lnTo>
                      <a:lnTo>
                        <a:pt x="41" y="44"/>
                      </a:lnTo>
                      <a:lnTo>
                        <a:pt x="58" y="65"/>
                      </a:lnTo>
                      <a:lnTo>
                        <a:pt x="74" y="90"/>
                      </a:lnTo>
                      <a:lnTo>
                        <a:pt x="87" y="114"/>
                      </a:lnTo>
                      <a:lnTo>
                        <a:pt x="98" y="141"/>
                      </a:lnTo>
                      <a:lnTo>
                        <a:pt x="109" y="166"/>
                      </a:lnTo>
                      <a:lnTo>
                        <a:pt x="117" y="193"/>
                      </a:lnTo>
                      <a:close/>
                    </a:path>
                  </a:pathLst>
                </a:custGeom>
                <a:solidFill>
                  <a:srgbClr val="EDCE9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366">
                  <a:extLst>
                    <a:ext uri="{FF2B5EF4-FFF2-40B4-BE49-F238E27FC236}">
                      <a16:creationId xmlns:a16="http://schemas.microsoft.com/office/drawing/2014/main" id="{10A61320-5B63-420E-80F3-298AF11C7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4" y="1526"/>
                  <a:ext cx="36" cy="50"/>
                </a:xfrm>
                <a:custGeom>
                  <a:avLst/>
                  <a:gdLst>
                    <a:gd name="T0" fmla="*/ 4 w 147"/>
                    <a:gd name="T1" fmla="*/ 12 h 202"/>
                    <a:gd name="T2" fmla="*/ 3 w 147"/>
                    <a:gd name="T3" fmla="*/ 9 h 202"/>
                    <a:gd name="T4" fmla="*/ 2 w 147"/>
                    <a:gd name="T5" fmla="*/ 6 h 202"/>
                    <a:gd name="T6" fmla="*/ 1 w 147"/>
                    <a:gd name="T7" fmla="*/ 3 h 202"/>
                    <a:gd name="T8" fmla="*/ 0 w 147"/>
                    <a:gd name="T9" fmla="*/ 0 h 202"/>
                    <a:gd name="T10" fmla="*/ 3 w 147"/>
                    <a:gd name="T11" fmla="*/ 0 h 202"/>
                    <a:gd name="T12" fmla="*/ 6 w 147"/>
                    <a:gd name="T13" fmla="*/ 1 h 202"/>
                    <a:gd name="T14" fmla="*/ 8 w 147"/>
                    <a:gd name="T15" fmla="*/ 3 h 202"/>
                    <a:gd name="T16" fmla="*/ 9 w 147"/>
                    <a:gd name="T17" fmla="*/ 5 h 202"/>
                    <a:gd name="T18" fmla="*/ 9 w 147"/>
                    <a:gd name="T19" fmla="*/ 7 h 202"/>
                    <a:gd name="T20" fmla="*/ 8 w 147"/>
                    <a:gd name="T21" fmla="*/ 9 h 202"/>
                    <a:gd name="T22" fmla="*/ 7 w 147"/>
                    <a:gd name="T23" fmla="*/ 11 h 202"/>
                    <a:gd name="T24" fmla="*/ 4 w 147"/>
                    <a:gd name="T25" fmla="*/ 12 h 20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7" h="202">
                      <a:moveTo>
                        <a:pt x="69" y="202"/>
                      </a:moveTo>
                      <a:lnTo>
                        <a:pt x="55" y="147"/>
                      </a:lnTo>
                      <a:lnTo>
                        <a:pt x="39" y="98"/>
                      </a:lnTo>
                      <a:lnTo>
                        <a:pt x="22" y="49"/>
                      </a:lnTo>
                      <a:lnTo>
                        <a:pt x="0" y="0"/>
                      </a:lnTo>
                      <a:lnTo>
                        <a:pt x="55" y="3"/>
                      </a:lnTo>
                      <a:lnTo>
                        <a:pt x="96" y="19"/>
                      </a:lnTo>
                      <a:lnTo>
                        <a:pt x="129" y="46"/>
                      </a:lnTo>
                      <a:lnTo>
                        <a:pt x="145" y="79"/>
                      </a:lnTo>
                      <a:lnTo>
                        <a:pt x="147" y="117"/>
                      </a:lnTo>
                      <a:lnTo>
                        <a:pt x="136" y="152"/>
                      </a:lnTo>
                      <a:lnTo>
                        <a:pt x="112" y="182"/>
                      </a:lnTo>
                      <a:lnTo>
                        <a:pt x="69" y="202"/>
                      </a:lnTo>
                      <a:close/>
                    </a:path>
                  </a:pathLst>
                </a:custGeom>
                <a:solidFill>
                  <a:srgbClr val="F9EA9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" name="Freeform 367">
                  <a:extLst>
                    <a:ext uri="{FF2B5EF4-FFF2-40B4-BE49-F238E27FC236}">
                      <a16:creationId xmlns:a16="http://schemas.microsoft.com/office/drawing/2014/main" id="{D07C2AF6-3C90-40B5-9DD3-E4F893449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8" y="1545"/>
                  <a:ext cx="90" cy="25"/>
                </a:xfrm>
                <a:custGeom>
                  <a:avLst/>
                  <a:gdLst>
                    <a:gd name="T0" fmla="*/ 23 w 359"/>
                    <a:gd name="T1" fmla="*/ 6 h 98"/>
                    <a:gd name="T2" fmla="*/ 2 w 359"/>
                    <a:gd name="T3" fmla="*/ 6 h 98"/>
                    <a:gd name="T4" fmla="*/ 0 w 359"/>
                    <a:gd name="T5" fmla="*/ 0 h 98"/>
                    <a:gd name="T6" fmla="*/ 21 w 359"/>
                    <a:gd name="T7" fmla="*/ 0 h 98"/>
                    <a:gd name="T8" fmla="*/ 21 w 359"/>
                    <a:gd name="T9" fmla="*/ 1 h 98"/>
                    <a:gd name="T10" fmla="*/ 23 w 359"/>
                    <a:gd name="T11" fmla="*/ 6 h 9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9" h="98">
                      <a:moveTo>
                        <a:pt x="359" y="89"/>
                      </a:moveTo>
                      <a:lnTo>
                        <a:pt x="36" y="98"/>
                      </a:lnTo>
                      <a:lnTo>
                        <a:pt x="0" y="0"/>
                      </a:lnTo>
                      <a:lnTo>
                        <a:pt x="341" y="0"/>
                      </a:lnTo>
                      <a:lnTo>
                        <a:pt x="341" y="17"/>
                      </a:lnTo>
                      <a:lnTo>
                        <a:pt x="359" y="89"/>
                      </a:lnTo>
                      <a:close/>
                    </a:path>
                  </a:pathLst>
                </a:custGeom>
                <a:solidFill>
                  <a:srgbClr val="C4C4C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368">
                  <a:extLst>
                    <a:ext uri="{FF2B5EF4-FFF2-40B4-BE49-F238E27FC236}">
                      <a16:creationId xmlns:a16="http://schemas.microsoft.com/office/drawing/2014/main" id="{FC570654-05E2-4A64-8167-A33A879A6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0" y="1489"/>
                  <a:ext cx="227" cy="190"/>
                </a:xfrm>
                <a:custGeom>
                  <a:avLst/>
                  <a:gdLst>
                    <a:gd name="T0" fmla="*/ 32 w 907"/>
                    <a:gd name="T1" fmla="*/ 0 h 758"/>
                    <a:gd name="T2" fmla="*/ 37 w 907"/>
                    <a:gd name="T3" fmla="*/ 1 h 758"/>
                    <a:gd name="T4" fmla="*/ 42 w 907"/>
                    <a:gd name="T5" fmla="*/ 3 h 758"/>
                    <a:gd name="T6" fmla="*/ 47 w 907"/>
                    <a:gd name="T7" fmla="*/ 6 h 758"/>
                    <a:gd name="T8" fmla="*/ 50 w 907"/>
                    <a:gd name="T9" fmla="*/ 9 h 758"/>
                    <a:gd name="T10" fmla="*/ 54 w 907"/>
                    <a:gd name="T11" fmla="*/ 13 h 758"/>
                    <a:gd name="T12" fmla="*/ 56 w 907"/>
                    <a:gd name="T13" fmla="*/ 17 h 758"/>
                    <a:gd name="T14" fmla="*/ 57 w 907"/>
                    <a:gd name="T15" fmla="*/ 21 h 758"/>
                    <a:gd name="T16" fmla="*/ 57 w 907"/>
                    <a:gd name="T17" fmla="*/ 26 h 758"/>
                    <a:gd name="T18" fmla="*/ 56 w 907"/>
                    <a:gd name="T19" fmla="*/ 31 h 758"/>
                    <a:gd name="T20" fmla="*/ 54 w 907"/>
                    <a:gd name="T21" fmla="*/ 35 h 758"/>
                    <a:gd name="T22" fmla="*/ 50 w 907"/>
                    <a:gd name="T23" fmla="*/ 39 h 758"/>
                    <a:gd name="T24" fmla="*/ 47 w 907"/>
                    <a:gd name="T25" fmla="*/ 42 h 758"/>
                    <a:gd name="T26" fmla="*/ 42 w 907"/>
                    <a:gd name="T27" fmla="*/ 45 h 758"/>
                    <a:gd name="T28" fmla="*/ 37 w 907"/>
                    <a:gd name="T29" fmla="*/ 47 h 758"/>
                    <a:gd name="T30" fmla="*/ 32 w 907"/>
                    <a:gd name="T31" fmla="*/ 47 h 758"/>
                    <a:gd name="T32" fmla="*/ 26 w 907"/>
                    <a:gd name="T33" fmla="*/ 47 h 758"/>
                    <a:gd name="T34" fmla="*/ 20 w 907"/>
                    <a:gd name="T35" fmla="*/ 47 h 758"/>
                    <a:gd name="T36" fmla="*/ 15 w 907"/>
                    <a:gd name="T37" fmla="*/ 45 h 758"/>
                    <a:gd name="T38" fmla="*/ 11 w 907"/>
                    <a:gd name="T39" fmla="*/ 42 h 758"/>
                    <a:gd name="T40" fmla="*/ 7 w 907"/>
                    <a:gd name="T41" fmla="*/ 39 h 758"/>
                    <a:gd name="T42" fmla="*/ 4 w 907"/>
                    <a:gd name="T43" fmla="*/ 35 h 758"/>
                    <a:gd name="T44" fmla="*/ 2 w 907"/>
                    <a:gd name="T45" fmla="*/ 31 h 758"/>
                    <a:gd name="T46" fmla="*/ 0 w 907"/>
                    <a:gd name="T47" fmla="*/ 26 h 758"/>
                    <a:gd name="T48" fmla="*/ 0 w 907"/>
                    <a:gd name="T49" fmla="*/ 21 h 758"/>
                    <a:gd name="T50" fmla="*/ 2 w 907"/>
                    <a:gd name="T51" fmla="*/ 17 h 758"/>
                    <a:gd name="T52" fmla="*/ 4 w 907"/>
                    <a:gd name="T53" fmla="*/ 13 h 758"/>
                    <a:gd name="T54" fmla="*/ 7 w 907"/>
                    <a:gd name="T55" fmla="*/ 9 h 758"/>
                    <a:gd name="T56" fmla="*/ 11 w 907"/>
                    <a:gd name="T57" fmla="*/ 6 h 758"/>
                    <a:gd name="T58" fmla="*/ 15 w 907"/>
                    <a:gd name="T59" fmla="*/ 3 h 758"/>
                    <a:gd name="T60" fmla="*/ 20 w 907"/>
                    <a:gd name="T61" fmla="*/ 1 h 758"/>
                    <a:gd name="T62" fmla="*/ 26 w 907"/>
                    <a:gd name="T63" fmla="*/ 0 h 75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907" h="758">
                      <a:moveTo>
                        <a:pt x="457" y="0"/>
                      </a:moveTo>
                      <a:lnTo>
                        <a:pt x="503" y="3"/>
                      </a:lnTo>
                      <a:lnTo>
                        <a:pt x="549" y="8"/>
                      </a:lnTo>
                      <a:lnTo>
                        <a:pt x="589" y="17"/>
                      </a:lnTo>
                      <a:lnTo>
                        <a:pt x="633" y="30"/>
                      </a:lnTo>
                      <a:lnTo>
                        <a:pt x="671" y="47"/>
                      </a:lnTo>
                      <a:lnTo>
                        <a:pt x="709" y="65"/>
                      </a:lnTo>
                      <a:lnTo>
                        <a:pt x="745" y="88"/>
                      </a:lnTo>
                      <a:lnTo>
                        <a:pt x="777" y="112"/>
                      </a:lnTo>
                      <a:lnTo>
                        <a:pt x="804" y="139"/>
                      </a:lnTo>
                      <a:lnTo>
                        <a:pt x="831" y="169"/>
                      </a:lnTo>
                      <a:lnTo>
                        <a:pt x="854" y="199"/>
                      </a:lnTo>
                      <a:lnTo>
                        <a:pt x="872" y="231"/>
                      </a:lnTo>
                      <a:lnTo>
                        <a:pt x="889" y="266"/>
                      </a:lnTo>
                      <a:lnTo>
                        <a:pt x="900" y="302"/>
                      </a:lnTo>
                      <a:lnTo>
                        <a:pt x="905" y="340"/>
                      </a:lnTo>
                      <a:lnTo>
                        <a:pt x="907" y="379"/>
                      </a:lnTo>
                      <a:lnTo>
                        <a:pt x="905" y="416"/>
                      </a:lnTo>
                      <a:lnTo>
                        <a:pt x="900" y="455"/>
                      </a:lnTo>
                      <a:lnTo>
                        <a:pt x="889" y="492"/>
                      </a:lnTo>
                      <a:lnTo>
                        <a:pt x="872" y="525"/>
                      </a:lnTo>
                      <a:lnTo>
                        <a:pt x="854" y="560"/>
                      </a:lnTo>
                      <a:lnTo>
                        <a:pt x="831" y="590"/>
                      </a:lnTo>
                      <a:lnTo>
                        <a:pt x="804" y="620"/>
                      </a:lnTo>
                      <a:lnTo>
                        <a:pt x="777" y="647"/>
                      </a:lnTo>
                      <a:lnTo>
                        <a:pt x="745" y="672"/>
                      </a:lnTo>
                      <a:lnTo>
                        <a:pt x="709" y="693"/>
                      </a:lnTo>
                      <a:lnTo>
                        <a:pt x="671" y="712"/>
                      </a:lnTo>
                      <a:lnTo>
                        <a:pt x="633" y="728"/>
                      </a:lnTo>
                      <a:lnTo>
                        <a:pt x="589" y="742"/>
                      </a:lnTo>
                      <a:lnTo>
                        <a:pt x="549" y="750"/>
                      </a:lnTo>
                      <a:lnTo>
                        <a:pt x="503" y="756"/>
                      </a:lnTo>
                      <a:lnTo>
                        <a:pt x="457" y="758"/>
                      </a:lnTo>
                      <a:lnTo>
                        <a:pt x="411" y="756"/>
                      </a:lnTo>
                      <a:lnTo>
                        <a:pt x="364" y="750"/>
                      </a:lnTo>
                      <a:lnTo>
                        <a:pt x="321" y="742"/>
                      </a:lnTo>
                      <a:lnTo>
                        <a:pt x="280" y="728"/>
                      </a:lnTo>
                      <a:lnTo>
                        <a:pt x="240" y="712"/>
                      </a:lnTo>
                      <a:lnTo>
                        <a:pt x="201" y="693"/>
                      </a:lnTo>
                      <a:lnTo>
                        <a:pt x="166" y="672"/>
                      </a:lnTo>
                      <a:lnTo>
                        <a:pt x="133" y="647"/>
                      </a:lnTo>
                      <a:lnTo>
                        <a:pt x="104" y="620"/>
                      </a:lnTo>
                      <a:lnTo>
                        <a:pt x="79" y="590"/>
                      </a:lnTo>
                      <a:lnTo>
                        <a:pt x="55" y="560"/>
                      </a:lnTo>
                      <a:lnTo>
                        <a:pt x="35" y="525"/>
                      </a:lnTo>
                      <a:lnTo>
                        <a:pt x="22" y="492"/>
                      </a:lnTo>
                      <a:lnTo>
                        <a:pt x="9" y="455"/>
                      </a:lnTo>
                      <a:lnTo>
                        <a:pt x="3" y="416"/>
                      </a:lnTo>
                      <a:lnTo>
                        <a:pt x="0" y="379"/>
                      </a:lnTo>
                      <a:lnTo>
                        <a:pt x="3" y="340"/>
                      </a:lnTo>
                      <a:lnTo>
                        <a:pt x="9" y="302"/>
                      </a:lnTo>
                      <a:lnTo>
                        <a:pt x="22" y="266"/>
                      </a:lnTo>
                      <a:lnTo>
                        <a:pt x="35" y="231"/>
                      </a:lnTo>
                      <a:lnTo>
                        <a:pt x="55" y="199"/>
                      </a:lnTo>
                      <a:lnTo>
                        <a:pt x="79" y="169"/>
                      </a:lnTo>
                      <a:lnTo>
                        <a:pt x="104" y="139"/>
                      </a:lnTo>
                      <a:lnTo>
                        <a:pt x="133" y="112"/>
                      </a:lnTo>
                      <a:lnTo>
                        <a:pt x="166" y="88"/>
                      </a:lnTo>
                      <a:lnTo>
                        <a:pt x="201" y="65"/>
                      </a:lnTo>
                      <a:lnTo>
                        <a:pt x="240" y="47"/>
                      </a:lnTo>
                      <a:lnTo>
                        <a:pt x="280" y="30"/>
                      </a:lnTo>
                      <a:lnTo>
                        <a:pt x="321" y="17"/>
                      </a:lnTo>
                      <a:lnTo>
                        <a:pt x="364" y="8"/>
                      </a:lnTo>
                      <a:lnTo>
                        <a:pt x="411" y="3"/>
                      </a:lnTo>
                      <a:lnTo>
                        <a:pt x="457" y="0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Freeform 369">
                  <a:extLst>
                    <a:ext uri="{FF2B5EF4-FFF2-40B4-BE49-F238E27FC236}">
                      <a16:creationId xmlns:a16="http://schemas.microsoft.com/office/drawing/2014/main" id="{DD7A4D07-9559-4D87-9CC2-93DCD1916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2" y="1507"/>
                  <a:ext cx="184" cy="154"/>
                </a:xfrm>
                <a:custGeom>
                  <a:avLst/>
                  <a:gdLst>
                    <a:gd name="T0" fmla="*/ 23 w 734"/>
                    <a:gd name="T1" fmla="*/ 0 h 617"/>
                    <a:gd name="T2" fmla="*/ 28 w 734"/>
                    <a:gd name="T3" fmla="*/ 0 h 617"/>
                    <a:gd name="T4" fmla="*/ 32 w 734"/>
                    <a:gd name="T5" fmla="*/ 1 h 617"/>
                    <a:gd name="T6" fmla="*/ 36 w 734"/>
                    <a:gd name="T7" fmla="*/ 3 h 617"/>
                    <a:gd name="T8" fmla="*/ 39 w 734"/>
                    <a:gd name="T9" fmla="*/ 5 h 617"/>
                    <a:gd name="T10" fmla="*/ 42 w 734"/>
                    <a:gd name="T11" fmla="*/ 8 h 617"/>
                    <a:gd name="T12" fmla="*/ 44 w 734"/>
                    <a:gd name="T13" fmla="*/ 12 h 617"/>
                    <a:gd name="T14" fmla="*/ 46 w 734"/>
                    <a:gd name="T15" fmla="*/ 15 h 617"/>
                    <a:gd name="T16" fmla="*/ 46 w 734"/>
                    <a:gd name="T17" fmla="*/ 19 h 617"/>
                    <a:gd name="T18" fmla="*/ 46 w 734"/>
                    <a:gd name="T19" fmla="*/ 23 h 617"/>
                    <a:gd name="T20" fmla="*/ 44 w 734"/>
                    <a:gd name="T21" fmla="*/ 26 h 617"/>
                    <a:gd name="T22" fmla="*/ 42 w 734"/>
                    <a:gd name="T23" fmla="*/ 30 h 617"/>
                    <a:gd name="T24" fmla="*/ 39 w 734"/>
                    <a:gd name="T25" fmla="*/ 33 h 617"/>
                    <a:gd name="T26" fmla="*/ 36 w 734"/>
                    <a:gd name="T27" fmla="*/ 35 h 617"/>
                    <a:gd name="T28" fmla="*/ 32 w 734"/>
                    <a:gd name="T29" fmla="*/ 37 h 617"/>
                    <a:gd name="T30" fmla="*/ 28 w 734"/>
                    <a:gd name="T31" fmla="*/ 38 h 617"/>
                    <a:gd name="T32" fmla="*/ 23 w 734"/>
                    <a:gd name="T33" fmla="*/ 38 h 617"/>
                    <a:gd name="T34" fmla="*/ 18 w 734"/>
                    <a:gd name="T35" fmla="*/ 38 h 617"/>
                    <a:gd name="T36" fmla="*/ 14 w 734"/>
                    <a:gd name="T37" fmla="*/ 37 h 617"/>
                    <a:gd name="T38" fmla="*/ 10 w 734"/>
                    <a:gd name="T39" fmla="*/ 35 h 617"/>
                    <a:gd name="T40" fmla="*/ 7 w 734"/>
                    <a:gd name="T41" fmla="*/ 33 h 617"/>
                    <a:gd name="T42" fmla="*/ 4 w 734"/>
                    <a:gd name="T43" fmla="*/ 30 h 617"/>
                    <a:gd name="T44" fmla="*/ 2 w 734"/>
                    <a:gd name="T45" fmla="*/ 26 h 617"/>
                    <a:gd name="T46" fmla="*/ 1 w 734"/>
                    <a:gd name="T47" fmla="*/ 23 h 617"/>
                    <a:gd name="T48" fmla="*/ 0 w 734"/>
                    <a:gd name="T49" fmla="*/ 19 h 617"/>
                    <a:gd name="T50" fmla="*/ 1 w 734"/>
                    <a:gd name="T51" fmla="*/ 15 h 617"/>
                    <a:gd name="T52" fmla="*/ 2 w 734"/>
                    <a:gd name="T53" fmla="*/ 12 h 617"/>
                    <a:gd name="T54" fmla="*/ 4 w 734"/>
                    <a:gd name="T55" fmla="*/ 8 h 617"/>
                    <a:gd name="T56" fmla="*/ 7 w 734"/>
                    <a:gd name="T57" fmla="*/ 5 h 617"/>
                    <a:gd name="T58" fmla="*/ 10 w 734"/>
                    <a:gd name="T59" fmla="*/ 3 h 617"/>
                    <a:gd name="T60" fmla="*/ 14 w 734"/>
                    <a:gd name="T61" fmla="*/ 1 h 617"/>
                    <a:gd name="T62" fmla="*/ 18 w 734"/>
                    <a:gd name="T63" fmla="*/ 0 h 617"/>
                    <a:gd name="T64" fmla="*/ 23 w 734"/>
                    <a:gd name="T65" fmla="*/ 0 h 6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34" h="617">
                      <a:moveTo>
                        <a:pt x="367" y="0"/>
                      </a:moveTo>
                      <a:lnTo>
                        <a:pt x="440" y="6"/>
                      </a:lnTo>
                      <a:lnTo>
                        <a:pt x="508" y="24"/>
                      </a:lnTo>
                      <a:lnTo>
                        <a:pt x="570" y="52"/>
                      </a:lnTo>
                      <a:lnTo>
                        <a:pt x="625" y="89"/>
                      </a:lnTo>
                      <a:lnTo>
                        <a:pt x="671" y="136"/>
                      </a:lnTo>
                      <a:lnTo>
                        <a:pt x="704" y="188"/>
                      </a:lnTo>
                      <a:lnTo>
                        <a:pt x="725" y="244"/>
                      </a:lnTo>
                      <a:lnTo>
                        <a:pt x="734" y="308"/>
                      </a:lnTo>
                      <a:lnTo>
                        <a:pt x="725" y="370"/>
                      </a:lnTo>
                      <a:lnTo>
                        <a:pt x="704" y="426"/>
                      </a:lnTo>
                      <a:lnTo>
                        <a:pt x="671" y="481"/>
                      </a:lnTo>
                      <a:lnTo>
                        <a:pt x="625" y="527"/>
                      </a:lnTo>
                      <a:lnTo>
                        <a:pt x="570" y="565"/>
                      </a:lnTo>
                      <a:lnTo>
                        <a:pt x="508" y="592"/>
                      </a:lnTo>
                      <a:lnTo>
                        <a:pt x="440" y="611"/>
                      </a:lnTo>
                      <a:lnTo>
                        <a:pt x="367" y="617"/>
                      </a:lnTo>
                      <a:lnTo>
                        <a:pt x="291" y="611"/>
                      </a:lnTo>
                      <a:lnTo>
                        <a:pt x="222" y="592"/>
                      </a:lnTo>
                      <a:lnTo>
                        <a:pt x="160" y="565"/>
                      </a:lnTo>
                      <a:lnTo>
                        <a:pt x="106" y="527"/>
                      </a:lnTo>
                      <a:lnTo>
                        <a:pt x="62" y="481"/>
                      </a:lnTo>
                      <a:lnTo>
                        <a:pt x="27" y="426"/>
                      </a:lnTo>
                      <a:lnTo>
                        <a:pt x="7" y="370"/>
                      </a:lnTo>
                      <a:lnTo>
                        <a:pt x="0" y="308"/>
                      </a:lnTo>
                      <a:lnTo>
                        <a:pt x="7" y="244"/>
                      </a:lnTo>
                      <a:lnTo>
                        <a:pt x="27" y="188"/>
                      </a:lnTo>
                      <a:lnTo>
                        <a:pt x="62" y="136"/>
                      </a:lnTo>
                      <a:lnTo>
                        <a:pt x="106" y="89"/>
                      </a:lnTo>
                      <a:lnTo>
                        <a:pt x="160" y="52"/>
                      </a:lnTo>
                      <a:lnTo>
                        <a:pt x="222" y="24"/>
                      </a:lnTo>
                      <a:lnTo>
                        <a:pt x="291" y="6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rgbClr val="877A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Freeform 370">
                  <a:extLst>
                    <a:ext uri="{FF2B5EF4-FFF2-40B4-BE49-F238E27FC236}">
                      <a16:creationId xmlns:a16="http://schemas.microsoft.com/office/drawing/2014/main" id="{D5206150-3CA4-410A-8EC4-F5465CAC9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8" y="1529"/>
                  <a:ext cx="131" cy="110"/>
                </a:xfrm>
                <a:custGeom>
                  <a:avLst/>
                  <a:gdLst>
                    <a:gd name="T0" fmla="*/ 16 w 525"/>
                    <a:gd name="T1" fmla="*/ 0 h 441"/>
                    <a:gd name="T2" fmla="*/ 20 w 525"/>
                    <a:gd name="T3" fmla="*/ 0 h 441"/>
                    <a:gd name="T4" fmla="*/ 23 w 525"/>
                    <a:gd name="T5" fmla="*/ 1 h 441"/>
                    <a:gd name="T6" fmla="*/ 25 w 525"/>
                    <a:gd name="T7" fmla="*/ 2 h 441"/>
                    <a:gd name="T8" fmla="*/ 28 w 525"/>
                    <a:gd name="T9" fmla="*/ 4 h 441"/>
                    <a:gd name="T10" fmla="*/ 30 w 525"/>
                    <a:gd name="T11" fmla="*/ 6 h 441"/>
                    <a:gd name="T12" fmla="*/ 31 w 525"/>
                    <a:gd name="T13" fmla="*/ 8 h 441"/>
                    <a:gd name="T14" fmla="*/ 32 w 525"/>
                    <a:gd name="T15" fmla="*/ 11 h 441"/>
                    <a:gd name="T16" fmla="*/ 33 w 525"/>
                    <a:gd name="T17" fmla="*/ 14 h 441"/>
                    <a:gd name="T18" fmla="*/ 32 w 525"/>
                    <a:gd name="T19" fmla="*/ 16 h 441"/>
                    <a:gd name="T20" fmla="*/ 31 w 525"/>
                    <a:gd name="T21" fmla="*/ 19 h 441"/>
                    <a:gd name="T22" fmla="*/ 30 w 525"/>
                    <a:gd name="T23" fmla="*/ 21 h 441"/>
                    <a:gd name="T24" fmla="*/ 28 w 525"/>
                    <a:gd name="T25" fmla="*/ 23 h 441"/>
                    <a:gd name="T26" fmla="*/ 25 w 525"/>
                    <a:gd name="T27" fmla="*/ 25 h 441"/>
                    <a:gd name="T28" fmla="*/ 23 w 525"/>
                    <a:gd name="T29" fmla="*/ 26 h 441"/>
                    <a:gd name="T30" fmla="*/ 20 w 525"/>
                    <a:gd name="T31" fmla="*/ 27 h 441"/>
                    <a:gd name="T32" fmla="*/ 16 w 525"/>
                    <a:gd name="T33" fmla="*/ 27 h 441"/>
                    <a:gd name="T34" fmla="*/ 13 w 525"/>
                    <a:gd name="T35" fmla="*/ 27 h 441"/>
                    <a:gd name="T36" fmla="*/ 10 w 525"/>
                    <a:gd name="T37" fmla="*/ 26 h 441"/>
                    <a:gd name="T38" fmla="*/ 7 w 525"/>
                    <a:gd name="T39" fmla="*/ 25 h 441"/>
                    <a:gd name="T40" fmla="*/ 5 w 525"/>
                    <a:gd name="T41" fmla="*/ 23 h 441"/>
                    <a:gd name="T42" fmla="*/ 3 w 525"/>
                    <a:gd name="T43" fmla="*/ 21 h 441"/>
                    <a:gd name="T44" fmla="*/ 1 w 525"/>
                    <a:gd name="T45" fmla="*/ 19 h 441"/>
                    <a:gd name="T46" fmla="*/ 0 w 525"/>
                    <a:gd name="T47" fmla="*/ 16 h 441"/>
                    <a:gd name="T48" fmla="*/ 0 w 525"/>
                    <a:gd name="T49" fmla="*/ 14 h 441"/>
                    <a:gd name="T50" fmla="*/ 0 w 525"/>
                    <a:gd name="T51" fmla="*/ 11 h 441"/>
                    <a:gd name="T52" fmla="*/ 1 w 525"/>
                    <a:gd name="T53" fmla="*/ 8 h 441"/>
                    <a:gd name="T54" fmla="*/ 3 w 525"/>
                    <a:gd name="T55" fmla="*/ 6 h 441"/>
                    <a:gd name="T56" fmla="*/ 5 w 525"/>
                    <a:gd name="T57" fmla="*/ 4 h 441"/>
                    <a:gd name="T58" fmla="*/ 7 w 525"/>
                    <a:gd name="T59" fmla="*/ 2 h 441"/>
                    <a:gd name="T60" fmla="*/ 10 w 525"/>
                    <a:gd name="T61" fmla="*/ 1 h 441"/>
                    <a:gd name="T62" fmla="*/ 13 w 525"/>
                    <a:gd name="T63" fmla="*/ 0 h 441"/>
                    <a:gd name="T64" fmla="*/ 16 w 525"/>
                    <a:gd name="T65" fmla="*/ 0 h 4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525" h="441">
                      <a:moveTo>
                        <a:pt x="264" y="0"/>
                      </a:moveTo>
                      <a:lnTo>
                        <a:pt x="315" y="6"/>
                      </a:lnTo>
                      <a:lnTo>
                        <a:pt x="364" y="17"/>
                      </a:lnTo>
                      <a:lnTo>
                        <a:pt x="407" y="36"/>
                      </a:lnTo>
                      <a:lnTo>
                        <a:pt x="448" y="63"/>
                      </a:lnTo>
                      <a:lnTo>
                        <a:pt x="478" y="96"/>
                      </a:lnTo>
                      <a:lnTo>
                        <a:pt x="502" y="134"/>
                      </a:lnTo>
                      <a:lnTo>
                        <a:pt x="519" y="175"/>
                      </a:lnTo>
                      <a:lnTo>
                        <a:pt x="525" y="219"/>
                      </a:lnTo>
                      <a:lnTo>
                        <a:pt x="519" y="265"/>
                      </a:lnTo>
                      <a:lnTo>
                        <a:pt x="502" y="305"/>
                      </a:lnTo>
                      <a:lnTo>
                        <a:pt x="478" y="343"/>
                      </a:lnTo>
                      <a:lnTo>
                        <a:pt x="448" y="376"/>
                      </a:lnTo>
                      <a:lnTo>
                        <a:pt x="407" y="403"/>
                      </a:lnTo>
                      <a:lnTo>
                        <a:pt x="364" y="425"/>
                      </a:lnTo>
                      <a:lnTo>
                        <a:pt x="315" y="436"/>
                      </a:lnTo>
                      <a:lnTo>
                        <a:pt x="264" y="441"/>
                      </a:lnTo>
                      <a:lnTo>
                        <a:pt x="211" y="436"/>
                      </a:lnTo>
                      <a:lnTo>
                        <a:pt x="160" y="425"/>
                      </a:lnTo>
                      <a:lnTo>
                        <a:pt x="117" y="403"/>
                      </a:lnTo>
                      <a:lnTo>
                        <a:pt x="79" y="376"/>
                      </a:lnTo>
                      <a:lnTo>
                        <a:pt x="47" y="343"/>
                      </a:lnTo>
                      <a:lnTo>
                        <a:pt x="22" y="305"/>
                      </a:lnTo>
                      <a:lnTo>
                        <a:pt x="5" y="265"/>
                      </a:lnTo>
                      <a:lnTo>
                        <a:pt x="0" y="219"/>
                      </a:lnTo>
                      <a:lnTo>
                        <a:pt x="5" y="175"/>
                      </a:lnTo>
                      <a:lnTo>
                        <a:pt x="22" y="134"/>
                      </a:lnTo>
                      <a:lnTo>
                        <a:pt x="47" y="96"/>
                      </a:lnTo>
                      <a:lnTo>
                        <a:pt x="79" y="63"/>
                      </a:lnTo>
                      <a:lnTo>
                        <a:pt x="117" y="36"/>
                      </a:lnTo>
                      <a:lnTo>
                        <a:pt x="160" y="17"/>
                      </a:lnTo>
                      <a:lnTo>
                        <a:pt x="211" y="6"/>
                      </a:lnTo>
                      <a:lnTo>
                        <a:pt x="264" y="0"/>
                      </a:lnTo>
                      <a:close/>
                    </a:path>
                  </a:pathLst>
                </a:custGeom>
                <a:solidFill>
                  <a:srgbClr val="5654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Freeform 371">
                  <a:extLst>
                    <a:ext uri="{FF2B5EF4-FFF2-40B4-BE49-F238E27FC236}">
                      <a16:creationId xmlns:a16="http://schemas.microsoft.com/office/drawing/2014/main" id="{16776E24-E07D-426F-9281-153EBE380B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1" y="1556"/>
                  <a:ext cx="66" cy="56"/>
                </a:xfrm>
                <a:custGeom>
                  <a:avLst/>
                  <a:gdLst>
                    <a:gd name="T0" fmla="*/ 9 w 264"/>
                    <a:gd name="T1" fmla="*/ 0 h 223"/>
                    <a:gd name="T2" fmla="*/ 10 w 264"/>
                    <a:gd name="T3" fmla="*/ 0 h 223"/>
                    <a:gd name="T4" fmla="*/ 12 w 264"/>
                    <a:gd name="T5" fmla="*/ 1 h 223"/>
                    <a:gd name="T6" fmla="*/ 13 w 264"/>
                    <a:gd name="T7" fmla="*/ 1 h 223"/>
                    <a:gd name="T8" fmla="*/ 14 w 264"/>
                    <a:gd name="T9" fmla="*/ 2 h 223"/>
                    <a:gd name="T10" fmla="*/ 15 w 264"/>
                    <a:gd name="T11" fmla="*/ 3 h 223"/>
                    <a:gd name="T12" fmla="*/ 16 w 264"/>
                    <a:gd name="T13" fmla="*/ 4 h 223"/>
                    <a:gd name="T14" fmla="*/ 16 w 264"/>
                    <a:gd name="T15" fmla="*/ 6 h 223"/>
                    <a:gd name="T16" fmla="*/ 17 w 264"/>
                    <a:gd name="T17" fmla="*/ 7 h 223"/>
                    <a:gd name="T18" fmla="*/ 16 w 264"/>
                    <a:gd name="T19" fmla="*/ 8 h 223"/>
                    <a:gd name="T20" fmla="*/ 16 w 264"/>
                    <a:gd name="T21" fmla="*/ 10 h 223"/>
                    <a:gd name="T22" fmla="*/ 15 w 264"/>
                    <a:gd name="T23" fmla="*/ 11 h 223"/>
                    <a:gd name="T24" fmla="*/ 14 w 264"/>
                    <a:gd name="T25" fmla="*/ 12 h 223"/>
                    <a:gd name="T26" fmla="*/ 13 w 264"/>
                    <a:gd name="T27" fmla="*/ 13 h 223"/>
                    <a:gd name="T28" fmla="*/ 12 w 264"/>
                    <a:gd name="T29" fmla="*/ 14 h 223"/>
                    <a:gd name="T30" fmla="*/ 10 w 264"/>
                    <a:gd name="T31" fmla="*/ 14 h 223"/>
                    <a:gd name="T32" fmla="*/ 9 w 264"/>
                    <a:gd name="T33" fmla="*/ 14 h 223"/>
                    <a:gd name="T34" fmla="*/ 7 w 264"/>
                    <a:gd name="T35" fmla="*/ 14 h 223"/>
                    <a:gd name="T36" fmla="*/ 5 w 264"/>
                    <a:gd name="T37" fmla="*/ 14 h 223"/>
                    <a:gd name="T38" fmla="*/ 4 w 264"/>
                    <a:gd name="T39" fmla="*/ 13 h 223"/>
                    <a:gd name="T40" fmla="*/ 3 w 264"/>
                    <a:gd name="T41" fmla="*/ 12 h 223"/>
                    <a:gd name="T42" fmla="*/ 2 w 264"/>
                    <a:gd name="T43" fmla="*/ 11 h 223"/>
                    <a:gd name="T44" fmla="*/ 1 w 264"/>
                    <a:gd name="T45" fmla="*/ 10 h 223"/>
                    <a:gd name="T46" fmla="*/ 0 w 264"/>
                    <a:gd name="T47" fmla="*/ 8 h 223"/>
                    <a:gd name="T48" fmla="*/ 0 w 264"/>
                    <a:gd name="T49" fmla="*/ 7 h 223"/>
                    <a:gd name="T50" fmla="*/ 0 w 264"/>
                    <a:gd name="T51" fmla="*/ 6 h 223"/>
                    <a:gd name="T52" fmla="*/ 1 w 264"/>
                    <a:gd name="T53" fmla="*/ 4 h 223"/>
                    <a:gd name="T54" fmla="*/ 2 w 264"/>
                    <a:gd name="T55" fmla="*/ 3 h 223"/>
                    <a:gd name="T56" fmla="*/ 3 w 264"/>
                    <a:gd name="T57" fmla="*/ 2 h 223"/>
                    <a:gd name="T58" fmla="*/ 4 w 264"/>
                    <a:gd name="T59" fmla="*/ 1 h 223"/>
                    <a:gd name="T60" fmla="*/ 5 w 264"/>
                    <a:gd name="T61" fmla="*/ 1 h 223"/>
                    <a:gd name="T62" fmla="*/ 7 w 264"/>
                    <a:gd name="T63" fmla="*/ 0 h 223"/>
                    <a:gd name="T64" fmla="*/ 9 w 264"/>
                    <a:gd name="T65" fmla="*/ 0 h 22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64" h="223">
                      <a:moveTo>
                        <a:pt x="134" y="0"/>
                      </a:moveTo>
                      <a:lnTo>
                        <a:pt x="158" y="3"/>
                      </a:lnTo>
                      <a:lnTo>
                        <a:pt x="182" y="9"/>
                      </a:lnTo>
                      <a:lnTo>
                        <a:pt x="204" y="20"/>
                      </a:lnTo>
                      <a:lnTo>
                        <a:pt x="224" y="33"/>
                      </a:lnTo>
                      <a:lnTo>
                        <a:pt x="240" y="50"/>
                      </a:lnTo>
                      <a:lnTo>
                        <a:pt x="253" y="66"/>
                      </a:lnTo>
                      <a:lnTo>
                        <a:pt x="261" y="87"/>
                      </a:lnTo>
                      <a:lnTo>
                        <a:pt x="264" y="110"/>
                      </a:lnTo>
                      <a:lnTo>
                        <a:pt x="261" y="131"/>
                      </a:lnTo>
                      <a:lnTo>
                        <a:pt x="253" y="152"/>
                      </a:lnTo>
                      <a:lnTo>
                        <a:pt x="240" y="172"/>
                      </a:lnTo>
                      <a:lnTo>
                        <a:pt x="224" y="191"/>
                      </a:lnTo>
                      <a:lnTo>
                        <a:pt x="204" y="204"/>
                      </a:lnTo>
                      <a:lnTo>
                        <a:pt x="182" y="215"/>
                      </a:lnTo>
                      <a:lnTo>
                        <a:pt x="158" y="221"/>
                      </a:lnTo>
                      <a:lnTo>
                        <a:pt x="134" y="223"/>
                      </a:lnTo>
                      <a:lnTo>
                        <a:pt x="106" y="221"/>
                      </a:lnTo>
                      <a:lnTo>
                        <a:pt x="81" y="215"/>
                      </a:lnTo>
                      <a:lnTo>
                        <a:pt x="60" y="204"/>
                      </a:lnTo>
                      <a:lnTo>
                        <a:pt x="39" y="191"/>
                      </a:lnTo>
                      <a:lnTo>
                        <a:pt x="23" y="172"/>
                      </a:lnTo>
                      <a:lnTo>
                        <a:pt x="11" y="152"/>
                      </a:lnTo>
                      <a:lnTo>
                        <a:pt x="3" y="131"/>
                      </a:lnTo>
                      <a:lnTo>
                        <a:pt x="0" y="110"/>
                      </a:lnTo>
                      <a:lnTo>
                        <a:pt x="3" y="87"/>
                      </a:lnTo>
                      <a:lnTo>
                        <a:pt x="11" y="66"/>
                      </a:lnTo>
                      <a:lnTo>
                        <a:pt x="23" y="50"/>
                      </a:lnTo>
                      <a:lnTo>
                        <a:pt x="39" y="33"/>
                      </a:lnTo>
                      <a:lnTo>
                        <a:pt x="60" y="20"/>
                      </a:lnTo>
                      <a:lnTo>
                        <a:pt x="81" y="9"/>
                      </a:lnTo>
                      <a:lnTo>
                        <a:pt x="106" y="3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Freeform 372">
                  <a:extLst>
                    <a:ext uri="{FF2B5EF4-FFF2-40B4-BE49-F238E27FC236}">
                      <a16:creationId xmlns:a16="http://schemas.microsoft.com/office/drawing/2014/main" id="{DB50AB28-445F-4A8A-ACF3-5885EC915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6" y="1570"/>
                  <a:ext cx="35" cy="28"/>
                </a:xfrm>
                <a:custGeom>
                  <a:avLst/>
                  <a:gdLst>
                    <a:gd name="T0" fmla="*/ 5 w 138"/>
                    <a:gd name="T1" fmla="*/ 0 h 111"/>
                    <a:gd name="T2" fmla="*/ 6 w 138"/>
                    <a:gd name="T3" fmla="*/ 0 h 111"/>
                    <a:gd name="T4" fmla="*/ 8 w 138"/>
                    <a:gd name="T5" fmla="*/ 1 h 111"/>
                    <a:gd name="T6" fmla="*/ 9 w 138"/>
                    <a:gd name="T7" fmla="*/ 2 h 111"/>
                    <a:gd name="T8" fmla="*/ 9 w 138"/>
                    <a:gd name="T9" fmla="*/ 4 h 111"/>
                    <a:gd name="T10" fmla="*/ 9 w 138"/>
                    <a:gd name="T11" fmla="*/ 5 h 111"/>
                    <a:gd name="T12" fmla="*/ 8 w 138"/>
                    <a:gd name="T13" fmla="*/ 6 h 111"/>
                    <a:gd name="T14" fmla="*/ 6 w 138"/>
                    <a:gd name="T15" fmla="*/ 7 h 111"/>
                    <a:gd name="T16" fmla="*/ 5 w 138"/>
                    <a:gd name="T17" fmla="*/ 7 h 111"/>
                    <a:gd name="T18" fmla="*/ 3 w 138"/>
                    <a:gd name="T19" fmla="*/ 7 h 111"/>
                    <a:gd name="T20" fmla="*/ 1 w 138"/>
                    <a:gd name="T21" fmla="*/ 6 h 111"/>
                    <a:gd name="T22" fmla="*/ 1 w 138"/>
                    <a:gd name="T23" fmla="*/ 5 h 111"/>
                    <a:gd name="T24" fmla="*/ 0 w 138"/>
                    <a:gd name="T25" fmla="*/ 4 h 111"/>
                    <a:gd name="T26" fmla="*/ 1 w 138"/>
                    <a:gd name="T27" fmla="*/ 2 h 111"/>
                    <a:gd name="T28" fmla="*/ 1 w 138"/>
                    <a:gd name="T29" fmla="*/ 1 h 111"/>
                    <a:gd name="T30" fmla="*/ 3 w 138"/>
                    <a:gd name="T31" fmla="*/ 0 h 111"/>
                    <a:gd name="T32" fmla="*/ 5 w 138"/>
                    <a:gd name="T33" fmla="*/ 0 h 1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38" h="111">
                      <a:moveTo>
                        <a:pt x="71" y="0"/>
                      </a:moveTo>
                      <a:lnTo>
                        <a:pt x="95" y="5"/>
                      </a:lnTo>
                      <a:lnTo>
                        <a:pt x="117" y="16"/>
                      </a:lnTo>
                      <a:lnTo>
                        <a:pt x="133" y="32"/>
                      </a:lnTo>
                      <a:lnTo>
                        <a:pt x="138" y="55"/>
                      </a:lnTo>
                      <a:lnTo>
                        <a:pt x="133" y="76"/>
                      </a:lnTo>
                      <a:lnTo>
                        <a:pt x="117" y="95"/>
                      </a:lnTo>
                      <a:lnTo>
                        <a:pt x="95" y="106"/>
                      </a:lnTo>
                      <a:lnTo>
                        <a:pt x="71" y="111"/>
                      </a:lnTo>
                      <a:lnTo>
                        <a:pt x="43" y="106"/>
                      </a:lnTo>
                      <a:lnTo>
                        <a:pt x="18" y="95"/>
                      </a:lnTo>
                      <a:lnTo>
                        <a:pt x="6" y="76"/>
                      </a:lnTo>
                      <a:lnTo>
                        <a:pt x="0" y="55"/>
                      </a:lnTo>
                      <a:lnTo>
                        <a:pt x="6" y="32"/>
                      </a:lnTo>
                      <a:lnTo>
                        <a:pt x="18" y="16"/>
                      </a:lnTo>
                      <a:lnTo>
                        <a:pt x="43" y="5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solidFill>
                  <a:srgbClr val="C4C4C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Freeform 373">
                  <a:extLst>
                    <a:ext uri="{FF2B5EF4-FFF2-40B4-BE49-F238E27FC236}">
                      <a16:creationId xmlns:a16="http://schemas.microsoft.com/office/drawing/2014/main" id="{079C690E-09A6-4BB0-AF56-352AFA272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89"/>
                  <a:ext cx="227" cy="190"/>
                </a:xfrm>
                <a:custGeom>
                  <a:avLst/>
                  <a:gdLst>
                    <a:gd name="T0" fmla="*/ 31 w 907"/>
                    <a:gd name="T1" fmla="*/ 0 h 758"/>
                    <a:gd name="T2" fmla="*/ 37 w 907"/>
                    <a:gd name="T3" fmla="*/ 1 h 758"/>
                    <a:gd name="T4" fmla="*/ 42 w 907"/>
                    <a:gd name="T5" fmla="*/ 3 h 758"/>
                    <a:gd name="T6" fmla="*/ 46 w 907"/>
                    <a:gd name="T7" fmla="*/ 6 h 758"/>
                    <a:gd name="T8" fmla="*/ 50 w 907"/>
                    <a:gd name="T9" fmla="*/ 9 h 758"/>
                    <a:gd name="T10" fmla="*/ 53 w 907"/>
                    <a:gd name="T11" fmla="*/ 13 h 758"/>
                    <a:gd name="T12" fmla="*/ 56 w 907"/>
                    <a:gd name="T13" fmla="*/ 17 h 758"/>
                    <a:gd name="T14" fmla="*/ 57 w 907"/>
                    <a:gd name="T15" fmla="*/ 21 h 758"/>
                    <a:gd name="T16" fmla="*/ 57 w 907"/>
                    <a:gd name="T17" fmla="*/ 26 h 758"/>
                    <a:gd name="T18" fmla="*/ 56 w 907"/>
                    <a:gd name="T19" fmla="*/ 31 h 758"/>
                    <a:gd name="T20" fmla="*/ 53 w 907"/>
                    <a:gd name="T21" fmla="*/ 35 h 758"/>
                    <a:gd name="T22" fmla="*/ 50 w 907"/>
                    <a:gd name="T23" fmla="*/ 39 h 758"/>
                    <a:gd name="T24" fmla="*/ 46 w 907"/>
                    <a:gd name="T25" fmla="*/ 42 h 758"/>
                    <a:gd name="T26" fmla="*/ 42 w 907"/>
                    <a:gd name="T27" fmla="*/ 45 h 758"/>
                    <a:gd name="T28" fmla="*/ 37 w 907"/>
                    <a:gd name="T29" fmla="*/ 47 h 758"/>
                    <a:gd name="T30" fmla="*/ 31 w 907"/>
                    <a:gd name="T31" fmla="*/ 47 h 758"/>
                    <a:gd name="T32" fmla="*/ 25 w 907"/>
                    <a:gd name="T33" fmla="*/ 47 h 758"/>
                    <a:gd name="T34" fmla="*/ 20 w 907"/>
                    <a:gd name="T35" fmla="*/ 47 h 758"/>
                    <a:gd name="T36" fmla="*/ 15 w 907"/>
                    <a:gd name="T37" fmla="*/ 45 h 758"/>
                    <a:gd name="T38" fmla="*/ 10 w 907"/>
                    <a:gd name="T39" fmla="*/ 42 h 758"/>
                    <a:gd name="T40" fmla="*/ 7 w 907"/>
                    <a:gd name="T41" fmla="*/ 39 h 758"/>
                    <a:gd name="T42" fmla="*/ 4 w 907"/>
                    <a:gd name="T43" fmla="*/ 35 h 758"/>
                    <a:gd name="T44" fmla="*/ 1 w 907"/>
                    <a:gd name="T45" fmla="*/ 31 h 758"/>
                    <a:gd name="T46" fmla="*/ 0 w 907"/>
                    <a:gd name="T47" fmla="*/ 26 h 758"/>
                    <a:gd name="T48" fmla="*/ 0 w 907"/>
                    <a:gd name="T49" fmla="*/ 21 h 758"/>
                    <a:gd name="T50" fmla="*/ 1 w 907"/>
                    <a:gd name="T51" fmla="*/ 17 h 758"/>
                    <a:gd name="T52" fmla="*/ 4 w 907"/>
                    <a:gd name="T53" fmla="*/ 13 h 758"/>
                    <a:gd name="T54" fmla="*/ 7 w 907"/>
                    <a:gd name="T55" fmla="*/ 9 h 758"/>
                    <a:gd name="T56" fmla="*/ 10 w 907"/>
                    <a:gd name="T57" fmla="*/ 6 h 758"/>
                    <a:gd name="T58" fmla="*/ 15 w 907"/>
                    <a:gd name="T59" fmla="*/ 3 h 758"/>
                    <a:gd name="T60" fmla="*/ 20 w 907"/>
                    <a:gd name="T61" fmla="*/ 1 h 758"/>
                    <a:gd name="T62" fmla="*/ 25 w 907"/>
                    <a:gd name="T63" fmla="*/ 0 h 75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907" h="758">
                      <a:moveTo>
                        <a:pt x="450" y="0"/>
                      </a:moveTo>
                      <a:lnTo>
                        <a:pt x="496" y="3"/>
                      </a:lnTo>
                      <a:lnTo>
                        <a:pt x="543" y="8"/>
                      </a:lnTo>
                      <a:lnTo>
                        <a:pt x="586" y="17"/>
                      </a:lnTo>
                      <a:lnTo>
                        <a:pt x="627" y="30"/>
                      </a:lnTo>
                      <a:lnTo>
                        <a:pt x="668" y="47"/>
                      </a:lnTo>
                      <a:lnTo>
                        <a:pt x="706" y="65"/>
                      </a:lnTo>
                      <a:lnTo>
                        <a:pt x="741" y="88"/>
                      </a:lnTo>
                      <a:lnTo>
                        <a:pt x="773" y="112"/>
                      </a:lnTo>
                      <a:lnTo>
                        <a:pt x="803" y="139"/>
                      </a:lnTo>
                      <a:lnTo>
                        <a:pt x="828" y="169"/>
                      </a:lnTo>
                      <a:lnTo>
                        <a:pt x="853" y="199"/>
                      </a:lnTo>
                      <a:lnTo>
                        <a:pt x="872" y="231"/>
                      </a:lnTo>
                      <a:lnTo>
                        <a:pt x="886" y="266"/>
                      </a:lnTo>
                      <a:lnTo>
                        <a:pt x="899" y="302"/>
                      </a:lnTo>
                      <a:lnTo>
                        <a:pt x="904" y="340"/>
                      </a:lnTo>
                      <a:lnTo>
                        <a:pt x="907" y="379"/>
                      </a:lnTo>
                      <a:lnTo>
                        <a:pt x="904" y="416"/>
                      </a:lnTo>
                      <a:lnTo>
                        <a:pt x="899" y="455"/>
                      </a:lnTo>
                      <a:lnTo>
                        <a:pt x="886" y="492"/>
                      </a:lnTo>
                      <a:lnTo>
                        <a:pt x="872" y="525"/>
                      </a:lnTo>
                      <a:lnTo>
                        <a:pt x="853" y="560"/>
                      </a:lnTo>
                      <a:lnTo>
                        <a:pt x="828" y="590"/>
                      </a:lnTo>
                      <a:lnTo>
                        <a:pt x="803" y="620"/>
                      </a:lnTo>
                      <a:lnTo>
                        <a:pt x="773" y="647"/>
                      </a:lnTo>
                      <a:lnTo>
                        <a:pt x="741" y="672"/>
                      </a:lnTo>
                      <a:lnTo>
                        <a:pt x="706" y="693"/>
                      </a:lnTo>
                      <a:lnTo>
                        <a:pt x="668" y="712"/>
                      </a:lnTo>
                      <a:lnTo>
                        <a:pt x="627" y="728"/>
                      </a:lnTo>
                      <a:lnTo>
                        <a:pt x="586" y="742"/>
                      </a:lnTo>
                      <a:lnTo>
                        <a:pt x="543" y="750"/>
                      </a:lnTo>
                      <a:lnTo>
                        <a:pt x="496" y="756"/>
                      </a:lnTo>
                      <a:lnTo>
                        <a:pt x="450" y="758"/>
                      </a:lnTo>
                      <a:lnTo>
                        <a:pt x="404" y="756"/>
                      </a:lnTo>
                      <a:lnTo>
                        <a:pt x="358" y="750"/>
                      </a:lnTo>
                      <a:lnTo>
                        <a:pt x="318" y="742"/>
                      </a:lnTo>
                      <a:lnTo>
                        <a:pt x="274" y="728"/>
                      </a:lnTo>
                      <a:lnTo>
                        <a:pt x="237" y="712"/>
                      </a:lnTo>
                      <a:lnTo>
                        <a:pt x="198" y="693"/>
                      </a:lnTo>
                      <a:lnTo>
                        <a:pt x="163" y="672"/>
                      </a:lnTo>
                      <a:lnTo>
                        <a:pt x="133" y="647"/>
                      </a:lnTo>
                      <a:lnTo>
                        <a:pt x="103" y="620"/>
                      </a:lnTo>
                      <a:lnTo>
                        <a:pt x="76" y="590"/>
                      </a:lnTo>
                      <a:lnTo>
                        <a:pt x="54" y="560"/>
                      </a:lnTo>
                      <a:lnTo>
                        <a:pt x="35" y="525"/>
                      </a:lnTo>
                      <a:lnTo>
                        <a:pt x="18" y="492"/>
                      </a:lnTo>
                      <a:lnTo>
                        <a:pt x="8" y="455"/>
                      </a:lnTo>
                      <a:lnTo>
                        <a:pt x="2" y="416"/>
                      </a:lnTo>
                      <a:lnTo>
                        <a:pt x="0" y="379"/>
                      </a:lnTo>
                      <a:lnTo>
                        <a:pt x="2" y="340"/>
                      </a:lnTo>
                      <a:lnTo>
                        <a:pt x="8" y="302"/>
                      </a:lnTo>
                      <a:lnTo>
                        <a:pt x="18" y="266"/>
                      </a:lnTo>
                      <a:lnTo>
                        <a:pt x="35" y="231"/>
                      </a:lnTo>
                      <a:lnTo>
                        <a:pt x="54" y="199"/>
                      </a:lnTo>
                      <a:lnTo>
                        <a:pt x="76" y="169"/>
                      </a:lnTo>
                      <a:lnTo>
                        <a:pt x="103" y="139"/>
                      </a:lnTo>
                      <a:lnTo>
                        <a:pt x="133" y="112"/>
                      </a:lnTo>
                      <a:lnTo>
                        <a:pt x="163" y="88"/>
                      </a:lnTo>
                      <a:lnTo>
                        <a:pt x="198" y="65"/>
                      </a:lnTo>
                      <a:lnTo>
                        <a:pt x="237" y="47"/>
                      </a:lnTo>
                      <a:lnTo>
                        <a:pt x="274" y="30"/>
                      </a:lnTo>
                      <a:lnTo>
                        <a:pt x="318" y="17"/>
                      </a:lnTo>
                      <a:lnTo>
                        <a:pt x="358" y="8"/>
                      </a:lnTo>
                      <a:lnTo>
                        <a:pt x="404" y="3"/>
                      </a:lnTo>
                      <a:lnTo>
                        <a:pt x="450" y="0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" name="Freeform 374">
                  <a:extLst>
                    <a:ext uri="{FF2B5EF4-FFF2-40B4-BE49-F238E27FC236}">
                      <a16:creationId xmlns:a16="http://schemas.microsoft.com/office/drawing/2014/main" id="{49975776-54A3-4948-AE0C-3F75ADACC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4" y="1507"/>
                  <a:ext cx="184" cy="154"/>
                </a:xfrm>
                <a:custGeom>
                  <a:avLst/>
                  <a:gdLst>
                    <a:gd name="T0" fmla="*/ 23 w 733"/>
                    <a:gd name="T1" fmla="*/ 0 h 617"/>
                    <a:gd name="T2" fmla="*/ 28 w 733"/>
                    <a:gd name="T3" fmla="*/ 0 h 617"/>
                    <a:gd name="T4" fmla="*/ 32 w 733"/>
                    <a:gd name="T5" fmla="*/ 1 h 617"/>
                    <a:gd name="T6" fmla="*/ 36 w 733"/>
                    <a:gd name="T7" fmla="*/ 3 h 617"/>
                    <a:gd name="T8" fmla="*/ 39 w 733"/>
                    <a:gd name="T9" fmla="*/ 5 h 617"/>
                    <a:gd name="T10" fmla="*/ 42 w 733"/>
                    <a:gd name="T11" fmla="*/ 8 h 617"/>
                    <a:gd name="T12" fmla="*/ 44 w 733"/>
                    <a:gd name="T13" fmla="*/ 12 h 617"/>
                    <a:gd name="T14" fmla="*/ 46 w 733"/>
                    <a:gd name="T15" fmla="*/ 15 h 617"/>
                    <a:gd name="T16" fmla="*/ 46 w 733"/>
                    <a:gd name="T17" fmla="*/ 19 h 617"/>
                    <a:gd name="T18" fmla="*/ 46 w 733"/>
                    <a:gd name="T19" fmla="*/ 23 h 617"/>
                    <a:gd name="T20" fmla="*/ 44 w 733"/>
                    <a:gd name="T21" fmla="*/ 26 h 617"/>
                    <a:gd name="T22" fmla="*/ 42 w 733"/>
                    <a:gd name="T23" fmla="*/ 30 h 617"/>
                    <a:gd name="T24" fmla="*/ 39 w 733"/>
                    <a:gd name="T25" fmla="*/ 33 h 617"/>
                    <a:gd name="T26" fmla="*/ 36 w 733"/>
                    <a:gd name="T27" fmla="*/ 35 h 617"/>
                    <a:gd name="T28" fmla="*/ 32 w 733"/>
                    <a:gd name="T29" fmla="*/ 37 h 617"/>
                    <a:gd name="T30" fmla="*/ 28 w 733"/>
                    <a:gd name="T31" fmla="*/ 38 h 617"/>
                    <a:gd name="T32" fmla="*/ 23 w 733"/>
                    <a:gd name="T33" fmla="*/ 38 h 617"/>
                    <a:gd name="T34" fmla="*/ 19 w 733"/>
                    <a:gd name="T35" fmla="*/ 38 h 617"/>
                    <a:gd name="T36" fmla="*/ 14 w 733"/>
                    <a:gd name="T37" fmla="*/ 37 h 617"/>
                    <a:gd name="T38" fmla="*/ 10 w 733"/>
                    <a:gd name="T39" fmla="*/ 35 h 617"/>
                    <a:gd name="T40" fmla="*/ 7 w 733"/>
                    <a:gd name="T41" fmla="*/ 33 h 617"/>
                    <a:gd name="T42" fmla="*/ 4 w 733"/>
                    <a:gd name="T43" fmla="*/ 30 h 617"/>
                    <a:gd name="T44" fmla="*/ 2 w 733"/>
                    <a:gd name="T45" fmla="*/ 26 h 617"/>
                    <a:gd name="T46" fmla="*/ 1 w 733"/>
                    <a:gd name="T47" fmla="*/ 23 h 617"/>
                    <a:gd name="T48" fmla="*/ 0 w 733"/>
                    <a:gd name="T49" fmla="*/ 19 h 617"/>
                    <a:gd name="T50" fmla="*/ 1 w 733"/>
                    <a:gd name="T51" fmla="*/ 15 h 617"/>
                    <a:gd name="T52" fmla="*/ 2 w 733"/>
                    <a:gd name="T53" fmla="*/ 12 h 617"/>
                    <a:gd name="T54" fmla="*/ 4 w 733"/>
                    <a:gd name="T55" fmla="*/ 8 h 617"/>
                    <a:gd name="T56" fmla="*/ 7 w 733"/>
                    <a:gd name="T57" fmla="*/ 5 h 617"/>
                    <a:gd name="T58" fmla="*/ 10 w 733"/>
                    <a:gd name="T59" fmla="*/ 3 h 617"/>
                    <a:gd name="T60" fmla="*/ 14 w 733"/>
                    <a:gd name="T61" fmla="*/ 1 h 617"/>
                    <a:gd name="T62" fmla="*/ 19 w 733"/>
                    <a:gd name="T63" fmla="*/ 0 h 617"/>
                    <a:gd name="T64" fmla="*/ 23 w 733"/>
                    <a:gd name="T65" fmla="*/ 0 h 61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33" h="617">
                      <a:moveTo>
                        <a:pt x="366" y="0"/>
                      </a:moveTo>
                      <a:lnTo>
                        <a:pt x="442" y="6"/>
                      </a:lnTo>
                      <a:lnTo>
                        <a:pt x="511" y="24"/>
                      </a:lnTo>
                      <a:lnTo>
                        <a:pt x="573" y="52"/>
                      </a:lnTo>
                      <a:lnTo>
                        <a:pt x="627" y="89"/>
                      </a:lnTo>
                      <a:lnTo>
                        <a:pt x="671" y="136"/>
                      </a:lnTo>
                      <a:lnTo>
                        <a:pt x="707" y="188"/>
                      </a:lnTo>
                      <a:lnTo>
                        <a:pt x="725" y="244"/>
                      </a:lnTo>
                      <a:lnTo>
                        <a:pt x="733" y="308"/>
                      </a:lnTo>
                      <a:lnTo>
                        <a:pt x="725" y="370"/>
                      </a:lnTo>
                      <a:lnTo>
                        <a:pt x="707" y="426"/>
                      </a:lnTo>
                      <a:lnTo>
                        <a:pt x="671" y="481"/>
                      </a:lnTo>
                      <a:lnTo>
                        <a:pt x="627" y="527"/>
                      </a:lnTo>
                      <a:lnTo>
                        <a:pt x="573" y="565"/>
                      </a:lnTo>
                      <a:lnTo>
                        <a:pt x="511" y="592"/>
                      </a:lnTo>
                      <a:lnTo>
                        <a:pt x="442" y="611"/>
                      </a:lnTo>
                      <a:lnTo>
                        <a:pt x="366" y="617"/>
                      </a:lnTo>
                      <a:lnTo>
                        <a:pt x="294" y="611"/>
                      </a:lnTo>
                      <a:lnTo>
                        <a:pt x="225" y="592"/>
                      </a:lnTo>
                      <a:lnTo>
                        <a:pt x="163" y="565"/>
                      </a:lnTo>
                      <a:lnTo>
                        <a:pt x="109" y="527"/>
                      </a:lnTo>
                      <a:lnTo>
                        <a:pt x="63" y="481"/>
                      </a:lnTo>
                      <a:lnTo>
                        <a:pt x="30" y="426"/>
                      </a:lnTo>
                      <a:lnTo>
                        <a:pt x="8" y="370"/>
                      </a:lnTo>
                      <a:lnTo>
                        <a:pt x="0" y="308"/>
                      </a:lnTo>
                      <a:lnTo>
                        <a:pt x="8" y="244"/>
                      </a:lnTo>
                      <a:lnTo>
                        <a:pt x="30" y="188"/>
                      </a:lnTo>
                      <a:lnTo>
                        <a:pt x="63" y="136"/>
                      </a:lnTo>
                      <a:lnTo>
                        <a:pt x="109" y="89"/>
                      </a:lnTo>
                      <a:lnTo>
                        <a:pt x="163" y="52"/>
                      </a:lnTo>
                      <a:lnTo>
                        <a:pt x="225" y="24"/>
                      </a:lnTo>
                      <a:lnTo>
                        <a:pt x="294" y="6"/>
                      </a:lnTo>
                      <a:lnTo>
                        <a:pt x="366" y="0"/>
                      </a:lnTo>
                      <a:close/>
                    </a:path>
                  </a:pathLst>
                </a:custGeom>
                <a:solidFill>
                  <a:srgbClr val="877A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Freeform 375">
                  <a:extLst>
                    <a:ext uri="{FF2B5EF4-FFF2-40B4-BE49-F238E27FC236}">
                      <a16:creationId xmlns:a16="http://schemas.microsoft.com/office/drawing/2014/main" id="{120C1D0A-F609-4CD9-A973-2DD9279AB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1" y="1529"/>
                  <a:ext cx="131" cy="110"/>
                </a:xfrm>
                <a:custGeom>
                  <a:avLst/>
                  <a:gdLst>
                    <a:gd name="T0" fmla="*/ 16 w 526"/>
                    <a:gd name="T1" fmla="*/ 0 h 441"/>
                    <a:gd name="T2" fmla="*/ 19 w 526"/>
                    <a:gd name="T3" fmla="*/ 0 h 441"/>
                    <a:gd name="T4" fmla="*/ 23 w 526"/>
                    <a:gd name="T5" fmla="*/ 1 h 441"/>
                    <a:gd name="T6" fmla="*/ 25 w 526"/>
                    <a:gd name="T7" fmla="*/ 2 h 441"/>
                    <a:gd name="T8" fmla="*/ 28 w 526"/>
                    <a:gd name="T9" fmla="*/ 4 h 441"/>
                    <a:gd name="T10" fmla="*/ 30 w 526"/>
                    <a:gd name="T11" fmla="*/ 6 h 441"/>
                    <a:gd name="T12" fmla="*/ 31 w 526"/>
                    <a:gd name="T13" fmla="*/ 8 h 441"/>
                    <a:gd name="T14" fmla="*/ 32 w 526"/>
                    <a:gd name="T15" fmla="*/ 11 h 441"/>
                    <a:gd name="T16" fmla="*/ 33 w 526"/>
                    <a:gd name="T17" fmla="*/ 14 h 441"/>
                    <a:gd name="T18" fmla="*/ 32 w 526"/>
                    <a:gd name="T19" fmla="*/ 16 h 441"/>
                    <a:gd name="T20" fmla="*/ 31 w 526"/>
                    <a:gd name="T21" fmla="*/ 19 h 441"/>
                    <a:gd name="T22" fmla="*/ 30 w 526"/>
                    <a:gd name="T23" fmla="*/ 21 h 441"/>
                    <a:gd name="T24" fmla="*/ 28 w 526"/>
                    <a:gd name="T25" fmla="*/ 23 h 441"/>
                    <a:gd name="T26" fmla="*/ 25 w 526"/>
                    <a:gd name="T27" fmla="*/ 25 h 441"/>
                    <a:gd name="T28" fmla="*/ 23 w 526"/>
                    <a:gd name="T29" fmla="*/ 26 h 441"/>
                    <a:gd name="T30" fmla="*/ 19 w 526"/>
                    <a:gd name="T31" fmla="*/ 27 h 441"/>
                    <a:gd name="T32" fmla="*/ 16 w 526"/>
                    <a:gd name="T33" fmla="*/ 27 h 441"/>
                    <a:gd name="T34" fmla="*/ 13 w 526"/>
                    <a:gd name="T35" fmla="*/ 27 h 441"/>
                    <a:gd name="T36" fmla="*/ 10 w 526"/>
                    <a:gd name="T37" fmla="*/ 26 h 441"/>
                    <a:gd name="T38" fmla="*/ 7 w 526"/>
                    <a:gd name="T39" fmla="*/ 25 h 441"/>
                    <a:gd name="T40" fmla="*/ 5 w 526"/>
                    <a:gd name="T41" fmla="*/ 23 h 441"/>
                    <a:gd name="T42" fmla="*/ 3 w 526"/>
                    <a:gd name="T43" fmla="*/ 21 h 441"/>
                    <a:gd name="T44" fmla="*/ 1 w 526"/>
                    <a:gd name="T45" fmla="*/ 19 h 441"/>
                    <a:gd name="T46" fmla="*/ 0 w 526"/>
                    <a:gd name="T47" fmla="*/ 16 h 441"/>
                    <a:gd name="T48" fmla="*/ 0 w 526"/>
                    <a:gd name="T49" fmla="*/ 14 h 441"/>
                    <a:gd name="T50" fmla="*/ 0 w 526"/>
                    <a:gd name="T51" fmla="*/ 11 h 441"/>
                    <a:gd name="T52" fmla="*/ 1 w 526"/>
                    <a:gd name="T53" fmla="*/ 8 h 441"/>
                    <a:gd name="T54" fmla="*/ 3 w 526"/>
                    <a:gd name="T55" fmla="*/ 6 h 441"/>
                    <a:gd name="T56" fmla="*/ 5 w 526"/>
                    <a:gd name="T57" fmla="*/ 4 h 441"/>
                    <a:gd name="T58" fmla="*/ 7 w 526"/>
                    <a:gd name="T59" fmla="*/ 2 h 441"/>
                    <a:gd name="T60" fmla="*/ 10 w 526"/>
                    <a:gd name="T61" fmla="*/ 1 h 441"/>
                    <a:gd name="T62" fmla="*/ 13 w 526"/>
                    <a:gd name="T63" fmla="*/ 0 h 441"/>
                    <a:gd name="T64" fmla="*/ 16 w 526"/>
                    <a:gd name="T65" fmla="*/ 0 h 4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526" h="441">
                      <a:moveTo>
                        <a:pt x="261" y="0"/>
                      </a:moveTo>
                      <a:lnTo>
                        <a:pt x="313" y="6"/>
                      </a:lnTo>
                      <a:lnTo>
                        <a:pt x="365" y="17"/>
                      </a:lnTo>
                      <a:lnTo>
                        <a:pt x="408" y="39"/>
                      </a:lnTo>
                      <a:lnTo>
                        <a:pt x="446" y="66"/>
                      </a:lnTo>
                      <a:lnTo>
                        <a:pt x="479" y="99"/>
                      </a:lnTo>
                      <a:lnTo>
                        <a:pt x="503" y="134"/>
                      </a:lnTo>
                      <a:lnTo>
                        <a:pt x="519" y="175"/>
                      </a:lnTo>
                      <a:lnTo>
                        <a:pt x="526" y="219"/>
                      </a:lnTo>
                      <a:lnTo>
                        <a:pt x="519" y="265"/>
                      </a:lnTo>
                      <a:lnTo>
                        <a:pt x="503" y="305"/>
                      </a:lnTo>
                      <a:lnTo>
                        <a:pt x="479" y="343"/>
                      </a:lnTo>
                      <a:lnTo>
                        <a:pt x="446" y="376"/>
                      </a:lnTo>
                      <a:lnTo>
                        <a:pt x="408" y="403"/>
                      </a:lnTo>
                      <a:lnTo>
                        <a:pt x="365" y="425"/>
                      </a:lnTo>
                      <a:lnTo>
                        <a:pt x="313" y="436"/>
                      </a:lnTo>
                      <a:lnTo>
                        <a:pt x="261" y="441"/>
                      </a:lnTo>
                      <a:lnTo>
                        <a:pt x="210" y="436"/>
                      </a:lnTo>
                      <a:lnTo>
                        <a:pt x="161" y="425"/>
                      </a:lnTo>
                      <a:lnTo>
                        <a:pt x="118" y="403"/>
                      </a:lnTo>
                      <a:lnTo>
                        <a:pt x="80" y="376"/>
                      </a:lnTo>
                      <a:lnTo>
                        <a:pt x="48" y="343"/>
                      </a:lnTo>
                      <a:lnTo>
                        <a:pt x="23" y="305"/>
                      </a:lnTo>
                      <a:lnTo>
                        <a:pt x="6" y="265"/>
                      </a:lnTo>
                      <a:lnTo>
                        <a:pt x="0" y="219"/>
                      </a:lnTo>
                      <a:lnTo>
                        <a:pt x="6" y="175"/>
                      </a:lnTo>
                      <a:lnTo>
                        <a:pt x="23" y="134"/>
                      </a:lnTo>
                      <a:lnTo>
                        <a:pt x="48" y="99"/>
                      </a:lnTo>
                      <a:lnTo>
                        <a:pt x="80" y="66"/>
                      </a:lnTo>
                      <a:lnTo>
                        <a:pt x="118" y="39"/>
                      </a:lnTo>
                      <a:lnTo>
                        <a:pt x="161" y="17"/>
                      </a:lnTo>
                      <a:lnTo>
                        <a:pt x="210" y="6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56545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Freeform 376">
                  <a:extLst>
                    <a:ext uri="{FF2B5EF4-FFF2-40B4-BE49-F238E27FC236}">
                      <a16:creationId xmlns:a16="http://schemas.microsoft.com/office/drawing/2014/main" id="{36712CD4-C880-4234-9FD8-D6A4A4E5CA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3" y="1556"/>
                  <a:ext cx="66" cy="56"/>
                </a:xfrm>
                <a:custGeom>
                  <a:avLst/>
                  <a:gdLst>
                    <a:gd name="T0" fmla="*/ 8 w 264"/>
                    <a:gd name="T1" fmla="*/ 0 h 223"/>
                    <a:gd name="T2" fmla="*/ 10 w 264"/>
                    <a:gd name="T3" fmla="*/ 0 h 223"/>
                    <a:gd name="T4" fmla="*/ 12 w 264"/>
                    <a:gd name="T5" fmla="*/ 1 h 223"/>
                    <a:gd name="T6" fmla="*/ 13 w 264"/>
                    <a:gd name="T7" fmla="*/ 1 h 223"/>
                    <a:gd name="T8" fmla="*/ 14 w 264"/>
                    <a:gd name="T9" fmla="*/ 2 h 223"/>
                    <a:gd name="T10" fmla="*/ 15 w 264"/>
                    <a:gd name="T11" fmla="*/ 3 h 223"/>
                    <a:gd name="T12" fmla="*/ 16 w 264"/>
                    <a:gd name="T13" fmla="*/ 4 h 223"/>
                    <a:gd name="T14" fmla="*/ 16 w 264"/>
                    <a:gd name="T15" fmla="*/ 6 h 223"/>
                    <a:gd name="T16" fmla="*/ 17 w 264"/>
                    <a:gd name="T17" fmla="*/ 7 h 223"/>
                    <a:gd name="T18" fmla="*/ 16 w 264"/>
                    <a:gd name="T19" fmla="*/ 8 h 223"/>
                    <a:gd name="T20" fmla="*/ 16 w 264"/>
                    <a:gd name="T21" fmla="*/ 10 h 223"/>
                    <a:gd name="T22" fmla="*/ 15 w 264"/>
                    <a:gd name="T23" fmla="*/ 11 h 223"/>
                    <a:gd name="T24" fmla="*/ 14 w 264"/>
                    <a:gd name="T25" fmla="*/ 12 h 223"/>
                    <a:gd name="T26" fmla="*/ 13 w 264"/>
                    <a:gd name="T27" fmla="*/ 13 h 223"/>
                    <a:gd name="T28" fmla="*/ 12 w 264"/>
                    <a:gd name="T29" fmla="*/ 14 h 223"/>
                    <a:gd name="T30" fmla="*/ 10 w 264"/>
                    <a:gd name="T31" fmla="*/ 14 h 223"/>
                    <a:gd name="T32" fmla="*/ 8 w 264"/>
                    <a:gd name="T33" fmla="*/ 14 h 223"/>
                    <a:gd name="T34" fmla="*/ 7 w 264"/>
                    <a:gd name="T35" fmla="*/ 14 h 223"/>
                    <a:gd name="T36" fmla="*/ 5 w 264"/>
                    <a:gd name="T37" fmla="*/ 14 h 223"/>
                    <a:gd name="T38" fmla="*/ 4 w 264"/>
                    <a:gd name="T39" fmla="*/ 13 h 223"/>
                    <a:gd name="T40" fmla="*/ 3 w 264"/>
                    <a:gd name="T41" fmla="*/ 12 h 223"/>
                    <a:gd name="T42" fmla="*/ 2 w 264"/>
                    <a:gd name="T43" fmla="*/ 11 h 223"/>
                    <a:gd name="T44" fmla="*/ 1 w 264"/>
                    <a:gd name="T45" fmla="*/ 10 h 223"/>
                    <a:gd name="T46" fmla="*/ 0 w 264"/>
                    <a:gd name="T47" fmla="*/ 8 h 223"/>
                    <a:gd name="T48" fmla="*/ 0 w 264"/>
                    <a:gd name="T49" fmla="*/ 7 h 223"/>
                    <a:gd name="T50" fmla="*/ 0 w 264"/>
                    <a:gd name="T51" fmla="*/ 6 h 223"/>
                    <a:gd name="T52" fmla="*/ 1 w 264"/>
                    <a:gd name="T53" fmla="*/ 4 h 223"/>
                    <a:gd name="T54" fmla="*/ 2 w 264"/>
                    <a:gd name="T55" fmla="*/ 3 h 223"/>
                    <a:gd name="T56" fmla="*/ 3 w 264"/>
                    <a:gd name="T57" fmla="*/ 2 h 223"/>
                    <a:gd name="T58" fmla="*/ 4 w 264"/>
                    <a:gd name="T59" fmla="*/ 1 h 223"/>
                    <a:gd name="T60" fmla="*/ 5 w 264"/>
                    <a:gd name="T61" fmla="*/ 1 h 223"/>
                    <a:gd name="T62" fmla="*/ 7 w 264"/>
                    <a:gd name="T63" fmla="*/ 0 h 223"/>
                    <a:gd name="T64" fmla="*/ 8 w 264"/>
                    <a:gd name="T65" fmla="*/ 0 h 22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64" h="223">
                      <a:moveTo>
                        <a:pt x="130" y="0"/>
                      </a:moveTo>
                      <a:lnTo>
                        <a:pt x="158" y="3"/>
                      </a:lnTo>
                      <a:lnTo>
                        <a:pt x="182" y="9"/>
                      </a:lnTo>
                      <a:lnTo>
                        <a:pt x="204" y="20"/>
                      </a:lnTo>
                      <a:lnTo>
                        <a:pt x="226" y="33"/>
                      </a:lnTo>
                      <a:lnTo>
                        <a:pt x="242" y="50"/>
                      </a:lnTo>
                      <a:lnTo>
                        <a:pt x="252" y="66"/>
                      </a:lnTo>
                      <a:lnTo>
                        <a:pt x="261" y="87"/>
                      </a:lnTo>
                      <a:lnTo>
                        <a:pt x="264" y="110"/>
                      </a:lnTo>
                      <a:lnTo>
                        <a:pt x="261" y="131"/>
                      </a:lnTo>
                      <a:lnTo>
                        <a:pt x="252" y="152"/>
                      </a:lnTo>
                      <a:lnTo>
                        <a:pt x="242" y="172"/>
                      </a:lnTo>
                      <a:lnTo>
                        <a:pt x="226" y="191"/>
                      </a:lnTo>
                      <a:lnTo>
                        <a:pt x="204" y="204"/>
                      </a:lnTo>
                      <a:lnTo>
                        <a:pt x="182" y="215"/>
                      </a:lnTo>
                      <a:lnTo>
                        <a:pt x="158" y="221"/>
                      </a:lnTo>
                      <a:lnTo>
                        <a:pt x="130" y="223"/>
                      </a:lnTo>
                      <a:lnTo>
                        <a:pt x="106" y="221"/>
                      </a:lnTo>
                      <a:lnTo>
                        <a:pt x="81" y="215"/>
                      </a:lnTo>
                      <a:lnTo>
                        <a:pt x="60" y="204"/>
                      </a:lnTo>
                      <a:lnTo>
                        <a:pt x="41" y="191"/>
                      </a:lnTo>
                      <a:lnTo>
                        <a:pt x="25" y="172"/>
                      </a:lnTo>
                      <a:lnTo>
                        <a:pt x="11" y="152"/>
                      </a:lnTo>
                      <a:lnTo>
                        <a:pt x="3" y="131"/>
                      </a:lnTo>
                      <a:lnTo>
                        <a:pt x="0" y="110"/>
                      </a:lnTo>
                      <a:lnTo>
                        <a:pt x="3" y="87"/>
                      </a:lnTo>
                      <a:lnTo>
                        <a:pt x="11" y="66"/>
                      </a:lnTo>
                      <a:lnTo>
                        <a:pt x="25" y="50"/>
                      </a:lnTo>
                      <a:lnTo>
                        <a:pt x="41" y="33"/>
                      </a:lnTo>
                      <a:lnTo>
                        <a:pt x="60" y="20"/>
                      </a:lnTo>
                      <a:lnTo>
                        <a:pt x="81" y="9"/>
                      </a:lnTo>
                      <a:lnTo>
                        <a:pt x="106" y="3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Freeform 377">
                  <a:extLst>
                    <a:ext uri="{FF2B5EF4-FFF2-40B4-BE49-F238E27FC236}">
                      <a16:creationId xmlns:a16="http://schemas.microsoft.com/office/drawing/2014/main" id="{566DD592-F222-4DF5-ABED-401FD4E818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0" y="1570"/>
                  <a:ext cx="34" cy="28"/>
                </a:xfrm>
                <a:custGeom>
                  <a:avLst/>
                  <a:gdLst>
                    <a:gd name="T0" fmla="*/ 4 w 136"/>
                    <a:gd name="T1" fmla="*/ 0 h 111"/>
                    <a:gd name="T2" fmla="*/ 6 w 136"/>
                    <a:gd name="T3" fmla="*/ 0 h 111"/>
                    <a:gd name="T4" fmla="*/ 7 w 136"/>
                    <a:gd name="T5" fmla="*/ 1 h 111"/>
                    <a:gd name="T6" fmla="*/ 8 w 136"/>
                    <a:gd name="T7" fmla="*/ 2 h 111"/>
                    <a:gd name="T8" fmla="*/ 9 w 136"/>
                    <a:gd name="T9" fmla="*/ 4 h 111"/>
                    <a:gd name="T10" fmla="*/ 8 w 136"/>
                    <a:gd name="T11" fmla="*/ 5 h 111"/>
                    <a:gd name="T12" fmla="*/ 7 w 136"/>
                    <a:gd name="T13" fmla="*/ 6 h 111"/>
                    <a:gd name="T14" fmla="*/ 6 w 136"/>
                    <a:gd name="T15" fmla="*/ 7 h 111"/>
                    <a:gd name="T16" fmla="*/ 4 w 136"/>
                    <a:gd name="T17" fmla="*/ 7 h 111"/>
                    <a:gd name="T18" fmla="*/ 3 w 136"/>
                    <a:gd name="T19" fmla="*/ 7 h 111"/>
                    <a:gd name="T20" fmla="*/ 1 w 136"/>
                    <a:gd name="T21" fmla="*/ 6 h 111"/>
                    <a:gd name="T22" fmla="*/ 1 w 136"/>
                    <a:gd name="T23" fmla="*/ 5 h 111"/>
                    <a:gd name="T24" fmla="*/ 0 w 136"/>
                    <a:gd name="T25" fmla="*/ 4 h 111"/>
                    <a:gd name="T26" fmla="*/ 1 w 136"/>
                    <a:gd name="T27" fmla="*/ 2 h 111"/>
                    <a:gd name="T28" fmla="*/ 1 w 136"/>
                    <a:gd name="T29" fmla="*/ 1 h 111"/>
                    <a:gd name="T30" fmla="*/ 3 w 136"/>
                    <a:gd name="T31" fmla="*/ 0 h 111"/>
                    <a:gd name="T32" fmla="*/ 4 w 136"/>
                    <a:gd name="T33" fmla="*/ 0 h 11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36" h="111">
                      <a:moveTo>
                        <a:pt x="65" y="0"/>
                      </a:moveTo>
                      <a:lnTo>
                        <a:pt x="93" y="5"/>
                      </a:lnTo>
                      <a:lnTo>
                        <a:pt x="115" y="16"/>
                      </a:lnTo>
                      <a:lnTo>
                        <a:pt x="131" y="32"/>
                      </a:lnTo>
                      <a:lnTo>
                        <a:pt x="136" y="55"/>
                      </a:lnTo>
                      <a:lnTo>
                        <a:pt x="131" y="76"/>
                      </a:lnTo>
                      <a:lnTo>
                        <a:pt x="115" y="95"/>
                      </a:lnTo>
                      <a:lnTo>
                        <a:pt x="93" y="106"/>
                      </a:lnTo>
                      <a:lnTo>
                        <a:pt x="65" y="111"/>
                      </a:lnTo>
                      <a:lnTo>
                        <a:pt x="39" y="106"/>
                      </a:lnTo>
                      <a:lnTo>
                        <a:pt x="19" y="95"/>
                      </a:lnTo>
                      <a:lnTo>
                        <a:pt x="6" y="76"/>
                      </a:lnTo>
                      <a:lnTo>
                        <a:pt x="0" y="55"/>
                      </a:lnTo>
                      <a:lnTo>
                        <a:pt x="6" y="32"/>
                      </a:lnTo>
                      <a:lnTo>
                        <a:pt x="19" y="16"/>
                      </a:lnTo>
                      <a:lnTo>
                        <a:pt x="39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C4C4C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Freeform 378">
                  <a:extLst>
                    <a:ext uri="{FF2B5EF4-FFF2-40B4-BE49-F238E27FC236}">
                      <a16:creationId xmlns:a16="http://schemas.microsoft.com/office/drawing/2014/main" id="{96CE4DDF-708A-485F-A10A-7C80D3EFA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5" y="1334"/>
                  <a:ext cx="54" cy="71"/>
                </a:xfrm>
                <a:custGeom>
                  <a:avLst/>
                  <a:gdLst>
                    <a:gd name="T0" fmla="*/ 6 w 213"/>
                    <a:gd name="T1" fmla="*/ 2 h 288"/>
                    <a:gd name="T2" fmla="*/ 14 w 213"/>
                    <a:gd name="T3" fmla="*/ 18 h 288"/>
                    <a:gd name="T4" fmla="*/ 8 w 213"/>
                    <a:gd name="T5" fmla="*/ 17 h 288"/>
                    <a:gd name="T6" fmla="*/ 7 w 213"/>
                    <a:gd name="T7" fmla="*/ 17 h 288"/>
                    <a:gd name="T8" fmla="*/ 0 w 213"/>
                    <a:gd name="T9" fmla="*/ 4 h 288"/>
                    <a:gd name="T10" fmla="*/ 0 w 213"/>
                    <a:gd name="T11" fmla="*/ 3 h 288"/>
                    <a:gd name="T12" fmla="*/ 0 w 213"/>
                    <a:gd name="T13" fmla="*/ 2 h 288"/>
                    <a:gd name="T14" fmla="*/ 1 w 213"/>
                    <a:gd name="T15" fmla="*/ 1 h 288"/>
                    <a:gd name="T16" fmla="*/ 1 w 213"/>
                    <a:gd name="T17" fmla="*/ 0 h 288"/>
                    <a:gd name="T18" fmla="*/ 2 w 213"/>
                    <a:gd name="T19" fmla="*/ 0 h 288"/>
                    <a:gd name="T20" fmla="*/ 3 w 213"/>
                    <a:gd name="T21" fmla="*/ 0 h 288"/>
                    <a:gd name="T22" fmla="*/ 4 w 213"/>
                    <a:gd name="T23" fmla="*/ 1 h 288"/>
                    <a:gd name="T24" fmla="*/ 6 w 213"/>
                    <a:gd name="T25" fmla="*/ 2 h 28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3" h="288">
                      <a:moveTo>
                        <a:pt x="90" y="27"/>
                      </a:moveTo>
                      <a:lnTo>
                        <a:pt x="213" y="288"/>
                      </a:lnTo>
                      <a:lnTo>
                        <a:pt x="119" y="283"/>
                      </a:lnTo>
                      <a:lnTo>
                        <a:pt x="103" y="283"/>
                      </a:lnTo>
                      <a:lnTo>
                        <a:pt x="3" y="65"/>
                      </a:lnTo>
                      <a:lnTo>
                        <a:pt x="0" y="46"/>
                      </a:lnTo>
                      <a:lnTo>
                        <a:pt x="3" y="30"/>
                      </a:lnTo>
                      <a:lnTo>
                        <a:pt x="8" y="14"/>
                      </a:lnTo>
                      <a:lnTo>
                        <a:pt x="19" y="5"/>
                      </a:lnTo>
                      <a:lnTo>
                        <a:pt x="30" y="0"/>
                      </a:lnTo>
                      <a:lnTo>
                        <a:pt x="47" y="0"/>
                      </a:lnTo>
                      <a:lnTo>
                        <a:pt x="65" y="11"/>
                      </a:lnTo>
                      <a:lnTo>
                        <a:pt x="90" y="27"/>
                      </a:lnTo>
                      <a:close/>
                    </a:path>
                  </a:pathLst>
                </a:custGeom>
                <a:solidFill>
                  <a:srgbClr val="7749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Freeform 379">
                  <a:extLst>
                    <a:ext uri="{FF2B5EF4-FFF2-40B4-BE49-F238E27FC236}">
                      <a16:creationId xmlns:a16="http://schemas.microsoft.com/office/drawing/2014/main" id="{B08DA5FD-0E6B-447B-A347-9216B224A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6" y="1272"/>
                  <a:ext cx="118" cy="144"/>
                </a:xfrm>
                <a:custGeom>
                  <a:avLst/>
                  <a:gdLst>
                    <a:gd name="T0" fmla="*/ 30 w 471"/>
                    <a:gd name="T1" fmla="*/ 36 h 574"/>
                    <a:gd name="T2" fmla="*/ 22 w 471"/>
                    <a:gd name="T3" fmla="*/ 35 h 574"/>
                    <a:gd name="T4" fmla="*/ 3 w 471"/>
                    <a:gd name="T5" fmla="*/ 10 h 574"/>
                    <a:gd name="T6" fmla="*/ 1 w 471"/>
                    <a:gd name="T7" fmla="*/ 7 h 574"/>
                    <a:gd name="T8" fmla="*/ 0 w 471"/>
                    <a:gd name="T9" fmla="*/ 4 h 574"/>
                    <a:gd name="T10" fmla="*/ 1 w 471"/>
                    <a:gd name="T11" fmla="*/ 2 h 574"/>
                    <a:gd name="T12" fmla="*/ 2 w 471"/>
                    <a:gd name="T13" fmla="*/ 0 h 574"/>
                    <a:gd name="T14" fmla="*/ 2 w 471"/>
                    <a:gd name="T15" fmla="*/ 0 h 574"/>
                    <a:gd name="T16" fmla="*/ 3 w 471"/>
                    <a:gd name="T17" fmla="*/ 0 h 574"/>
                    <a:gd name="T18" fmla="*/ 3 w 471"/>
                    <a:gd name="T19" fmla="*/ 1 h 574"/>
                    <a:gd name="T20" fmla="*/ 4 w 471"/>
                    <a:gd name="T21" fmla="*/ 2 h 574"/>
                    <a:gd name="T22" fmla="*/ 4 w 471"/>
                    <a:gd name="T23" fmla="*/ 2 h 574"/>
                    <a:gd name="T24" fmla="*/ 5 w 471"/>
                    <a:gd name="T25" fmla="*/ 4 h 574"/>
                    <a:gd name="T26" fmla="*/ 6 w 471"/>
                    <a:gd name="T27" fmla="*/ 5 h 574"/>
                    <a:gd name="T28" fmla="*/ 8 w 471"/>
                    <a:gd name="T29" fmla="*/ 7 h 574"/>
                    <a:gd name="T30" fmla="*/ 9 w 471"/>
                    <a:gd name="T31" fmla="*/ 9 h 574"/>
                    <a:gd name="T32" fmla="*/ 11 w 471"/>
                    <a:gd name="T33" fmla="*/ 12 h 574"/>
                    <a:gd name="T34" fmla="*/ 13 w 471"/>
                    <a:gd name="T35" fmla="*/ 15 h 574"/>
                    <a:gd name="T36" fmla="*/ 16 w 471"/>
                    <a:gd name="T37" fmla="*/ 18 h 574"/>
                    <a:gd name="T38" fmla="*/ 19 w 471"/>
                    <a:gd name="T39" fmla="*/ 22 h 574"/>
                    <a:gd name="T40" fmla="*/ 22 w 471"/>
                    <a:gd name="T41" fmla="*/ 26 h 574"/>
                    <a:gd name="T42" fmla="*/ 26 w 471"/>
                    <a:gd name="T43" fmla="*/ 31 h 574"/>
                    <a:gd name="T44" fmla="*/ 30 w 471"/>
                    <a:gd name="T45" fmla="*/ 36 h 574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471" h="574">
                      <a:moveTo>
                        <a:pt x="471" y="574"/>
                      </a:moveTo>
                      <a:lnTo>
                        <a:pt x="351" y="560"/>
                      </a:lnTo>
                      <a:lnTo>
                        <a:pt x="41" y="158"/>
                      </a:lnTo>
                      <a:lnTo>
                        <a:pt x="11" y="104"/>
                      </a:lnTo>
                      <a:lnTo>
                        <a:pt x="0" y="63"/>
                      </a:lnTo>
                      <a:lnTo>
                        <a:pt x="11" y="28"/>
                      </a:lnTo>
                      <a:lnTo>
                        <a:pt x="33" y="0"/>
                      </a:lnTo>
                      <a:lnTo>
                        <a:pt x="35" y="0"/>
                      </a:lnTo>
                      <a:lnTo>
                        <a:pt x="39" y="3"/>
                      </a:lnTo>
                      <a:lnTo>
                        <a:pt x="46" y="11"/>
                      </a:lnTo>
                      <a:lnTo>
                        <a:pt x="55" y="23"/>
                      </a:lnTo>
                      <a:lnTo>
                        <a:pt x="65" y="35"/>
                      </a:lnTo>
                      <a:lnTo>
                        <a:pt x="81" y="55"/>
                      </a:lnTo>
                      <a:lnTo>
                        <a:pt x="98" y="79"/>
                      </a:lnTo>
                      <a:lnTo>
                        <a:pt x="123" y="109"/>
                      </a:lnTo>
                      <a:lnTo>
                        <a:pt x="147" y="145"/>
                      </a:lnTo>
                      <a:lnTo>
                        <a:pt x="177" y="185"/>
                      </a:lnTo>
                      <a:lnTo>
                        <a:pt x="212" y="231"/>
                      </a:lnTo>
                      <a:lnTo>
                        <a:pt x="253" y="286"/>
                      </a:lnTo>
                      <a:lnTo>
                        <a:pt x="300" y="346"/>
                      </a:lnTo>
                      <a:lnTo>
                        <a:pt x="351" y="413"/>
                      </a:lnTo>
                      <a:lnTo>
                        <a:pt x="408" y="489"/>
                      </a:lnTo>
                      <a:lnTo>
                        <a:pt x="471" y="574"/>
                      </a:lnTo>
                      <a:close/>
                    </a:path>
                  </a:pathLst>
                </a:custGeom>
                <a:solidFill>
                  <a:srgbClr val="D6D6D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Freeform 380">
                  <a:extLst>
                    <a:ext uri="{FF2B5EF4-FFF2-40B4-BE49-F238E27FC236}">
                      <a16:creationId xmlns:a16="http://schemas.microsoft.com/office/drawing/2014/main" id="{B06FF395-8438-4D95-B413-6F7D9049D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0" y="1281"/>
                  <a:ext cx="104" cy="135"/>
                </a:xfrm>
                <a:custGeom>
                  <a:avLst/>
                  <a:gdLst>
                    <a:gd name="T0" fmla="*/ 22 w 413"/>
                    <a:gd name="T1" fmla="*/ 33 h 539"/>
                    <a:gd name="T2" fmla="*/ 2 w 413"/>
                    <a:gd name="T3" fmla="*/ 9 h 539"/>
                    <a:gd name="T4" fmla="*/ 1 w 413"/>
                    <a:gd name="T5" fmla="*/ 6 h 539"/>
                    <a:gd name="T6" fmla="*/ 0 w 413"/>
                    <a:gd name="T7" fmla="*/ 4 h 539"/>
                    <a:gd name="T8" fmla="*/ 0 w 413"/>
                    <a:gd name="T9" fmla="*/ 2 h 539"/>
                    <a:gd name="T10" fmla="*/ 1 w 413"/>
                    <a:gd name="T11" fmla="*/ 0 h 539"/>
                    <a:gd name="T12" fmla="*/ 2 w 413"/>
                    <a:gd name="T13" fmla="*/ 2 h 539"/>
                    <a:gd name="T14" fmla="*/ 4 w 413"/>
                    <a:gd name="T15" fmla="*/ 4 h 539"/>
                    <a:gd name="T16" fmla="*/ 6 w 413"/>
                    <a:gd name="T17" fmla="*/ 7 h 539"/>
                    <a:gd name="T18" fmla="*/ 9 w 413"/>
                    <a:gd name="T19" fmla="*/ 11 h 539"/>
                    <a:gd name="T20" fmla="*/ 12 w 413"/>
                    <a:gd name="T21" fmla="*/ 15 h 539"/>
                    <a:gd name="T22" fmla="*/ 16 w 413"/>
                    <a:gd name="T23" fmla="*/ 21 h 539"/>
                    <a:gd name="T24" fmla="*/ 21 w 413"/>
                    <a:gd name="T25" fmla="*/ 27 h 539"/>
                    <a:gd name="T26" fmla="*/ 26 w 413"/>
                    <a:gd name="T27" fmla="*/ 34 h 539"/>
                    <a:gd name="T28" fmla="*/ 22 w 413"/>
                    <a:gd name="T29" fmla="*/ 33 h 53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13" h="539">
                      <a:moveTo>
                        <a:pt x="342" y="531"/>
                      </a:moveTo>
                      <a:lnTo>
                        <a:pt x="37" y="136"/>
                      </a:lnTo>
                      <a:lnTo>
                        <a:pt x="13" y="94"/>
                      </a:lnTo>
                      <a:lnTo>
                        <a:pt x="0" y="55"/>
                      </a:lnTo>
                      <a:lnTo>
                        <a:pt x="0" y="25"/>
                      </a:lnTo>
                      <a:lnTo>
                        <a:pt x="11" y="0"/>
                      </a:lnTo>
                      <a:lnTo>
                        <a:pt x="32" y="30"/>
                      </a:lnTo>
                      <a:lnTo>
                        <a:pt x="59" y="66"/>
                      </a:lnTo>
                      <a:lnTo>
                        <a:pt x="95" y="115"/>
                      </a:lnTo>
                      <a:lnTo>
                        <a:pt x="138" y="172"/>
                      </a:lnTo>
                      <a:lnTo>
                        <a:pt x="189" y="242"/>
                      </a:lnTo>
                      <a:lnTo>
                        <a:pt x="252" y="327"/>
                      </a:lnTo>
                      <a:lnTo>
                        <a:pt x="325" y="425"/>
                      </a:lnTo>
                      <a:lnTo>
                        <a:pt x="413" y="539"/>
                      </a:lnTo>
                      <a:lnTo>
                        <a:pt x="342" y="531"/>
                      </a:lnTo>
                      <a:close/>
                    </a:path>
                  </a:pathLst>
                </a:custGeom>
                <a:solidFill>
                  <a:srgbClr val="A8B2B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Freeform 381">
                  <a:extLst>
                    <a:ext uri="{FF2B5EF4-FFF2-40B4-BE49-F238E27FC236}">
                      <a16:creationId xmlns:a16="http://schemas.microsoft.com/office/drawing/2014/main" id="{C14338F7-9E6C-417E-97B3-EB7280D48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1177"/>
                  <a:ext cx="291" cy="288"/>
                </a:xfrm>
                <a:custGeom>
                  <a:avLst/>
                  <a:gdLst>
                    <a:gd name="T0" fmla="*/ 70 w 1166"/>
                    <a:gd name="T1" fmla="*/ 40 h 1153"/>
                    <a:gd name="T2" fmla="*/ 67 w 1166"/>
                    <a:gd name="T3" fmla="*/ 42 h 1153"/>
                    <a:gd name="T4" fmla="*/ 63 w 1166"/>
                    <a:gd name="T5" fmla="*/ 43 h 1153"/>
                    <a:gd name="T6" fmla="*/ 60 w 1166"/>
                    <a:gd name="T7" fmla="*/ 44 h 1153"/>
                    <a:gd name="T8" fmla="*/ 57 w 1166"/>
                    <a:gd name="T9" fmla="*/ 44 h 1153"/>
                    <a:gd name="T10" fmla="*/ 54 w 1166"/>
                    <a:gd name="T11" fmla="*/ 44 h 1153"/>
                    <a:gd name="T12" fmla="*/ 51 w 1166"/>
                    <a:gd name="T13" fmla="*/ 43 h 1153"/>
                    <a:gd name="T14" fmla="*/ 47 w 1166"/>
                    <a:gd name="T15" fmla="*/ 41 h 1153"/>
                    <a:gd name="T16" fmla="*/ 46 w 1166"/>
                    <a:gd name="T17" fmla="*/ 33 h 1153"/>
                    <a:gd name="T18" fmla="*/ 35 w 1166"/>
                    <a:gd name="T19" fmla="*/ 24 h 1153"/>
                    <a:gd name="T20" fmla="*/ 34 w 1166"/>
                    <a:gd name="T21" fmla="*/ 13 h 1153"/>
                    <a:gd name="T22" fmla="*/ 31 w 1166"/>
                    <a:gd name="T23" fmla="*/ 5 h 1153"/>
                    <a:gd name="T24" fmla="*/ 26 w 1166"/>
                    <a:gd name="T25" fmla="*/ 2 h 1153"/>
                    <a:gd name="T26" fmla="*/ 20 w 1166"/>
                    <a:gd name="T27" fmla="*/ 0 h 1153"/>
                    <a:gd name="T28" fmla="*/ 14 w 1166"/>
                    <a:gd name="T29" fmla="*/ 0 h 1153"/>
                    <a:gd name="T30" fmla="*/ 8 w 1166"/>
                    <a:gd name="T31" fmla="*/ 3 h 1153"/>
                    <a:gd name="T32" fmla="*/ 3 w 1166"/>
                    <a:gd name="T33" fmla="*/ 9 h 1153"/>
                    <a:gd name="T34" fmla="*/ 0 w 1166"/>
                    <a:gd name="T35" fmla="*/ 15 h 1153"/>
                    <a:gd name="T36" fmla="*/ 0 w 1166"/>
                    <a:gd name="T37" fmla="*/ 23 h 1153"/>
                    <a:gd name="T38" fmla="*/ 9 w 1166"/>
                    <a:gd name="T39" fmla="*/ 34 h 1153"/>
                    <a:gd name="T40" fmla="*/ 8 w 1166"/>
                    <a:gd name="T41" fmla="*/ 44 h 1153"/>
                    <a:gd name="T42" fmla="*/ 13 w 1166"/>
                    <a:gd name="T43" fmla="*/ 53 h 1153"/>
                    <a:gd name="T44" fmla="*/ 20 w 1166"/>
                    <a:gd name="T45" fmla="*/ 62 h 1153"/>
                    <a:gd name="T46" fmla="*/ 28 w 1166"/>
                    <a:gd name="T47" fmla="*/ 68 h 1153"/>
                    <a:gd name="T48" fmla="*/ 36 w 1166"/>
                    <a:gd name="T49" fmla="*/ 72 h 1153"/>
                    <a:gd name="T50" fmla="*/ 43 w 1166"/>
                    <a:gd name="T51" fmla="*/ 71 h 1153"/>
                    <a:gd name="T52" fmla="*/ 47 w 1166"/>
                    <a:gd name="T53" fmla="*/ 67 h 1153"/>
                    <a:gd name="T54" fmla="*/ 48 w 1166"/>
                    <a:gd name="T55" fmla="*/ 58 h 1153"/>
                    <a:gd name="T56" fmla="*/ 57 w 1166"/>
                    <a:gd name="T57" fmla="*/ 55 h 1153"/>
                    <a:gd name="T58" fmla="*/ 64 w 1166"/>
                    <a:gd name="T59" fmla="*/ 52 h 1153"/>
                    <a:gd name="T60" fmla="*/ 69 w 1166"/>
                    <a:gd name="T61" fmla="*/ 47 h 1153"/>
                    <a:gd name="T62" fmla="*/ 73 w 1166"/>
                    <a:gd name="T63" fmla="*/ 39 h 1153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166" h="1153">
                      <a:moveTo>
                        <a:pt x="1166" y="627"/>
                      </a:moveTo>
                      <a:lnTo>
                        <a:pt x="1130" y="647"/>
                      </a:lnTo>
                      <a:lnTo>
                        <a:pt x="1101" y="663"/>
                      </a:lnTo>
                      <a:lnTo>
                        <a:pt x="1071" y="676"/>
                      </a:lnTo>
                      <a:lnTo>
                        <a:pt x="1044" y="687"/>
                      </a:lnTo>
                      <a:lnTo>
                        <a:pt x="1016" y="698"/>
                      </a:lnTo>
                      <a:lnTo>
                        <a:pt x="991" y="704"/>
                      </a:lnTo>
                      <a:lnTo>
                        <a:pt x="968" y="706"/>
                      </a:lnTo>
                      <a:lnTo>
                        <a:pt x="943" y="710"/>
                      </a:lnTo>
                      <a:lnTo>
                        <a:pt x="919" y="710"/>
                      </a:lnTo>
                      <a:lnTo>
                        <a:pt x="894" y="706"/>
                      </a:lnTo>
                      <a:lnTo>
                        <a:pt x="869" y="701"/>
                      </a:lnTo>
                      <a:lnTo>
                        <a:pt x="843" y="693"/>
                      </a:lnTo>
                      <a:lnTo>
                        <a:pt x="815" y="685"/>
                      </a:lnTo>
                      <a:lnTo>
                        <a:pt x="783" y="674"/>
                      </a:lnTo>
                      <a:lnTo>
                        <a:pt x="750" y="660"/>
                      </a:lnTo>
                      <a:lnTo>
                        <a:pt x="714" y="644"/>
                      </a:lnTo>
                      <a:lnTo>
                        <a:pt x="734" y="527"/>
                      </a:lnTo>
                      <a:lnTo>
                        <a:pt x="563" y="470"/>
                      </a:lnTo>
                      <a:lnTo>
                        <a:pt x="563" y="383"/>
                      </a:lnTo>
                      <a:lnTo>
                        <a:pt x="560" y="299"/>
                      </a:lnTo>
                      <a:lnTo>
                        <a:pt x="552" y="214"/>
                      </a:lnTo>
                      <a:lnTo>
                        <a:pt x="533" y="128"/>
                      </a:lnTo>
                      <a:lnTo>
                        <a:pt x="497" y="87"/>
                      </a:lnTo>
                      <a:lnTo>
                        <a:pt x="457" y="52"/>
                      </a:lnTo>
                      <a:lnTo>
                        <a:pt x="416" y="30"/>
                      </a:lnTo>
                      <a:lnTo>
                        <a:pt x="375" y="13"/>
                      </a:lnTo>
                      <a:lnTo>
                        <a:pt x="329" y="2"/>
                      </a:lnTo>
                      <a:lnTo>
                        <a:pt x="280" y="0"/>
                      </a:lnTo>
                      <a:lnTo>
                        <a:pt x="231" y="6"/>
                      </a:lnTo>
                      <a:lnTo>
                        <a:pt x="176" y="13"/>
                      </a:lnTo>
                      <a:lnTo>
                        <a:pt x="123" y="55"/>
                      </a:lnTo>
                      <a:lnTo>
                        <a:pt x="79" y="98"/>
                      </a:lnTo>
                      <a:lnTo>
                        <a:pt x="47" y="144"/>
                      </a:lnTo>
                      <a:lnTo>
                        <a:pt x="22" y="196"/>
                      </a:lnTo>
                      <a:lnTo>
                        <a:pt x="8" y="247"/>
                      </a:lnTo>
                      <a:lnTo>
                        <a:pt x="0" y="307"/>
                      </a:lnTo>
                      <a:lnTo>
                        <a:pt x="0" y="373"/>
                      </a:lnTo>
                      <a:lnTo>
                        <a:pt x="8" y="443"/>
                      </a:lnTo>
                      <a:lnTo>
                        <a:pt x="148" y="546"/>
                      </a:lnTo>
                      <a:lnTo>
                        <a:pt x="125" y="622"/>
                      </a:lnTo>
                      <a:lnTo>
                        <a:pt x="130" y="701"/>
                      </a:lnTo>
                      <a:lnTo>
                        <a:pt x="158" y="777"/>
                      </a:lnTo>
                      <a:lnTo>
                        <a:pt x="204" y="853"/>
                      </a:lnTo>
                      <a:lnTo>
                        <a:pt x="264" y="924"/>
                      </a:lnTo>
                      <a:lnTo>
                        <a:pt x="326" y="989"/>
                      </a:lnTo>
                      <a:lnTo>
                        <a:pt x="389" y="1047"/>
                      </a:lnTo>
                      <a:lnTo>
                        <a:pt x="448" y="1093"/>
                      </a:lnTo>
                      <a:lnTo>
                        <a:pt x="522" y="1125"/>
                      </a:lnTo>
                      <a:lnTo>
                        <a:pt x="587" y="1147"/>
                      </a:lnTo>
                      <a:lnTo>
                        <a:pt x="642" y="1153"/>
                      </a:lnTo>
                      <a:lnTo>
                        <a:pt x="684" y="1144"/>
                      </a:lnTo>
                      <a:lnTo>
                        <a:pt x="720" y="1119"/>
                      </a:lnTo>
                      <a:lnTo>
                        <a:pt x="748" y="1076"/>
                      </a:lnTo>
                      <a:lnTo>
                        <a:pt x="767" y="1011"/>
                      </a:lnTo>
                      <a:lnTo>
                        <a:pt x="778" y="924"/>
                      </a:lnTo>
                      <a:lnTo>
                        <a:pt x="848" y="904"/>
                      </a:lnTo>
                      <a:lnTo>
                        <a:pt x="910" y="883"/>
                      </a:lnTo>
                      <a:lnTo>
                        <a:pt x="968" y="858"/>
                      </a:lnTo>
                      <a:lnTo>
                        <a:pt x="1021" y="828"/>
                      </a:lnTo>
                      <a:lnTo>
                        <a:pt x="1065" y="793"/>
                      </a:lnTo>
                      <a:lnTo>
                        <a:pt x="1106" y="750"/>
                      </a:lnTo>
                      <a:lnTo>
                        <a:pt x="1139" y="696"/>
                      </a:lnTo>
                      <a:lnTo>
                        <a:pt x="1166" y="627"/>
                      </a:lnTo>
                      <a:close/>
                    </a:path>
                  </a:pathLst>
                </a:custGeom>
                <a:solidFill>
                  <a:srgbClr val="1E191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Freeform 382">
                  <a:extLst>
                    <a:ext uri="{FF2B5EF4-FFF2-40B4-BE49-F238E27FC236}">
                      <a16:creationId xmlns:a16="http://schemas.microsoft.com/office/drawing/2014/main" id="{C7E89604-3EC0-4F45-8C2C-036E1C99A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1" y="1187"/>
                  <a:ext cx="115" cy="124"/>
                </a:xfrm>
                <a:custGeom>
                  <a:avLst/>
                  <a:gdLst>
                    <a:gd name="T0" fmla="*/ 1 w 460"/>
                    <a:gd name="T1" fmla="*/ 23 h 492"/>
                    <a:gd name="T2" fmla="*/ 2 w 460"/>
                    <a:gd name="T3" fmla="*/ 24 h 492"/>
                    <a:gd name="T4" fmla="*/ 4 w 460"/>
                    <a:gd name="T5" fmla="*/ 26 h 492"/>
                    <a:gd name="T6" fmla="*/ 6 w 460"/>
                    <a:gd name="T7" fmla="*/ 28 h 492"/>
                    <a:gd name="T8" fmla="*/ 9 w 460"/>
                    <a:gd name="T9" fmla="*/ 30 h 492"/>
                    <a:gd name="T10" fmla="*/ 12 w 460"/>
                    <a:gd name="T11" fmla="*/ 31 h 492"/>
                    <a:gd name="T12" fmla="*/ 14 w 460"/>
                    <a:gd name="T13" fmla="*/ 31 h 492"/>
                    <a:gd name="T14" fmla="*/ 15 w 460"/>
                    <a:gd name="T15" fmla="*/ 31 h 492"/>
                    <a:gd name="T16" fmla="*/ 16 w 460"/>
                    <a:gd name="T17" fmla="*/ 30 h 492"/>
                    <a:gd name="T18" fmla="*/ 15 w 460"/>
                    <a:gd name="T19" fmla="*/ 29 h 492"/>
                    <a:gd name="T20" fmla="*/ 13 w 460"/>
                    <a:gd name="T21" fmla="*/ 27 h 492"/>
                    <a:gd name="T22" fmla="*/ 11 w 460"/>
                    <a:gd name="T23" fmla="*/ 26 h 492"/>
                    <a:gd name="T24" fmla="*/ 9 w 460"/>
                    <a:gd name="T25" fmla="*/ 24 h 492"/>
                    <a:gd name="T26" fmla="*/ 7 w 460"/>
                    <a:gd name="T27" fmla="*/ 23 h 492"/>
                    <a:gd name="T28" fmla="*/ 6 w 460"/>
                    <a:gd name="T29" fmla="*/ 21 h 492"/>
                    <a:gd name="T30" fmla="*/ 5 w 460"/>
                    <a:gd name="T31" fmla="*/ 20 h 492"/>
                    <a:gd name="T32" fmla="*/ 4 w 460"/>
                    <a:gd name="T33" fmla="*/ 19 h 492"/>
                    <a:gd name="T34" fmla="*/ 4 w 460"/>
                    <a:gd name="T35" fmla="*/ 18 h 492"/>
                    <a:gd name="T36" fmla="*/ 5 w 460"/>
                    <a:gd name="T37" fmla="*/ 18 h 492"/>
                    <a:gd name="T38" fmla="*/ 5 w 460"/>
                    <a:gd name="T39" fmla="*/ 18 h 492"/>
                    <a:gd name="T40" fmla="*/ 6 w 460"/>
                    <a:gd name="T41" fmla="*/ 18 h 492"/>
                    <a:gd name="T42" fmla="*/ 16 w 460"/>
                    <a:gd name="T43" fmla="*/ 26 h 492"/>
                    <a:gd name="T44" fmla="*/ 17 w 460"/>
                    <a:gd name="T45" fmla="*/ 25 h 492"/>
                    <a:gd name="T46" fmla="*/ 17 w 460"/>
                    <a:gd name="T47" fmla="*/ 24 h 492"/>
                    <a:gd name="T48" fmla="*/ 19 w 460"/>
                    <a:gd name="T49" fmla="*/ 23 h 492"/>
                    <a:gd name="T50" fmla="*/ 20 w 460"/>
                    <a:gd name="T51" fmla="*/ 22 h 492"/>
                    <a:gd name="T52" fmla="*/ 20 w 460"/>
                    <a:gd name="T53" fmla="*/ 19 h 492"/>
                    <a:gd name="T54" fmla="*/ 20 w 460"/>
                    <a:gd name="T55" fmla="*/ 17 h 492"/>
                    <a:gd name="T56" fmla="*/ 21 w 460"/>
                    <a:gd name="T57" fmla="*/ 15 h 492"/>
                    <a:gd name="T58" fmla="*/ 22 w 460"/>
                    <a:gd name="T59" fmla="*/ 13 h 492"/>
                    <a:gd name="T60" fmla="*/ 23 w 460"/>
                    <a:gd name="T61" fmla="*/ 11 h 492"/>
                    <a:gd name="T62" fmla="*/ 25 w 460"/>
                    <a:gd name="T63" fmla="*/ 10 h 492"/>
                    <a:gd name="T64" fmla="*/ 27 w 460"/>
                    <a:gd name="T65" fmla="*/ 8 h 492"/>
                    <a:gd name="T66" fmla="*/ 29 w 460"/>
                    <a:gd name="T67" fmla="*/ 7 h 492"/>
                    <a:gd name="T68" fmla="*/ 29 w 460"/>
                    <a:gd name="T69" fmla="*/ 6 h 492"/>
                    <a:gd name="T70" fmla="*/ 28 w 460"/>
                    <a:gd name="T71" fmla="*/ 5 h 492"/>
                    <a:gd name="T72" fmla="*/ 27 w 460"/>
                    <a:gd name="T73" fmla="*/ 4 h 492"/>
                    <a:gd name="T74" fmla="*/ 25 w 460"/>
                    <a:gd name="T75" fmla="*/ 3 h 492"/>
                    <a:gd name="T76" fmla="*/ 23 w 460"/>
                    <a:gd name="T77" fmla="*/ 2 h 492"/>
                    <a:gd name="T78" fmla="*/ 20 w 460"/>
                    <a:gd name="T79" fmla="*/ 1 h 492"/>
                    <a:gd name="T80" fmla="*/ 18 w 460"/>
                    <a:gd name="T81" fmla="*/ 0 h 492"/>
                    <a:gd name="T82" fmla="*/ 15 w 460"/>
                    <a:gd name="T83" fmla="*/ 0 h 492"/>
                    <a:gd name="T84" fmla="*/ 13 w 460"/>
                    <a:gd name="T85" fmla="*/ 0 h 492"/>
                    <a:gd name="T86" fmla="*/ 11 w 460"/>
                    <a:gd name="T87" fmla="*/ 1 h 492"/>
                    <a:gd name="T88" fmla="*/ 8 w 460"/>
                    <a:gd name="T89" fmla="*/ 2 h 492"/>
                    <a:gd name="T90" fmla="*/ 6 w 460"/>
                    <a:gd name="T91" fmla="*/ 4 h 492"/>
                    <a:gd name="T92" fmla="*/ 5 w 460"/>
                    <a:gd name="T93" fmla="*/ 6 h 492"/>
                    <a:gd name="T94" fmla="*/ 3 w 460"/>
                    <a:gd name="T95" fmla="*/ 7 h 492"/>
                    <a:gd name="T96" fmla="*/ 2 w 460"/>
                    <a:gd name="T97" fmla="*/ 10 h 492"/>
                    <a:gd name="T98" fmla="*/ 1 w 460"/>
                    <a:gd name="T99" fmla="*/ 12 h 492"/>
                    <a:gd name="T100" fmla="*/ 1 w 460"/>
                    <a:gd name="T101" fmla="*/ 14 h 492"/>
                    <a:gd name="T102" fmla="*/ 0 w 460"/>
                    <a:gd name="T103" fmla="*/ 17 h 492"/>
                    <a:gd name="T104" fmla="*/ 0 w 460"/>
                    <a:gd name="T105" fmla="*/ 20 h 492"/>
                    <a:gd name="T106" fmla="*/ 1 w 460"/>
                    <a:gd name="T107" fmla="*/ 23 h 492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460" h="492">
                      <a:moveTo>
                        <a:pt x="12" y="356"/>
                      </a:moveTo>
                      <a:lnTo>
                        <a:pt x="30" y="385"/>
                      </a:lnTo>
                      <a:lnTo>
                        <a:pt x="60" y="418"/>
                      </a:lnTo>
                      <a:lnTo>
                        <a:pt x="101" y="445"/>
                      </a:lnTo>
                      <a:lnTo>
                        <a:pt x="145" y="470"/>
                      </a:lnTo>
                      <a:lnTo>
                        <a:pt x="185" y="486"/>
                      </a:lnTo>
                      <a:lnTo>
                        <a:pt x="221" y="492"/>
                      </a:lnTo>
                      <a:lnTo>
                        <a:pt x="242" y="486"/>
                      </a:lnTo>
                      <a:lnTo>
                        <a:pt x="251" y="468"/>
                      </a:lnTo>
                      <a:lnTo>
                        <a:pt x="234" y="454"/>
                      </a:lnTo>
                      <a:lnTo>
                        <a:pt x="207" y="432"/>
                      </a:lnTo>
                      <a:lnTo>
                        <a:pt x="177" y="410"/>
                      </a:lnTo>
                      <a:lnTo>
                        <a:pt x="145" y="385"/>
                      </a:lnTo>
                      <a:lnTo>
                        <a:pt x="113" y="362"/>
                      </a:lnTo>
                      <a:lnTo>
                        <a:pt x="88" y="337"/>
                      </a:lnTo>
                      <a:lnTo>
                        <a:pt x="71" y="315"/>
                      </a:lnTo>
                      <a:lnTo>
                        <a:pt x="65" y="296"/>
                      </a:lnTo>
                      <a:lnTo>
                        <a:pt x="69" y="291"/>
                      </a:lnTo>
                      <a:lnTo>
                        <a:pt x="74" y="288"/>
                      </a:lnTo>
                      <a:lnTo>
                        <a:pt x="83" y="288"/>
                      </a:lnTo>
                      <a:lnTo>
                        <a:pt x="88" y="288"/>
                      </a:lnTo>
                      <a:lnTo>
                        <a:pt x="259" y="418"/>
                      </a:lnTo>
                      <a:lnTo>
                        <a:pt x="267" y="397"/>
                      </a:lnTo>
                      <a:lnTo>
                        <a:pt x="277" y="378"/>
                      </a:lnTo>
                      <a:lnTo>
                        <a:pt x="294" y="358"/>
                      </a:lnTo>
                      <a:lnTo>
                        <a:pt x="313" y="342"/>
                      </a:lnTo>
                      <a:lnTo>
                        <a:pt x="316" y="304"/>
                      </a:lnTo>
                      <a:lnTo>
                        <a:pt x="321" y="268"/>
                      </a:lnTo>
                      <a:lnTo>
                        <a:pt x="332" y="236"/>
                      </a:lnTo>
                      <a:lnTo>
                        <a:pt x="348" y="203"/>
                      </a:lnTo>
                      <a:lnTo>
                        <a:pt x="370" y="176"/>
                      </a:lnTo>
                      <a:lnTo>
                        <a:pt x="395" y="152"/>
                      </a:lnTo>
                      <a:lnTo>
                        <a:pt x="425" y="130"/>
                      </a:lnTo>
                      <a:lnTo>
                        <a:pt x="460" y="117"/>
                      </a:lnTo>
                      <a:lnTo>
                        <a:pt x="455" y="95"/>
                      </a:lnTo>
                      <a:lnTo>
                        <a:pt x="441" y="78"/>
                      </a:lnTo>
                      <a:lnTo>
                        <a:pt x="422" y="62"/>
                      </a:lnTo>
                      <a:lnTo>
                        <a:pt x="402" y="49"/>
                      </a:lnTo>
                      <a:lnTo>
                        <a:pt x="362" y="25"/>
                      </a:lnTo>
                      <a:lnTo>
                        <a:pt x="321" y="7"/>
                      </a:lnTo>
                      <a:lnTo>
                        <a:pt x="280" y="0"/>
                      </a:lnTo>
                      <a:lnTo>
                        <a:pt x="240" y="0"/>
                      </a:lnTo>
                      <a:lnTo>
                        <a:pt x="201" y="5"/>
                      </a:lnTo>
                      <a:lnTo>
                        <a:pt x="166" y="19"/>
                      </a:lnTo>
                      <a:lnTo>
                        <a:pt x="131" y="35"/>
                      </a:lnTo>
                      <a:lnTo>
                        <a:pt x="101" y="60"/>
                      </a:lnTo>
                      <a:lnTo>
                        <a:pt x="74" y="87"/>
                      </a:lnTo>
                      <a:lnTo>
                        <a:pt x="49" y="117"/>
                      </a:lnTo>
                      <a:lnTo>
                        <a:pt x="30" y="152"/>
                      </a:lnTo>
                      <a:lnTo>
                        <a:pt x="14" y="190"/>
                      </a:lnTo>
                      <a:lnTo>
                        <a:pt x="6" y="228"/>
                      </a:lnTo>
                      <a:lnTo>
                        <a:pt x="0" y="272"/>
                      </a:lnTo>
                      <a:lnTo>
                        <a:pt x="3" y="312"/>
                      </a:lnTo>
                      <a:lnTo>
                        <a:pt x="12" y="356"/>
                      </a:lnTo>
                      <a:close/>
                    </a:path>
                  </a:pathLst>
                </a:custGeom>
                <a:solidFill>
                  <a:srgbClr val="996B4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Freeform 383">
                  <a:extLst>
                    <a:ext uri="{FF2B5EF4-FFF2-40B4-BE49-F238E27FC236}">
                      <a16:creationId xmlns:a16="http://schemas.microsoft.com/office/drawing/2014/main" id="{54A6F631-4690-4F5C-B3CE-D5BC519C7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7" y="1297"/>
                  <a:ext cx="16" cy="9"/>
                </a:xfrm>
                <a:custGeom>
                  <a:avLst/>
                  <a:gdLst>
                    <a:gd name="T0" fmla="*/ 0 w 66"/>
                    <a:gd name="T1" fmla="*/ 0 h 33"/>
                    <a:gd name="T2" fmla="*/ 2 w 66"/>
                    <a:gd name="T3" fmla="*/ 0 h 33"/>
                    <a:gd name="T4" fmla="*/ 2 w 66"/>
                    <a:gd name="T5" fmla="*/ 1 h 33"/>
                    <a:gd name="T6" fmla="*/ 3 w 66"/>
                    <a:gd name="T7" fmla="*/ 1 h 33"/>
                    <a:gd name="T8" fmla="*/ 3 w 66"/>
                    <a:gd name="T9" fmla="*/ 2 h 33"/>
                    <a:gd name="T10" fmla="*/ 4 w 66"/>
                    <a:gd name="T11" fmla="*/ 2 h 33"/>
                    <a:gd name="T12" fmla="*/ 4 w 66"/>
                    <a:gd name="T13" fmla="*/ 2 h 33"/>
                    <a:gd name="T14" fmla="*/ 4 w 66"/>
                    <a:gd name="T15" fmla="*/ 2 h 33"/>
                    <a:gd name="T16" fmla="*/ 3 w 66"/>
                    <a:gd name="T17" fmla="*/ 2 h 33"/>
                    <a:gd name="T18" fmla="*/ 2 w 66"/>
                    <a:gd name="T19" fmla="*/ 2 h 33"/>
                    <a:gd name="T20" fmla="*/ 1 w 66"/>
                    <a:gd name="T21" fmla="*/ 1 h 33"/>
                    <a:gd name="T22" fmla="*/ 0 w 66"/>
                    <a:gd name="T23" fmla="*/ 0 h 3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6" h="33">
                      <a:moveTo>
                        <a:pt x="0" y="3"/>
                      </a:moveTo>
                      <a:lnTo>
                        <a:pt x="27" y="0"/>
                      </a:lnTo>
                      <a:lnTo>
                        <a:pt x="39" y="8"/>
                      </a:lnTo>
                      <a:lnTo>
                        <a:pt x="49" y="14"/>
                      </a:lnTo>
                      <a:lnTo>
                        <a:pt x="57" y="22"/>
                      </a:lnTo>
                      <a:lnTo>
                        <a:pt x="66" y="28"/>
                      </a:lnTo>
                      <a:lnTo>
                        <a:pt x="66" y="30"/>
                      </a:lnTo>
                      <a:lnTo>
                        <a:pt x="66" y="33"/>
                      </a:lnTo>
                      <a:lnTo>
                        <a:pt x="52" y="28"/>
                      </a:lnTo>
                      <a:lnTo>
                        <a:pt x="36" y="22"/>
                      </a:lnTo>
                      <a:lnTo>
                        <a:pt x="20" y="14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CCAD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Freeform 384">
                  <a:extLst>
                    <a:ext uri="{FF2B5EF4-FFF2-40B4-BE49-F238E27FC236}">
                      <a16:creationId xmlns:a16="http://schemas.microsoft.com/office/drawing/2014/main" id="{F33BF709-8370-4B7B-A85E-0672E77CF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2" y="1293"/>
                  <a:ext cx="16" cy="9"/>
                </a:xfrm>
                <a:custGeom>
                  <a:avLst/>
                  <a:gdLst>
                    <a:gd name="T0" fmla="*/ 4 w 65"/>
                    <a:gd name="T1" fmla="*/ 2 h 37"/>
                    <a:gd name="T2" fmla="*/ 3 w 65"/>
                    <a:gd name="T3" fmla="*/ 2 h 37"/>
                    <a:gd name="T4" fmla="*/ 2 w 65"/>
                    <a:gd name="T5" fmla="*/ 2 h 37"/>
                    <a:gd name="T6" fmla="*/ 1 w 65"/>
                    <a:gd name="T7" fmla="*/ 1 h 37"/>
                    <a:gd name="T8" fmla="*/ 0 w 65"/>
                    <a:gd name="T9" fmla="*/ 1 h 37"/>
                    <a:gd name="T10" fmla="*/ 0 w 65"/>
                    <a:gd name="T11" fmla="*/ 0 h 37"/>
                    <a:gd name="T12" fmla="*/ 2 w 65"/>
                    <a:gd name="T13" fmla="*/ 0 h 37"/>
                    <a:gd name="T14" fmla="*/ 2 w 65"/>
                    <a:gd name="T15" fmla="*/ 0 h 37"/>
                    <a:gd name="T16" fmla="*/ 3 w 65"/>
                    <a:gd name="T17" fmla="*/ 1 h 37"/>
                    <a:gd name="T18" fmla="*/ 3 w 65"/>
                    <a:gd name="T19" fmla="*/ 1 h 37"/>
                    <a:gd name="T20" fmla="*/ 4 w 65"/>
                    <a:gd name="T21" fmla="*/ 2 h 3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5" h="37">
                      <a:moveTo>
                        <a:pt x="65" y="30"/>
                      </a:moveTo>
                      <a:lnTo>
                        <a:pt x="44" y="37"/>
                      </a:lnTo>
                      <a:lnTo>
                        <a:pt x="33" y="30"/>
                      </a:lnTo>
                      <a:lnTo>
                        <a:pt x="19" y="25"/>
                      </a:lnTo>
                      <a:lnTo>
                        <a:pt x="9" y="18"/>
                      </a:lnTo>
                      <a:lnTo>
                        <a:pt x="0" y="9"/>
                      </a:lnTo>
                      <a:lnTo>
                        <a:pt x="28" y="0"/>
                      </a:lnTo>
                      <a:lnTo>
                        <a:pt x="35" y="9"/>
                      </a:lnTo>
                      <a:lnTo>
                        <a:pt x="46" y="18"/>
                      </a:lnTo>
                      <a:lnTo>
                        <a:pt x="58" y="25"/>
                      </a:lnTo>
                      <a:lnTo>
                        <a:pt x="65" y="30"/>
                      </a:lnTo>
                      <a:close/>
                    </a:path>
                  </a:pathLst>
                </a:custGeom>
                <a:solidFill>
                  <a:srgbClr val="CCAD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Freeform 385">
                  <a:extLst>
                    <a:ext uri="{FF2B5EF4-FFF2-40B4-BE49-F238E27FC236}">
                      <a16:creationId xmlns:a16="http://schemas.microsoft.com/office/drawing/2014/main" id="{F4D76E0F-71C1-4BBF-9473-62F5E1F88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7" y="1282"/>
                  <a:ext cx="33" cy="16"/>
                </a:xfrm>
                <a:custGeom>
                  <a:avLst/>
                  <a:gdLst>
                    <a:gd name="T0" fmla="*/ 4 w 129"/>
                    <a:gd name="T1" fmla="*/ 4 h 63"/>
                    <a:gd name="T2" fmla="*/ 2 w 129"/>
                    <a:gd name="T3" fmla="*/ 4 h 63"/>
                    <a:gd name="T4" fmla="*/ 2 w 129"/>
                    <a:gd name="T5" fmla="*/ 4 h 63"/>
                    <a:gd name="T6" fmla="*/ 1 w 129"/>
                    <a:gd name="T7" fmla="*/ 3 h 63"/>
                    <a:gd name="T8" fmla="*/ 1 w 129"/>
                    <a:gd name="T9" fmla="*/ 3 h 63"/>
                    <a:gd name="T10" fmla="*/ 0 w 129"/>
                    <a:gd name="T11" fmla="*/ 3 h 63"/>
                    <a:gd name="T12" fmla="*/ 2 w 129"/>
                    <a:gd name="T13" fmla="*/ 2 h 63"/>
                    <a:gd name="T14" fmla="*/ 2 w 129"/>
                    <a:gd name="T15" fmla="*/ 2 h 63"/>
                    <a:gd name="T16" fmla="*/ 3 w 129"/>
                    <a:gd name="T17" fmla="*/ 3 h 63"/>
                    <a:gd name="T18" fmla="*/ 4 w 129"/>
                    <a:gd name="T19" fmla="*/ 3 h 63"/>
                    <a:gd name="T20" fmla="*/ 4 w 129"/>
                    <a:gd name="T21" fmla="*/ 4 h 63"/>
                    <a:gd name="T22" fmla="*/ 7 w 129"/>
                    <a:gd name="T23" fmla="*/ 0 h 63"/>
                    <a:gd name="T24" fmla="*/ 8 w 129"/>
                    <a:gd name="T25" fmla="*/ 0 h 63"/>
                    <a:gd name="T26" fmla="*/ 8 w 129"/>
                    <a:gd name="T27" fmla="*/ 0 h 63"/>
                    <a:gd name="T28" fmla="*/ 8 w 129"/>
                    <a:gd name="T29" fmla="*/ 0 h 63"/>
                    <a:gd name="T30" fmla="*/ 8 w 129"/>
                    <a:gd name="T31" fmla="*/ 1 h 63"/>
                    <a:gd name="T32" fmla="*/ 8 w 129"/>
                    <a:gd name="T33" fmla="*/ 1 h 63"/>
                    <a:gd name="T34" fmla="*/ 7 w 129"/>
                    <a:gd name="T35" fmla="*/ 0 h 6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29" h="63">
                      <a:moveTo>
                        <a:pt x="64" y="60"/>
                      </a:moveTo>
                      <a:lnTo>
                        <a:pt x="37" y="63"/>
                      </a:lnTo>
                      <a:lnTo>
                        <a:pt x="27" y="58"/>
                      </a:lnTo>
                      <a:lnTo>
                        <a:pt x="16" y="49"/>
                      </a:lnTo>
                      <a:lnTo>
                        <a:pt x="7" y="44"/>
                      </a:lnTo>
                      <a:lnTo>
                        <a:pt x="0" y="38"/>
                      </a:lnTo>
                      <a:lnTo>
                        <a:pt x="27" y="30"/>
                      </a:lnTo>
                      <a:lnTo>
                        <a:pt x="35" y="35"/>
                      </a:lnTo>
                      <a:lnTo>
                        <a:pt x="43" y="44"/>
                      </a:lnTo>
                      <a:lnTo>
                        <a:pt x="53" y="52"/>
                      </a:lnTo>
                      <a:lnTo>
                        <a:pt x="64" y="60"/>
                      </a:lnTo>
                      <a:close/>
                      <a:moveTo>
                        <a:pt x="111" y="5"/>
                      </a:moveTo>
                      <a:lnTo>
                        <a:pt x="129" y="0"/>
                      </a:lnTo>
                      <a:lnTo>
                        <a:pt x="127" y="3"/>
                      </a:lnTo>
                      <a:lnTo>
                        <a:pt x="124" y="5"/>
                      </a:lnTo>
                      <a:lnTo>
                        <a:pt x="122" y="12"/>
                      </a:lnTo>
                      <a:lnTo>
                        <a:pt x="119" y="14"/>
                      </a:lnTo>
                      <a:lnTo>
                        <a:pt x="111" y="5"/>
                      </a:lnTo>
                      <a:close/>
                    </a:path>
                  </a:pathLst>
                </a:custGeom>
                <a:solidFill>
                  <a:srgbClr val="C6A8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Freeform 386">
                  <a:extLst>
                    <a:ext uri="{FF2B5EF4-FFF2-40B4-BE49-F238E27FC236}">
                      <a16:creationId xmlns:a16="http://schemas.microsoft.com/office/drawing/2014/main" id="{638FBB11-FCA1-4DE1-91ED-0369DE1CC2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3" y="1275"/>
                  <a:ext cx="43" cy="20"/>
                </a:xfrm>
                <a:custGeom>
                  <a:avLst/>
                  <a:gdLst>
                    <a:gd name="T0" fmla="*/ 4 w 173"/>
                    <a:gd name="T1" fmla="*/ 5 h 79"/>
                    <a:gd name="T2" fmla="*/ 2 w 173"/>
                    <a:gd name="T3" fmla="*/ 5 h 79"/>
                    <a:gd name="T4" fmla="*/ 1 w 173"/>
                    <a:gd name="T5" fmla="*/ 5 h 79"/>
                    <a:gd name="T6" fmla="*/ 1 w 173"/>
                    <a:gd name="T7" fmla="*/ 4 h 79"/>
                    <a:gd name="T8" fmla="*/ 0 w 173"/>
                    <a:gd name="T9" fmla="*/ 4 h 79"/>
                    <a:gd name="T10" fmla="*/ 0 w 173"/>
                    <a:gd name="T11" fmla="*/ 4 h 79"/>
                    <a:gd name="T12" fmla="*/ 1 w 173"/>
                    <a:gd name="T13" fmla="*/ 3 h 79"/>
                    <a:gd name="T14" fmla="*/ 2 w 173"/>
                    <a:gd name="T15" fmla="*/ 3 h 79"/>
                    <a:gd name="T16" fmla="*/ 2 w 173"/>
                    <a:gd name="T17" fmla="*/ 4 h 79"/>
                    <a:gd name="T18" fmla="*/ 3 w 173"/>
                    <a:gd name="T19" fmla="*/ 4 h 79"/>
                    <a:gd name="T20" fmla="*/ 4 w 173"/>
                    <a:gd name="T21" fmla="*/ 5 h 79"/>
                    <a:gd name="T22" fmla="*/ 7 w 173"/>
                    <a:gd name="T23" fmla="*/ 2 h 79"/>
                    <a:gd name="T24" fmla="*/ 11 w 173"/>
                    <a:gd name="T25" fmla="*/ 0 h 79"/>
                    <a:gd name="T26" fmla="*/ 10 w 173"/>
                    <a:gd name="T27" fmla="*/ 1 h 79"/>
                    <a:gd name="T28" fmla="*/ 10 w 173"/>
                    <a:gd name="T29" fmla="*/ 2 h 79"/>
                    <a:gd name="T30" fmla="*/ 9 w 173"/>
                    <a:gd name="T31" fmla="*/ 2 h 79"/>
                    <a:gd name="T32" fmla="*/ 8 w 173"/>
                    <a:gd name="T33" fmla="*/ 3 h 79"/>
                    <a:gd name="T34" fmla="*/ 7 w 173"/>
                    <a:gd name="T35" fmla="*/ 2 h 7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73" h="79">
                      <a:moveTo>
                        <a:pt x="65" y="70"/>
                      </a:moveTo>
                      <a:lnTo>
                        <a:pt x="37" y="79"/>
                      </a:lnTo>
                      <a:lnTo>
                        <a:pt x="26" y="74"/>
                      </a:lnTo>
                      <a:lnTo>
                        <a:pt x="16" y="65"/>
                      </a:lnTo>
                      <a:lnTo>
                        <a:pt x="7" y="60"/>
                      </a:lnTo>
                      <a:lnTo>
                        <a:pt x="0" y="54"/>
                      </a:lnTo>
                      <a:lnTo>
                        <a:pt x="26" y="47"/>
                      </a:lnTo>
                      <a:lnTo>
                        <a:pt x="35" y="52"/>
                      </a:lnTo>
                      <a:lnTo>
                        <a:pt x="42" y="58"/>
                      </a:lnTo>
                      <a:lnTo>
                        <a:pt x="54" y="65"/>
                      </a:lnTo>
                      <a:lnTo>
                        <a:pt x="65" y="70"/>
                      </a:lnTo>
                      <a:close/>
                      <a:moveTo>
                        <a:pt x="111" y="22"/>
                      </a:moveTo>
                      <a:lnTo>
                        <a:pt x="173" y="0"/>
                      </a:lnTo>
                      <a:lnTo>
                        <a:pt x="162" y="12"/>
                      </a:lnTo>
                      <a:lnTo>
                        <a:pt x="155" y="22"/>
                      </a:lnTo>
                      <a:lnTo>
                        <a:pt x="146" y="33"/>
                      </a:lnTo>
                      <a:lnTo>
                        <a:pt x="138" y="44"/>
                      </a:lnTo>
                      <a:lnTo>
                        <a:pt x="111" y="22"/>
                      </a:lnTo>
                      <a:close/>
                    </a:path>
                  </a:pathLst>
                </a:custGeom>
                <a:solidFill>
                  <a:srgbClr val="C1A07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Freeform 387">
                  <a:extLst>
                    <a:ext uri="{FF2B5EF4-FFF2-40B4-BE49-F238E27FC236}">
                      <a16:creationId xmlns:a16="http://schemas.microsoft.com/office/drawing/2014/main" id="{B370EAF9-6408-4B54-88FE-97FE7C2E20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9" y="1270"/>
                  <a:ext cx="50" cy="22"/>
                </a:xfrm>
                <a:custGeom>
                  <a:avLst/>
                  <a:gdLst>
                    <a:gd name="T0" fmla="*/ 10 w 200"/>
                    <a:gd name="T1" fmla="*/ 3 h 90"/>
                    <a:gd name="T2" fmla="*/ 9 w 200"/>
                    <a:gd name="T3" fmla="*/ 3 h 90"/>
                    <a:gd name="T4" fmla="*/ 7 w 200"/>
                    <a:gd name="T5" fmla="*/ 2 h 90"/>
                    <a:gd name="T6" fmla="*/ 13 w 200"/>
                    <a:gd name="T7" fmla="*/ 0 h 90"/>
                    <a:gd name="T8" fmla="*/ 13 w 200"/>
                    <a:gd name="T9" fmla="*/ 0 h 90"/>
                    <a:gd name="T10" fmla="*/ 13 w 200"/>
                    <a:gd name="T11" fmla="*/ 0 h 90"/>
                    <a:gd name="T12" fmla="*/ 13 w 200"/>
                    <a:gd name="T13" fmla="*/ 1 h 90"/>
                    <a:gd name="T14" fmla="*/ 13 w 200"/>
                    <a:gd name="T15" fmla="*/ 1 h 90"/>
                    <a:gd name="T16" fmla="*/ 12 w 200"/>
                    <a:gd name="T17" fmla="*/ 1 h 90"/>
                    <a:gd name="T18" fmla="*/ 11 w 200"/>
                    <a:gd name="T19" fmla="*/ 2 h 90"/>
                    <a:gd name="T20" fmla="*/ 11 w 200"/>
                    <a:gd name="T21" fmla="*/ 2 h 90"/>
                    <a:gd name="T22" fmla="*/ 10 w 200"/>
                    <a:gd name="T23" fmla="*/ 3 h 90"/>
                    <a:gd name="T24" fmla="*/ 4 w 200"/>
                    <a:gd name="T25" fmla="*/ 5 h 90"/>
                    <a:gd name="T26" fmla="*/ 2 w 200"/>
                    <a:gd name="T27" fmla="*/ 5 h 90"/>
                    <a:gd name="T28" fmla="*/ 2 w 200"/>
                    <a:gd name="T29" fmla="*/ 5 h 90"/>
                    <a:gd name="T30" fmla="*/ 1 w 200"/>
                    <a:gd name="T31" fmla="*/ 4 h 90"/>
                    <a:gd name="T32" fmla="*/ 0 w 200"/>
                    <a:gd name="T33" fmla="*/ 4 h 90"/>
                    <a:gd name="T34" fmla="*/ 0 w 200"/>
                    <a:gd name="T35" fmla="*/ 4 h 90"/>
                    <a:gd name="T36" fmla="*/ 2 w 200"/>
                    <a:gd name="T37" fmla="*/ 3 h 90"/>
                    <a:gd name="T38" fmla="*/ 2 w 200"/>
                    <a:gd name="T39" fmla="*/ 4 h 90"/>
                    <a:gd name="T40" fmla="*/ 3 w 200"/>
                    <a:gd name="T41" fmla="*/ 4 h 90"/>
                    <a:gd name="T42" fmla="*/ 3 w 200"/>
                    <a:gd name="T43" fmla="*/ 4 h 90"/>
                    <a:gd name="T44" fmla="*/ 4 w 200"/>
                    <a:gd name="T45" fmla="*/ 5 h 9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00" h="90">
                      <a:moveTo>
                        <a:pt x="164" y="52"/>
                      </a:moveTo>
                      <a:lnTo>
                        <a:pt x="146" y="57"/>
                      </a:lnTo>
                      <a:lnTo>
                        <a:pt x="108" y="30"/>
                      </a:lnTo>
                      <a:lnTo>
                        <a:pt x="200" y="0"/>
                      </a:lnTo>
                      <a:lnTo>
                        <a:pt x="200" y="4"/>
                      </a:lnTo>
                      <a:lnTo>
                        <a:pt x="200" y="9"/>
                      </a:lnTo>
                      <a:lnTo>
                        <a:pt x="200" y="11"/>
                      </a:lnTo>
                      <a:lnTo>
                        <a:pt x="200" y="14"/>
                      </a:lnTo>
                      <a:lnTo>
                        <a:pt x="189" y="22"/>
                      </a:lnTo>
                      <a:lnTo>
                        <a:pt x="178" y="34"/>
                      </a:lnTo>
                      <a:lnTo>
                        <a:pt x="171" y="41"/>
                      </a:lnTo>
                      <a:lnTo>
                        <a:pt x="164" y="52"/>
                      </a:lnTo>
                      <a:close/>
                      <a:moveTo>
                        <a:pt x="62" y="82"/>
                      </a:moveTo>
                      <a:lnTo>
                        <a:pt x="35" y="90"/>
                      </a:lnTo>
                      <a:lnTo>
                        <a:pt x="23" y="82"/>
                      </a:lnTo>
                      <a:lnTo>
                        <a:pt x="12" y="74"/>
                      </a:lnTo>
                      <a:lnTo>
                        <a:pt x="5" y="66"/>
                      </a:lnTo>
                      <a:lnTo>
                        <a:pt x="0" y="60"/>
                      </a:lnTo>
                      <a:lnTo>
                        <a:pt x="23" y="52"/>
                      </a:lnTo>
                      <a:lnTo>
                        <a:pt x="32" y="60"/>
                      </a:lnTo>
                      <a:lnTo>
                        <a:pt x="40" y="66"/>
                      </a:lnTo>
                      <a:lnTo>
                        <a:pt x="51" y="74"/>
                      </a:lnTo>
                      <a:lnTo>
                        <a:pt x="62" y="82"/>
                      </a:lnTo>
                      <a:close/>
                    </a:path>
                  </a:pathLst>
                </a:custGeom>
                <a:solidFill>
                  <a:srgbClr val="BF9B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Freeform 388">
                  <a:extLst>
                    <a:ext uri="{FF2B5EF4-FFF2-40B4-BE49-F238E27FC236}">
                      <a16:creationId xmlns:a16="http://schemas.microsoft.com/office/drawing/2014/main" id="{4B75540C-2D1E-422B-A9AF-30D4EA2C1E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6" y="1265"/>
                  <a:ext cx="53" cy="24"/>
                </a:xfrm>
                <a:custGeom>
                  <a:avLst/>
                  <a:gdLst>
                    <a:gd name="T0" fmla="*/ 13 w 209"/>
                    <a:gd name="T1" fmla="*/ 3 h 95"/>
                    <a:gd name="T2" fmla="*/ 9 w 209"/>
                    <a:gd name="T3" fmla="*/ 4 h 95"/>
                    <a:gd name="T4" fmla="*/ 6 w 209"/>
                    <a:gd name="T5" fmla="*/ 2 h 95"/>
                    <a:gd name="T6" fmla="*/ 13 w 209"/>
                    <a:gd name="T7" fmla="*/ 0 h 95"/>
                    <a:gd name="T8" fmla="*/ 13 w 209"/>
                    <a:gd name="T9" fmla="*/ 1 h 95"/>
                    <a:gd name="T10" fmla="*/ 13 w 209"/>
                    <a:gd name="T11" fmla="*/ 1 h 95"/>
                    <a:gd name="T12" fmla="*/ 13 w 209"/>
                    <a:gd name="T13" fmla="*/ 2 h 95"/>
                    <a:gd name="T14" fmla="*/ 13 w 209"/>
                    <a:gd name="T15" fmla="*/ 2 h 95"/>
                    <a:gd name="T16" fmla="*/ 13 w 209"/>
                    <a:gd name="T17" fmla="*/ 2 h 95"/>
                    <a:gd name="T18" fmla="*/ 13 w 209"/>
                    <a:gd name="T19" fmla="*/ 3 h 95"/>
                    <a:gd name="T20" fmla="*/ 13 w 209"/>
                    <a:gd name="T21" fmla="*/ 3 h 95"/>
                    <a:gd name="T22" fmla="*/ 13 w 209"/>
                    <a:gd name="T23" fmla="*/ 3 h 95"/>
                    <a:gd name="T24" fmla="*/ 3 w 209"/>
                    <a:gd name="T25" fmla="*/ 6 h 95"/>
                    <a:gd name="T26" fmla="*/ 2 w 209"/>
                    <a:gd name="T27" fmla="*/ 6 h 95"/>
                    <a:gd name="T28" fmla="*/ 1 w 209"/>
                    <a:gd name="T29" fmla="*/ 6 h 95"/>
                    <a:gd name="T30" fmla="*/ 1 w 209"/>
                    <a:gd name="T31" fmla="*/ 5 h 95"/>
                    <a:gd name="T32" fmla="*/ 0 w 209"/>
                    <a:gd name="T33" fmla="*/ 5 h 95"/>
                    <a:gd name="T34" fmla="*/ 0 w 209"/>
                    <a:gd name="T35" fmla="*/ 4 h 95"/>
                    <a:gd name="T36" fmla="*/ 1 w 209"/>
                    <a:gd name="T37" fmla="*/ 4 h 95"/>
                    <a:gd name="T38" fmla="*/ 1 w 209"/>
                    <a:gd name="T39" fmla="*/ 4 h 95"/>
                    <a:gd name="T40" fmla="*/ 2 w 209"/>
                    <a:gd name="T41" fmla="*/ 5 h 95"/>
                    <a:gd name="T42" fmla="*/ 3 w 209"/>
                    <a:gd name="T43" fmla="*/ 5 h 95"/>
                    <a:gd name="T44" fmla="*/ 3 w 209"/>
                    <a:gd name="T45" fmla="*/ 6 h 9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09" h="95">
                      <a:moveTo>
                        <a:pt x="198" y="41"/>
                      </a:moveTo>
                      <a:lnTo>
                        <a:pt x="136" y="63"/>
                      </a:lnTo>
                      <a:lnTo>
                        <a:pt x="97" y="33"/>
                      </a:lnTo>
                      <a:lnTo>
                        <a:pt x="209" y="0"/>
                      </a:lnTo>
                      <a:lnTo>
                        <a:pt x="209" y="9"/>
                      </a:lnTo>
                      <a:lnTo>
                        <a:pt x="209" y="17"/>
                      </a:lnTo>
                      <a:lnTo>
                        <a:pt x="209" y="25"/>
                      </a:lnTo>
                      <a:lnTo>
                        <a:pt x="209" y="33"/>
                      </a:lnTo>
                      <a:lnTo>
                        <a:pt x="203" y="35"/>
                      </a:lnTo>
                      <a:lnTo>
                        <a:pt x="201" y="39"/>
                      </a:lnTo>
                      <a:lnTo>
                        <a:pt x="201" y="41"/>
                      </a:lnTo>
                      <a:lnTo>
                        <a:pt x="198" y="41"/>
                      </a:lnTo>
                      <a:close/>
                      <a:moveTo>
                        <a:pt x="51" y="88"/>
                      </a:moveTo>
                      <a:lnTo>
                        <a:pt x="25" y="95"/>
                      </a:lnTo>
                      <a:lnTo>
                        <a:pt x="16" y="88"/>
                      </a:lnTo>
                      <a:lnTo>
                        <a:pt x="9" y="79"/>
                      </a:lnTo>
                      <a:lnTo>
                        <a:pt x="5" y="71"/>
                      </a:lnTo>
                      <a:lnTo>
                        <a:pt x="0" y="63"/>
                      </a:lnTo>
                      <a:lnTo>
                        <a:pt x="11" y="55"/>
                      </a:lnTo>
                      <a:lnTo>
                        <a:pt x="21" y="63"/>
                      </a:lnTo>
                      <a:lnTo>
                        <a:pt x="30" y="71"/>
                      </a:lnTo>
                      <a:lnTo>
                        <a:pt x="41" y="79"/>
                      </a:lnTo>
                      <a:lnTo>
                        <a:pt x="51" y="88"/>
                      </a:lnTo>
                      <a:close/>
                    </a:path>
                  </a:pathLst>
                </a:custGeom>
                <a:solidFill>
                  <a:srgbClr val="BA96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Freeform 389">
                  <a:extLst>
                    <a:ext uri="{FF2B5EF4-FFF2-40B4-BE49-F238E27FC236}">
                      <a16:creationId xmlns:a16="http://schemas.microsoft.com/office/drawing/2014/main" id="{01967CDF-7747-49DD-9244-4371FD5F2D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4" y="1259"/>
                  <a:ext cx="55" cy="26"/>
                </a:xfrm>
                <a:custGeom>
                  <a:avLst/>
                  <a:gdLst>
                    <a:gd name="T0" fmla="*/ 13 w 223"/>
                    <a:gd name="T1" fmla="*/ 3 h 100"/>
                    <a:gd name="T2" fmla="*/ 8 w 223"/>
                    <a:gd name="T3" fmla="*/ 5 h 100"/>
                    <a:gd name="T4" fmla="*/ 5 w 223"/>
                    <a:gd name="T5" fmla="*/ 3 h 100"/>
                    <a:gd name="T6" fmla="*/ 14 w 223"/>
                    <a:gd name="T7" fmla="*/ 0 h 100"/>
                    <a:gd name="T8" fmla="*/ 13 w 223"/>
                    <a:gd name="T9" fmla="*/ 1 h 100"/>
                    <a:gd name="T10" fmla="*/ 13 w 223"/>
                    <a:gd name="T11" fmla="*/ 1 h 100"/>
                    <a:gd name="T12" fmla="*/ 13 w 223"/>
                    <a:gd name="T13" fmla="*/ 2 h 100"/>
                    <a:gd name="T14" fmla="*/ 13 w 223"/>
                    <a:gd name="T15" fmla="*/ 3 h 100"/>
                    <a:gd name="T16" fmla="*/ 3 w 223"/>
                    <a:gd name="T17" fmla="*/ 6 h 100"/>
                    <a:gd name="T18" fmla="*/ 1 w 223"/>
                    <a:gd name="T19" fmla="*/ 7 h 100"/>
                    <a:gd name="T20" fmla="*/ 1 w 223"/>
                    <a:gd name="T21" fmla="*/ 7 h 100"/>
                    <a:gd name="T22" fmla="*/ 1 w 223"/>
                    <a:gd name="T23" fmla="*/ 6 h 100"/>
                    <a:gd name="T24" fmla="*/ 0 w 223"/>
                    <a:gd name="T25" fmla="*/ 5 h 100"/>
                    <a:gd name="T26" fmla="*/ 0 w 223"/>
                    <a:gd name="T27" fmla="*/ 5 h 100"/>
                    <a:gd name="T28" fmla="*/ 0 w 223"/>
                    <a:gd name="T29" fmla="*/ 5 h 100"/>
                    <a:gd name="T30" fmla="*/ 0 w 223"/>
                    <a:gd name="T31" fmla="*/ 5 h 100"/>
                    <a:gd name="T32" fmla="*/ 0 w 223"/>
                    <a:gd name="T33" fmla="*/ 5 h 100"/>
                    <a:gd name="T34" fmla="*/ 0 w 223"/>
                    <a:gd name="T35" fmla="*/ 4 h 100"/>
                    <a:gd name="T36" fmla="*/ 0 w 223"/>
                    <a:gd name="T37" fmla="*/ 4 h 100"/>
                    <a:gd name="T38" fmla="*/ 1 w 223"/>
                    <a:gd name="T39" fmla="*/ 5 h 100"/>
                    <a:gd name="T40" fmla="*/ 1 w 223"/>
                    <a:gd name="T41" fmla="*/ 5 h 100"/>
                    <a:gd name="T42" fmla="*/ 2 w 223"/>
                    <a:gd name="T43" fmla="*/ 6 h 100"/>
                    <a:gd name="T44" fmla="*/ 3 w 223"/>
                    <a:gd name="T45" fmla="*/ 6 h 1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23" h="100">
                      <a:moveTo>
                        <a:pt x="220" y="40"/>
                      </a:moveTo>
                      <a:lnTo>
                        <a:pt x="128" y="70"/>
                      </a:lnTo>
                      <a:lnTo>
                        <a:pt x="90" y="38"/>
                      </a:lnTo>
                      <a:lnTo>
                        <a:pt x="223" y="0"/>
                      </a:lnTo>
                      <a:lnTo>
                        <a:pt x="220" y="10"/>
                      </a:lnTo>
                      <a:lnTo>
                        <a:pt x="220" y="21"/>
                      </a:lnTo>
                      <a:lnTo>
                        <a:pt x="220" y="33"/>
                      </a:lnTo>
                      <a:lnTo>
                        <a:pt x="220" y="40"/>
                      </a:lnTo>
                      <a:close/>
                      <a:moveTo>
                        <a:pt x="43" y="92"/>
                      </a:moveTo>
                      <a:lnTo>
                        <a:pt x="20" y="100"/>
                      </a:lnTo>
                      <a:lnTo>
                        <a:pt x="13" y="95"/>
                      </a:lnTo>
                      <a:lnTo>
                        <a:pt x="11" y="86"/>
                      </a:lnTo>
                      <a:lnTo>
                        <a:pt x="6" y="81"/>
                      </a:lnTo>
                      <a:lnTo>
                        <a:pt x="2" y="76"/>
                      </a:lnTo>
                      <a:lnTo>
                        <a:pt x="2" y="74"/>
                      </a:lnTo>
                      <a:lnTo>
                        <a:pt x="2" y="70"/>
                      </a:lnTo>
                      <a:lnTo>
                        <a:pt x="0" y="68"/>
                      </a:lnTo>
                      <a:lnTo>
                        <a:pt x="0" y="62"/>
                      </a:lnTo>
                      <a:lnTo>
                        <a:pt x="8" y="62"/>
                      </a:lnTo>
                      <a:lnTo>
                        <a:pt x="16" y="70"/>
                      </a:lnTo>
                      <a:lnTo>
                        <a:pt x="25" y="76"/>
                      </a:lnTo>
                      <a:lnTo>
                        <a:pt x="32" y="84"/>
                      </a:lnTo>
                      <a:lnTo>
                        <a:pt x="43" y="92"/>
                      </a:lnTo>
                      <a:close/>
                    </a:path>
                  </a:pathLst>
                </a:custGeom>
                <a:solidFill>
                  <a:srgbClr val="B58E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Freeform 390">
                  <a:extLst>
                    <a:ext uri="{FF2B5EF4-FFF2-40B4-BE49-F238E27FC236}">
                      <a16:creationId xmlns:a16="http://schemas.microsoft.com/office/drawing/2014/main" id="{77A938FC-E93F-43D9-9DAF-C784D93A41C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4" y="1254"/>
                  <a:ext cx="58" cy="27"/>
                </a:xfrm>
                <a:custGeom>
                  <a:avLst/>
                  <a:gdLst>
                    <a:gd name="T0" fmla="*/ 14 w 231"/>
                    <a:gd name="T1" fmla="*/ 3 h 106"/>
                    <a:gd name="T2" fmla="*/ 7 w 231"/>
                    <a:gd name="T3" fmla="*/ 5 h 106"/>
                    <a:gd name="T4" fmla="*/ 4 w 231"/>
                    <a:gd name="T5" fmla="*/ 3 h 106"/>
                    <a:gd name="T6" fmla="*/ 15 w 231"/>
                    <a:gd name="T7" fmla="*/ 0 h 106"/>
                    <a:gd name="T8" fmla="*/ 14 w 231"/>
                    <a:gd name="T9" fmla="*/ 1 h 106"/>
                    <a:gd name="T10" fmla="*/ 14 w 231"/>
                    <a:gd name="T11" fmla="*/ 2 h 106"/>
                    <a:gd name="T12" fmla="*/ 14 w 231"/>
                    <a:gd name="T13" fmla="*/ 2 h 106"/>
                    <a:gd name="T14" fmla="*/ 14 w 231"/>
                    <a:gd name="T15" fmla="*/ 3 h 106"/>
                    <a:gd name="T16" fmla="*/ 2 w 231"/>
                    <a:gd name="T17" fmla="*/ 6 h 106"/>
                    <a:gd name="T18" fmla="*/ 1 w 231"/>
                    <a:gd name="T19" fmla="*/ 7 h 106"/>
                    <a:gd name="T20" fmla="*/ 1 w 231"/>
                    <a:gd name="T21" fmla="*/ 7 h 106"/>
                    <a:gd name="T22" fmla="*/ 1 w 231"/>
                    <a:gd name="T23" fmla="*/ 7 h 106"/>
                    <a:gd name="T24" fmla="*/ 1 w 231"/>
                    <a:gd name="T25" fmla="*/ 6 h 106"/>
                    <a:gd name="T26" fmla="*/ 0 w 231"/>
                    <a:gd name="T27" fmla="*/ 6 h 106"/>
                    <a:gd name="T28" fmla="*/ 0 w 231"/>
                    <a:gd name="T29" fmla="*/ 6 h 106"/>
                    <a:gd name="T30" fmla="*/ 0 w 231"/>
                    <a:gd name="T31" fmla="*/ 6 h 106"/>
                    <a:gd name="T32" fmla="*/ 0 w 231"/>
                    <a:gd name="T33" fmla="*/ 5 h 106"/>
                    <a:gd name="T34" fmla="*/ 0 w 231"/>
                    <a:gd name="T35" fmla="*/ 5 h 106"/>
                    <a:gd name="T36" fmla="*/ 0 w 231"/>
                    <a:gd name="T37" fmla="*/ 5 h 106"/>
                    <a:gd name="T38" fmla="*/ 1 w 231"/>
                    <a:gd name="T39" fmla="*/ 6 h 106"/>
                    <a:gd name="T40" fmla="*/ 1 w 231"/>
                    <a:gd name="T41" fmla="*/ 6 h 106"/>
                    <a:gd name="T42" fmla="*/ 2 w 231"/>
                    <a:gd name="T43" fmla="*/ 6 h 106"/>
                    <a:gd name="T44" fmla="*/ 3 w 231"/>
                    <a:gd name="T45" fmla="*/ 4 h 106"/>
                    <a:gd name="T46" fmla="*/ 3 w 231"/>
                    <a:gd name="T47" fmla="*/ 3 h 106"/>
                    <a:gd name="T48" fmla="*/ 3 w 231"/>
                    <a:gd name="T49" fmla="*/ 4 h 106"/>
                    <a:gd name="T50" fmla="*/ 3 w 231"/>
                    <a:gd name="T51" fmla="*/ 4 h 106"/>
                    <a:gd name="T52" fmla="*/ 3 w 231"/>
                    <a:gd name="T53" fmla="*/ 4 h 106"/>
                    <a:gd name="T54" fmla="*/ 3 w 231"/>
                    <a:gd name="T55" fmla="*/ 4 h 106"/>
                    <a:gd name="T56" fmla="*/ 3 w 231"/>
                    <a:gd name="T57" fmla="*/ 4 h 10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231" h="106">
                      <a:moveTo>
                        <a:pt x="220" y="43"/>
                      </a:moveTo>
                      <a:lnTo>
                        <a:pt x="108" y="76"/>
                      </a:lnTo>
                      <a:lnTo>
                        <a:pt x="68" y="46"/>
                      </a:lnTo>
                      <a:lnTo>
                        <a:pt x="231" y="0"/>
                      </a:lnTo>
                      <a:lnTo>
                        <a:pt x="226" y="11"/>
                      </a:lnTo>
                      <a:lnTo>
                        <a:pt x="223" y="22"/>
                      </a:lnTo>
                      <a:lnTo>
                        <a:pt x="220" y="32"/>
                      </a:lnTo>
                      <a:lnTo>
                        <a:pt x="220" y="43"/>
                      </a:lnTo>
                      <a:close/>
                      <a:moveTo>
                        <a:pt x="22" y="98"/>
                      </a:moveTo>
                      <a:lnTo>
                        <a:pt x="11" y="106"/>
                      </a:lnTo>
                      <a:lnTo>
                        <a:pt x="8" y="103"/>
                      </a:lnTo>
                      <a:lnTo>
                        <a:pt x="8" y="101"/>
                      </a:lnTo>
                      <a:lnTo>
                        <a:pt x="6" y="98"/>
                      </a:lnTo>
                      <a:lnTo>
                        <a:pt x="2" y="98"/>
                      </a:lnTo>
                      <a:lnTo>
                        <a:pt x="0" y="92"/>
                      </a:lnTo>
                      <a:lnTo>
                        <a:pt x="0" y="87"/>
                      </a:lnTo>
                      <a:lnTo>
                        <a:pt x="0" y="82"/>
                      </a:lnTo>
                      <a:lnTo>
                        <a:pt x="0" y="76"/>
                      </a:lnTo>
                      <a:lnTo>
                        <a:pt x="2" y="82"/>
                      </a:lnTo>
                      <a:lnTo>
                        <a:pt x="11" y="87"/>
                      </a:lnTo>
                      <a:lnTo>
                        <a:pt x="16" y="92"/>
                      </a:lnTo>
                      <a:lnTo>
                        <a:pt x="22" y="98"/>
                      </a:lnTo>
                      <a:close/>
                      <a:moveTo>
                        <a:pt x="38" y="55"/>
                      </a:moveTo>
                      <a:lnTo>
                        <a:pt x="46" y="52"/>
                      </a:lnTo>
                      <a:lnTo>
                        <a:pt x="46" y="55"/>
                      </a:lnTo>
                      <a:lnTo>
                        <a:pt x="46" y="57"/>
                      </a:lnTo>
                      <a:lnTo>
                        <a:pt x="46" y="60"/>
                      </a:lnTo>
                      <a:lnTo>
                        <a:pt x="46" y="62"/>
                      </a:lnTo>
                      <a:lnTo>
                        <a:pt x="38" y="55"/>
                      </a:lnTo>
                      <a:close/>
                    </a:path>
                  </a:pathLst>
                </a:custGeom>
                <a:solidFill>
                  <a:srgbClr val="AF89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Freeform 391">
                  <a:extLst>
                    <a:ext uri="{FF2B5EF4-FFF2-40B4-BE49-F238E27FC236}">
                      <a16:creationId xmlns:a16="http://schemas.microsoft.com/office/drawing/2014/main" id="{1370D2A5-7E16-4FF3-BAFE-BA475E7F44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4" y="1249"/>
                  <a:ext cx="59" cy="26"/>
                </a:xfrm>
                <a:custGeom>
                  <a:avLst/>
                  <a:gdLst>
                    <a:gd name="T0" fmla="*/ 14 w 237"/>
                    <a:gd name="T1" fmla="*/ 3 h 103"/>
                    <a:gd name="T2" fmla="*/ 5 w 237"/>
                    <a:gd name="T3" fmla="*/ 5 h 103"/>
                    <a:gd name="T4" fmla="*/ 4 w 237"/>
                    <a:gd name="T5" fmla="*/ 4 h 103"/>
                    <a:gd name="T6" fmla="*/ 4 w 237"/>
                    <a:gd name="T7" fmla="*/ 4 h 103"/>
                    <a:gd name="T8" fmla="*/ 3 w 237"/>
                    <a:gd name="T9" fmla="*/ 4 h 103"/>
                    <a:gd name="T10" fmla="*/ 3 w 237"/>
                    <a:gd name="T11" fmla="*/ 4 h 103"/>
                    <a:gd name="T12" fmla="*/ 3 w 237"/>
                    <a:gd name="T13" fmla="*/ 5 h 103"/>
                    <a:gd name="T14" fmla="*/ 3 w 237"/>
                    <a:gd name="T15" fmla="*/ 5 h 103"/>
                    <a:gd name="T16" fmla="*/ 3 w 237"/>
                    <a:gd name="T17" fmla="*/ 5 h 103"/>
                    <a:gd name="T18" fmla="*/ 3 w 237"/>
                    <a:gd name="T19" fmla="*/ 5 h 103"/>
                    <a:gd name="T20" fmla="*/ 3 w 237"/>
                    <a:gd name="T21" fmla="*/ 5 h 103"/>
                    <a:gd name="T22" fmla="*/ 1 w 237"/>
                    <a:gd name="T23" fmla="*/ 4 h 103"/>
                    <a:gd name="T24" fmla="*/ 15 w 237"/>
                    <a:gd name="T25" fmla="*/ 0 h 103"/>
                    <a:gd name="T26" fmla="*/ 14 w 237"/>
                    <a:gd name="T27" fmla="*/ 1 h 103"/>
                    <a:gd name="T28" fmla="*/ 14 w 237"/>
                    <a:gd name="T29" fmla="*/ 1 h 103"/>
                    <a:gd name="T30" fmla="*/ 14 w 237"/>
                    <a:gd name="T31" fmla="*/ 2 h 103"/>
                    <a:gd name="T32" fmla="*/ 14 w 237"/>
                    <a:gd name="T33" fmla="*/ 3 h 103"/>
                    <a:gd name="T34" fmla="*/ 0 w 237"/>
                    <a:gd name="T35" fmla="*/ 7 h 103"/>
                    <a:gd name="T36" fmla="*/ 0 w 237"/>
                    <a:gd name="T37" fmla="*/ 7 h 103"/>
                    <a:gd name="T38" fmla="*/ 0 w 237"/>
                    <a:gd name="T39" fmla="*/ 6 h 103"/>
                    <a:gd name="T40" fmla="*/ 0 w 237"/>
                    <a:gd name="T41" fmla="*/ 6 h 103"/>
                    <a:gd name="T42" fmla="*/ 0 w 237"/>
                    <a:gd name="T43" fmla="*/ 6 h 103"/>
                    <a:gd name="T44" fmla="*/ 0 w 237"/>
                    <a:gd name="T45" fmla="*/ 6 h 103"/>
                    <a:gd name="T46" fmla="*/ 0 w 237"/>
                    <a:gd name="T47" fmla="*/ 6 h 103"/>
                    <a:gd name="T48" fmla="*/ 0 w 237"/>
                    <a:gd name="T49" fmla="*/ 7 h 103"/>
                    <a:gd name="T50" fmla="*/ 0 w 237"/>
                    <a:gd name="T51" fmla="*/ 7 h 103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237" h="103">
                      <a:moveTo>
                        <a:pt x="223" y="41"/>
                      </a:moveTo>
                      <a:lnTo>
                        <a:pt x="90" y="79"/>
                      </a:lnTo>
                      <a:lnTo>
                        <a:pt x="66" y="62"/>
                      </a:lnTo>
                      <a:lnTo>
                        <a:pt x="60" y="62"/>
                      </a:lnTo>
                      <a:lnTo>
                        <a:pt x="55" y="62"/>
                      </a:lnTo>
                      <a:lnTo>
                        <a:pt x="48" y="65"/>
                      </a:lnTo>
                      <a:lnTo>
                        <a:pt x="46" y="71"/>
                      </a:lnTo>
                      <a:lnTo>
                        <a:pt x="46" y="74"/>
                      </a:lnTo>
                      <a:lnTo>
                        <a:pt x="46" y="76"/>
                      </a:lnTo>
                      <a:lnTo>
                        <a:pt x="46" y="79"/>
                      </a:lnTo>
                      <a:lnTo>
                        <a:pt x="46" y="81"/>
                      </a:lnTo>
                      <a:lnTo>
                        <a:pt x="20" y="62"/>
                      </a:lnTo>
                      <a:lnTo>
                        <a:pt x="237" y="0"/>
                      </a:lnTo>
                      <a:lnTo>
                        <a:pt x="233" y="9"/>
                      </a:lnTo>
                      <a:lnTo>
                        <a:pt x="231" y="19"/>
                      </a:lnTo>
                      <a:lnTo>
                        <a:pt x="226" y="30"/>
                      </a:lnTo>
                      <a:lnTo>
                        <a:pt x="223" y="41"/>
                      </a:lnTo>
                      <a:close/>
                      <a:moveTo>
                        <a:pt x="8" y="103"/>
                      </a:moveTo>
                      <a:lnTo>
                        <a:pt x="0" y="103"/>
                      </a:lnTo>
                      <a:lnTo>
                        <a:pt x="0" y="101"/>
                      </a:lnTo>
                      <a:lnTo>
                        <a:pt x="0" y="97"/>
                      </a:lnTo>
                      <a:lnTo>
                        <a:pt x="0" y="95"/>
                      </a:lnTo>
                      <a:lnTo>
                        <a:pt x="0" y="97"/>
                      </a:lnTo>
                      <a:lnTo>
                        <a:pt x="2" y="101"/>
                      </a:lnTo>
                      <a:lnTo>
                        <a:pt x="6" y="103"/>
                      </a:lnTo>
                      <a:lnTo>
                        <a:pt x="8" y="103"/>
                      </a:lnTo>
                      <a:close/>
                    </a:path>
                  </a:pathLst>
                </a:custGeom>
                <a:solidFill>
                  <a:srgbClr val="AA84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Freeform 392">
                  <a:extLst>
                    <a:ext uri="{FF2B5EF4-FFF2-40B4-BE49-F238E27FC236}">
                      <a16:creationId xmlns:a16="http://schemas.microsoft.com/office/drawing/2014/main" id="{0AABDA16-4A8A-40D3-987B-99C155FFC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4" y="1244"/>
                  <a:ext cx="62" cy="24"/>
                </a:xfrm>
                <a:custGeom>
                  <a:avLst/>
                  <a:gdLst>
                    <a:gd name="T0" fmla="*/ 15 w 247"/>
                    <a:gd name="T1" fmla="*/ 3 h 95"/>
                    <a:gd name="T2" fmla="*/ 4 w 247"/>
                    <a:gd name="T3" fmla="*/ 6 h 95"/>
                    <a:gd name="T4" fmla="*/ 4 w 247"/>
                    <a:gd name="T5" fmla="*/ 5 h 95"/>
                    <a:gd name="T6" fmla="*/ 4 w 247"/>
                    <a:gd name="T7" fmla="*/ 5 h 95"/>
                    <a:gd name="T8" fmla="*/ 4 w 247"/>
                    <a:gd name="T9" fmla="*/ 5 h 95"/>
                    <a:gd name="T10" fmla="*/ 3 w 247"/>
                    <a:gd name="T11" fmla="*/ 6 h 95"/>
                    <a:gd name="T12" fmla="*/ 3 w 247"/>
                    <a:gd name="T13" fmla="*/ 6 h 95"/>
                    <a:gd name="T14" fmla="*/ 3 w 247"/>
                    <a:gd name="T15" fmla="*/ 6 h 95"/>
                    <a:gd name="T16" fmla="*/ 0 w 247"/>
                    <a:gd name="T17" fmla="*/ 5 h 95"/>
                    <a:gd name="T18" fmla="*/ 16 w 247"/>
                    <a:gd name="T19" fmla="*/ 0 h 95"/>
                    <a:gd name="T20" fmla="*/ 15 w 247"/>
                    <a:gd name="T21" fmla="*/ 1 h 95"/>
                    <a:gd name="T22" fmla="*/ 15 w 247"/>
                    <a:gd name="T23" fmla="*/ 1 h 95"/>
                    <a:gd name="T24" fmla="*/ 15 w 247"/>
                    <a:gd name="T25" fmla="*/ 2 h 95"/>
                    <a:gd name="T26" fmla="*/ 15 w 247"/>
                    <a:gd name="T27" fmla="*/ 3 h 9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47" h="95">
                      <a:moveTo>
                        <a:pt x="231" y="40"/>
                      </a:moveTo>
                      <a:lnTo>
                        <a:pt x="68" y="86"/>
                      </a:lnTo>
                      <a:lnTo>
                        <a:pt x="66" y="83"/>
                      </a:lnTo>
                      <a:lnTo>
                        <a:pt x="60" y="83"/>
                      </a:lnTo>
                      <a:lnTo>
                        <a:pt x="55" y="83"/>
                      </a:lnTo>
                      <a:lnTo>
                        <a:pt x="48" y="86"/>
                      </a:lnTo>
                      <a:lnTo>
                        <a:pt x="46" y="92"/>
                      </a:lnTo>
                      <a:lnTo>
                        <a:pt x="38" y="95"/>
                      </a:lnTo>
                      <a:lnTo>
                        <a:pt x="0" y="70"/>
                      </a:lnTo>
                      <a:lnTo>
                        <a:pt x="247" y="0"/>
                      </a:lnTo>
                      <a:lnTo>
                        <a:pt x="242" y="7"/>
                      </a:lnTo>
                      <a:lnTo>
                        <a:pt x="237" y="18"/>
                      </a:lnTo>
                      <a:lnTo>
                        <a:pt x="233" y="30"/>
                      </a:lnTo>
                      <a:lnTo>
                        <a:pt x="231" y="40"/>
                      </a:lnTo>
                      <a:close/>
                    </a:path>
                  </a:pathLst>
                </a:custGeom>
                <a:solidFill>
                  <a:srgbClr val="A57C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393">
                  <a:extLst>
                    <a:ext uri="{FF2B5EF4-FFF2-40B4-BE49-F238E27FC236}">
                      <a16:creationId xmlns:a16="http://schemas.microsoft.com/office/drawing/2014/main" id="{A6696C4E-A405-40AE-95E9-F84488B22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1" y="1238"/>
                  <a:ext cx="67" cy="27"/>
                </a:xfrm>
                <a:custGeom>
                  <a:avLst/>
                  <a:gdLst>
                    <a:gd name="T0" fmla="*/ 16 w 268"/>
                    <a:gd name="T1" fmla="*/ 3 h 108"/>
                    <a:gd name="T2" fmla="*/ 2 w 268"/>
                    <a:gd name="T3" fmla="*/ 7 h 108"/>
                    <a:gd name="T4" fmla="*/ 0 w 268"/>
                    <a:gd name="T5" fmla="*/ 6 h 108"/>
                    <a:gd name="T6" fmla="*/ 0 w 268"/>
                    <a:gd name="T7" fmla="*/ 6 h 108"/>
                    <a:gd name="T8" fmla="*/ 0 w 268"/>
                    <a:gd name="T9" fmla="*/ 6 h 108"/>
                    <a:gd name="T10" fmla="*/ 0 w 268"/>
                    <a:gd name="T11" fmla="*/ 5 h 108"/>
                    <a:gd name="T12" fmla="*/ 0 w 268"/>
                    <a:gd name="T13" fmla="*/ 5 h 108"/>
                    <a:gd name="T14" fmla="*/ 0 w 268"/>
                    <a:gd name="T15" fmla="*/ 5 h 108"/>
                    <a:gd name="T16" fmla="*/ 17 w 268"/>
                    <a:gd name="T17" fmla="*/ 0 h 108"/>
                    <a:gd name="T18" fmla="*/ 16 w 268"/>
                    <a:gd name="T19" fmla="*/ 1 h 108"/>
                    <a:gd name="T20" fmla="*/ 16 w 268"/>
                    <a:gd name="T21" fmla="*/ 1 h 108"/>
                    <a:gd name="T22" fmla="*/ 16 w 268"/>
                    <a:gd name="T23" fmla="*/ 2 h 108"/>
                    <a:gd name="T24" fmla="*/ 16 w 268"/>
                    <a:gd name="T25" fmla="*/ 3 h 10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68" h="108">
                      <a:moveTo>
                        <a:pt x="247" y="46"/>
                      </a:moveTo>
                      <a:lnTo>
                        <a:pt x="30" y="108"/>
                      </a:lnTo>
                      <a:lnTo>
                        <a:pt x="5" y="87"/>
                      </a:lnTo>
                      <a:lnTo>
                        <a:pt x="2" y="87"/>
                      </a:lnTo>
                      <a:lnTo>
                        <a:pt x="0" y="87"/>
                      </a:lnTo>
                      <a:lnTo>
                        <a:pt x="0" y="84"/>
                      </a:lnTo>
                      <a:lnTo>
                        <a:pt x="0" y="81"/>
                      </a:lnTo>
                      <a:lnTo>
                        <a:pt x="0" y="78"/>
                      </a:lnTo>
                      <a:lnTo>
                        <a:pt x="268" y="0"/>
                      </a:lnTo>
                      <a:lnTo>
                        <a:pt x="259" y="8"/>
                      </a:lnTo>
                      <a:lnTo>
                        <a:pt x="254" y="19"/>
                      </a:lnTo>
                      <a:lnTo>
                        <a:pt x="249" y="32"/>
                      </a:lnTo>
                      <a:lnTo>
                        <a:pt x="247" y="46"/>
                      </a:lnTo>
                      <a:close/>
                    </a:path>
                  </a:pathLst>
                </a:custGeom>
                <a:solidFill>
                  <a:srgbClr val="A37A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394">
                  <a:extLst>
                    <a:ext uri="{FF2B5EF4-FFF2-40B4-BE49-F238E27FC236}">
                      <a16:creationId xmlns:a16="http://schemas.microsoft.com/office/drawing/2014/main" id="{1D4BEB3F-0319-4905-A452-720ED4A687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1" y="1231"/>
                  <a:ext cx="72" cy="31"/>
                </a:xfrm>
                <a:custGeom>
                  <a:avLst/>
                  <a:gdLst>
                    <a:gd name="T0" fmla="*/ 16 w 287"/>
                    <a:gd name="T1" fmla="*/ 3 h 123"/>
                    <a:gd name="T2" fmla="*/ 1 w 287"/>
                    <a:gd name="T3" fmla="*/ 8 h 123"/>
                    <a:gd name="T4" fmla="*/ 0 w 287"/>
                    <a:gd name="T5" fmla="*/ 7 h 123"/>
                    <a:gd name="T6" fmla="*/ 0 w 287"/>
                    <a:gd name="T7" fmla="*/ 7 h 123"/>
                    <a:gd name="T8" fmla="*/ 0 w 287"/>
                    <a:gd name="T9" fmla="*/ 7 h 123"/>
                    <a:gd name="T10" fmla="*/ 0 w 287"/>
                    <a:gd name="T11" fmla="*/ 7 h 123"/>
                    <a:gd name="T12" fmla="*/ 0 w 287"/>
                    <a:gd name="T13" fmla="*/ 6 h 123"/>
                    <a:gd name="T14" fmla="*/ 0 w 287"/>
                    <a:gd name="T15" fmla="*/ 6 h 123"/>
                    <a:gd name="T16" fmla="*/ 0 w 287"/>
                    <a:gd name="T17" fmla="*/ 5 h 123"/>
                    <a:gd name="T18" fmla="*/ 18 w 287"/>
                    <a:gd name="T19" fmla="*/ 0 h 123"/>
                    <a:gd name="T20" fmla="*/ 18 w 287"/>
                    <a:gd name="T21" fmla="*/ 1 h 123"/>
                    <a:gd name="T22" fmla="*/ 17 w 287"/>
                    <a:gd name="T23" fmla="*/ 2 h 123"/>
                    <a:gd name="T24" fmla="*/ 17 w 287"/>
                    <a:gd name="T25" fmla="*/ 2 h 123"/>
                    <a:gd name="T26" fmla="*/ 16 w 287"/>
                    <a:gd name="T27" fmla="*/ 3 h 12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87" h="123">
                      <a:moveTo>
                        <a:pt x="257" y="53"/>
                      </a:moveTo>
                      <a:lnTo>
                        <a:pt x="10" y="123"/>
                      </a:lnTo>
                      <a:lnTo>
                        <a:pt x="5" y="115"/>
                      </a:lnTo>
                      <a:lnTo>
                        <a:pt x="2" y="115"/>
                      </a:lnTo>
                      <a:lnTo>
                        <a:pt x="0" y="115"/>
                      </a:lnTo>
                      <a:lnTo>
                        <a:pt x="0" y="106"/>
                      </a:lnTo>
                      <a:lnTo>
                        <a:pt x="0" y="99"/>
                      </a:lnTo>
                      <a:lnTo>
                        <a:pt x="0" y="93"/>
                      </a:lnTo>
                      <a:lnTo>
                        <a:pt x="0" y="85"/>
                      </a:lnTo>
                      <a:lnTo>
                        <a:pt x="287" y="0"/>
                      </a:lnTo>
                      <a:lnTo>
                        <a:pt x="279" y="12"/>
                      </a:lnTo>
                      <a:lnTo>
                        <a:pt x="271" y="23"/>
                      </a:lnTo>
                      <a:lnTo>
                        <a:pt x="263" y="36"/>
                      </a:lnTo>
                      <a:lnTo>
                        <a:pt x="257" y="53"/>
                      </a:lnTo>
                      <a:close/>
                    </a:path>
                  </a:pathLst>
                </a:custGeom>
                <a:solidFill>
                  <a:srgbClr val="9E75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395">
                  <a:extLst>
                    <a:ext uri="{FF2B5EF4-FFF2-40B4-BE49-F238E27FC236}">
                      <a16:creationId xmlns:a16="http://schemas.microsoft.com/office/drawing/2014/main" id="{BCFE619E-9F8A-49AD-B528-F9A71D276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1" y="1224"/>
                  <a:ext cx="81" cy="33"/>
                </a:xfrm>
                <a:custGeom>
                  <a:avLst/>
                  <a:gdLst>
                    <a:gd name="T0" fmla="*/ 17 w 323"/>
                    <a:gd name="T1" fmla="*/ 4 h 132"/>
                    <a:gd name="T2" fmla="*/ 0 w 323"/>
                    <a:gd name="T3" fmla="*/ 8 h 132"/>
                    <a:gd name="T4" fmla="*/ 0 w 323"/>
                    <a:gd name="T5" fmla="*/ 8 h 132"/>
                    <a:gd name="T6" fmla="*/ 0 w 323"/>
                    <a:gd name="T7" fmla="*/ 7 h 132"/>
                    <a:gd name="T8" fmla="*/ 0 w 323"/>
                    <a:gd name="T9" fmla="*/ 6 h 132"/>
                    <a:gd name="T10" fmla="*/ 0 w 323"/>
                    <a:gd name="T11" fmla="*/ 6 h 132"/>
                    <a:gd name="T12" fmla="*/ 20 w 323"/>
                    <a:gd name="T13" fmla="*/ 0 h 132"/>
                    <a:gd name="T14" fmla="*/ 19 w 323"/>
                    <a:gd name="T15" fmla="*/ 1 h 132"/>
                    <a:gd name="T16" fmla="*/ 18 w 323"/>
                    <a:gd name="T17" fmla="*/ 2 h 132"/>
                    <a:gd name="T18" fmla="*/ 18 w 323"/>
                    <a:gd name="T19" fmla="*/ 3 h 132"/>
                    <a:gd name="T20" fmla="*/ 17 w 323"/>
                    <a:gd name="T21" fmla="*/ 4 h 13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23" h="132">
                      <a:moveTo>
                        <a:pt x="268" y="54"/>
                      </a:moveTo>
                      <a:lnTo>
                        <a:pt x="0" y="132"/>
                      </a:lnTo>
                      <a:lnTo>
                        <a:pt x="0" y="121"/>
                      </a:lnTo>
                      <a:lnTo>
                        <a:pt x="2" y="111"/>
                      </a:lnTo>
                      <a:lnTo>
                        <a:pt x="2" y="100"/>
                      </a:lnTo>
                      <a:lnTo>
                        <a:pt x="2" y="89"/>
                      </a:lnTo>
                      <a:lnTo>
                        <a:pt x="323" y="0"/>
                      </a:lnTo>
                      <a:lnTo>
                        <a:pt x="307" y="13"/>
                      </a:lnTo>
                      <a:lnTo>
                        <a:pt x="293" y="24"/>
                      </a:lnTo>
                      <a:lnTo>
                        <a:pt x="279" y="38"/>
                      </a:lnTo>
                      <a:lnTo>
                        <a:pt x="268" y="54"/>
                      </a:lnTo>
                      <a:close/>
                    </a:path>
                  </a:pathLst>
                </a:custGeom>
                <a:solidFill>
                  <a:srgbClr val="9970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396">
                  <a:extLst>
                    <a:ext uri="{FF2B5EF4-FFF2-40B4-BE49-F238E27FC236}">
                      <a16:creationId xmlns:a16="http://schemas.microsoft.com/office/drawing/2014/main" id="{A113D3CD-0F8E-49FA-85E6-F4AB8384E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1" y="1217"/>
                  <a:ext cx="88" cy="35"/>
                </a:xfrm>
                <a:custGeom>
                  <a:avLst/>
                  <a:gdLst>
                    <a:gd name="T0" fmla="*/ 18 w 349"/>
                    <a:gd name="T1" fmla="*/ 3 h 138"/>
                    <a:gd name="T2" fmla="*/ 0 w 349"/>
                    <a:gd name="T3" fmla="*/ 9 h 138"/>
                    <a:gd name="T4" fmla="*/ 0 w 349"/>
                    <a:gd name="T5" fmla="*/ 8 h 138"/>
                    <a:gd name="T6" fmla="*/ 0 w 349"/>
                    <a:gd name="T7" fmla="*/ 7 h 138"/>
                    <a:gd name="T8" fmla="*/ 0 w 349"/>
                    <a:gd name="T9" fmla="*/ 7 h 138"/>
                    <a:gd name="T10" fmla="*/ 0 w 349"/>
                    <a:gd name="T11" fmla="*/ 6 h 138"/>
                    <a:gd name="T12" fmla="*/ 21 w 349"/>
                    <a:gd name="T13" fmla="*/ 0 h 138"/>
                    <a:gd name="T14" fmla="*/ 22 w 349"/>
                    <a:gd name="T15" fmla="*/ 0 h 138"/>
                    <a:gd name="T16" fmla="*/ 22 w 349"/>
                    <a:gd name="T17" fmla="*/ 0 h 138"/>
                    <a:gd name="T18" fmla="*/ 22 w 349"/>
                    <a:gd name="T19" fmla="*/ 0 h 138"/>
                    <a:gd name="T20" fmla="*/ 22 w 349"/>
                    <a:gd name="T21" fmla="*/ 1 h 138"/>
                    <a:gd name="T22" fmla="*/ 21 w 349"/>
                    <a:gd name="T23" fmla="*/ 1 h 138"/>
                    <a:gd name="T24" fmla="*/ 20 w 349"/>
                    <a:gd name="T25" fmla="*/ 2 h 138"/>
                    <a:gd name="T26" fmla="*/ 19 w 349"/>
                    <a:gd name="T27" fmla="*/ 3 h 138"/>
                    <a:gd name="T28" fmla="*/ 18 w 349"/>
                    <a:gd name="T29" fmla="*/ 3 h 13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49" h="138">
                      <a:moveTo>
                        <a:pt x="287" y="53"/>
                      </a:moveTo>
                      <a:lnTo>
                        <a:pt x="0" y="138"/>
                      </a:lnTo>
                      <a:lnTo>
                        <a:pt x="2" y="127"/>
                      </a:lnTo>
                      <a:lnTo>
                        <a:pt x="2" y="116"/>
                      </a:lnTo>
                      <a:lnTo>
                        <a:pt x="2" y="106"/>
                      </a:lnTo>
                      <a:lnTo>
                        <a:pt x="5" y="97"/>
                      </a:lnTo>
                      <a:lnTo>
                        <a:pt x="339" y="0"/>
                      </a:lnTo>
                      <a:lnTo>
                        <a:pt x="342" y="2"/>
                      </a:lnTo>
                      <a:lnTo>
                        <a:pt x="344" y="5"/>
                      </a:lnTo>
                      <a:lnTo>
                        <a:pt x="347" y="5"/>
                      </a:lnTo>
                      <a:lnTo>
                        <a:pt x="349" y="7"/>
                      </a:lnTo>
                      <a:lnTo>
                        <a:pt x="330" y="18"/>
                      </a:lnTo>
                      <a:lnTo>
                        <a:pt x="314" y="30"/>
                      </a:lnTo>
                      <a:lnTo>
                        <a:pt x="301" y="43"/>
                      </a:lnTo>
                      <a:lnTo>
                        <a:pt x="287" y="53"/>
                      </a:lnTo>
                      <a:close/>
                    </a:path>
                  </a:pathLst>
                </a:custGeom>
                <a:solidFill>
                  <a:srgbClr val="9368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397">
                  <a:extLst>
                    <a:ext uri="{FF2B5EF4-FFF2-40B4-BE49-F238E27FC236}">
                      <a16:creationId xmlns:a16="http://schemas.microsoft.com/office/drawing/2014/main" id="{E21CAF0D-BB12-40AF-AD13-C6F8FA5F7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" y="1215"/>
                  <a:ext cx="87" cy="32"/>
                </a:xfrm>
                <a:custGeom>
                  <a:avLst/>
                  <a:gdLst>
                    <a:gd name="T0" fmla="*/ 20 w 347"/>
                    <a:gd name="T1" fmla="*/ 3 h 128"/>
                    <a:gd name="T2" fmla="*/ 0 w 347"/>
                    <a:gd name="T3" fmla="*/ 8 h 128"/>
                    <a:gd name="T4" fmla="*/ 0 w 347"/>
                    <a:gd name="T5" fmla="*/ 8 h 128"/>
                    <a:gd name="T6" fmla="*/ 0 w 347"/>
                    <a:gd name="T7" fmla="*/ 7 h 128"/>
                    <a:gd name="T8" fmla="*/ 1 w 347"/>
                    <a:gd name="T9" fmla="*/ 6 h 128"/>
                    <a:gd name="T10" fmla="*/ 1 w 347"/>
                    <a:gd name="T11" fmla="*/ 6 h 128"/>
                    <a:gd name="T12" fmla="*/ 20 w 347"/>
                    <a:gd name="T13" fmla="*/ 0 h 128"/>
                    <a:gd name="T14" fmla="*/ 20 w 347"/>
                    <a:gd name="T15" fmla="*/ 0 h 128"/>
                    <a:gd name="T16" fmla="*/ 20 w 347"/>
                    <a:gd name="T17" fmla="*/ 0 h 128"/>
                    <a:gd name="T18" fmla="*/ 21 w 347"/>
                    <a:gd name="T19" fmla="*/ 0 h 128"/>
                    <a:gd name="T20" fmla="*/ 21 w 347"/>
                    <a:gd name="T21" fmla="*/ 1 h 128"/>
                    <a:gd name="T22" fmla="*/ 21 w 347"/>
                    <a:gd name="T23" fmla="*/ 1 h 128"/>
                    <a:gd name="T24" fmla="*/ 21 w 347"/>
                    <a:gd name="T25" fmla="*/ 1 h 128"/>
                    <a:gd name="T26" fmla="*/ 22 w 347"/>
                    <a:gd name="T27" fmla="*/ 1 h 128"/>
                    <a:gd name="T28" fmla="*/ 22 w 347"/>
                    <a:gd name="T29" fmla="*/ 1 h 128"/>
                    <a:gd name="T30" fmla="*/ 22 w 347"/>
                    <a:gd name="T31" fmla="*/ 2 h 128"/>
                    <a:gd name="T32" fmla="*/ 21 w 347"/>
                    <a:gd name="T33" fmla="*/ 2 h 128"/>
                    <a:gd name="T34" fmla="*/ 21 w 347"/>
                    <a:gd name="T35" fmla="*/ 2 h 128"/>
                    <a:gd name="T36" fmla="*/ 20 w 347"/>
                    <a:gd name="T37" fmla="*/ 3 h 12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47" h="128">
                      <a:moveTo>
                        <a:pt x="321" y="39"/>
                      </a:moveTo>
                      <a:lnTo>
                        <a:pt x="0" y="128"/>
                      </a:lnTo>
                      <a:lnTo>
                        <a:pt x="3" y="118"/>
                      </a:lnTo>
                      <a:lnTo>
                        <a:pt x="5" y="106"/>
                      </a:lnTo>
                      <a:lnTo>
                        <a:pt x="8" y="98"/>
                      </a:lnTo>
                      <a:lnTo>
                        <a:pt x="10" y="88"/>
                      </a:lnTo>
                      <a:lnTo>
                        <a:pt x="317" y="0"/>
                      </a:lnTo>
                      <a:lnTo>
                        <a:pt x="321" y="3"/>
                      </a:lnTo>
                      <a:lnTo>
                        <a:pt x="323" y="3"/>
                      </a:lnTo>
                      <a:lnTo>
                        <a:pt x="326" y="5"/>
                      </a:lnTo>
                      <a:lnTo>
                        <a:pt x="328" y="9"/>
                      </a:lnTo>
                      <a:lnTo>
                        <a:pt x="334" y="12"/>
                      </a:lnTo>
                      <a:lnTo>
                        <a:pt x="340" y="14"/>
                      </a:lnTo>
                      <a:lnTo>
                        <a:pt x="342" y="17"/>
                      </a:lnTo>
                      <a:lnTo>
                        <a:pt x="347" y="19"/>
                      </a:lnTo>
                      <a:lnTo>
                        <a:pt x="342" y="25"/>
                      </a:lnTo>
                      <a:lnTo>
                        <a:pt x="334" y="28"/>
                      </a:lnTo>
                      <a:lnTo>
                        <a:pt x="326" y="33"/>
                      </a:lnTo>
                      <a:lnTo>
                        <a:pt x="321" y="39"/>
                      </a:lnTo>
                      <a:close/>
                    </a:path>
                  </a:pathLst>
                </a:custGeom>
                <a:solidFill>
                  <a:srgbClr val="9166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398">
                  <a:extLst>
                    <a:ext uri="{FF2B5EF4-FFF2-40B4-BE49-F238E27FC236}">
                      <a16:creationId xmlns:a16="http://schemas.microsoft.com/office/drawing/2014/main" id="{06A834B7-A5AD-4151-9A5E-BACFA1849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" y="1211"/>
                  <a:ext cx="84" cy="31"/>
                </a:xfrm>
                <a:custGeom>
                  <a:avLst/>
                  <a:gdLst>
                    <a:gd name="T0" fmla="*/ 21 w 334"/>
                    <a:gd name="T1" fmla="*/ 2 h 122"/>
                    <a:gd name="T2" fmla="*/ 0 w 334"/>
                    <a:gd name="T3" fmla="*/ 8 h 122"/>
                    <a:gd name="T4" fmla="*/ 0 w 334"/>
                    <a:gd name="T5" fmla="*/ 7 h 122"/>
                    <a:gd name="T6" fmla="*/ 1 w 334"/>
                    <a:gd name="T7" fmla="*/ 6 h 122"/>
                    <a:gd name="T8" fmla="*/ 1 w 334"/>
                    <a:gd name="T9" fmla="*/ 6 h 122"/>
                    <a:gd name="T10" fmla="*/ 2 w 334"/>
                    <a:gd name="T11" fmla="*/ 5 h 122"/>
                    <a:gd name="T12" fmla="*/ 18 w 334"/>
                    <a:gd name="T13" fmla="*/ 0 h 122"/>
                    <a:gd name="T14" fmla="*/ 19 w 334"/>
                    <a:gd name="T15" fmla="*/ 1 h 122"/>
                    <a:gd name="T16" fmla="*/ 20 w 334"/>
                    <a:gd name="T17" fmla="*/ 1 h 122"/>
                    <a:gd name="T18" fmla="*/ 20 w 334"/>
                    <a:gd name="T19" fmla="*/ 1 h 122"/>
                    <a:gd name="T20" fmla="*/ 21 w 334"/>
                    <a:gd name="T21" fmla="*/ 2 h 122"/>
                    <a:gd name="T22" fmla="*/ 21 w 334"/>
                    <a:gd name="T23" fmla="*/ 2 h 122"/>
                    <a:gd name="T24" fmla="*/ 21 w 334"/>
                    <a:gd name="T25" fmla="*/ 2 h 122"/>
                    <a:gd name="T26" fmla="*/ 21 w 334"/>
                    <a:gd name="T27" fmla="*/ 2 h 12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34" h="122">
                      <a:moveTo>
                        <a:pt x="334" y="25"/>
                      </a:moveTo>
                      <a:lnTo>
                        <a:pt x="0" y="122"/>
                      </a:lnTo>
                      <a:lnTo>
                        <a:pt x="5" y="111"/>
                      </a:lnTo>
                      <a:lnTo>
                        <a:pt x="11" y="98"/>
                      </a:lnTo>
                      <a:lnTo>
                        <a:pt x="18" y="87"/>
                      </a:lnTo>
                      <a:lnTo>
                        <a:pt x="25" y="76"/>
                      </a:lnTo>
                      <a:lnTo>
                        <a:pt x="290" y="0"/>
                      </a:lnTo>
                      <a:lnTo>
                        <a:pt x="298" y="6"/>
                      </a:lnTo>
                      <a:lnTo>
                        <a:pt x="309" y="11"/>
                      </a:lnTo>
                      <a:lnTo>
                        <a:pt x="318" y="16"/>
                      </a:lnTo>
                      <a:lnTo>
                        <a:pt x="325" y="22"/>
                      </a:lnTo>
                      <a:lnTo>
                        <a:pt x="328" y="22"/>
                      </a:lnTo>
                      <a:lnTo>
                        <a:pt x="331" y="22"/>
                      </a:lnTo>
                      <a:lnTo>
                        <a:pt x="334" y="25"/>
                      </a:lnTo>
                      <a:close/>
                    </a:path>
                  </a:pathLst>
                </a:custGeom>
                <a:solidFill>
                  <a:srgbClr val="8C604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Freeform 399">
                  <a:extLst>
                    <a:ext uri="{FF2B5EF4-FFF2-40B4-BE49-F238E27FC236}">
                      <a16:creationId xmlns:a16="http://schemas.microsoft.com/office/drawing/2014/main" id="{9F14C90B-E81B-44E0-8787-EDC6B290F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4" y="1208"/>
                  <a:ext cx="77" cy="28"/>
                </a:xfrm>
                <a:custGeom>
                  <a:avLst/>
                  <a:gdLst>
                    <a:gd name="T0" fmla="*/ 19 w 307"/>
                    <a:gd name="T1" fmla="*/ 2 h 115"/>
                    <a:gd name="T2" fmla="*/ 0 w 307"/>
                    <a:gd name="T3" fmla="*/ 7 h 115"/>
                    <a:gd name="T4" fmla="*/ 1 w 307"/>
                    <a:gd name="T5" fmla="*/ 6 h 115"/>
                    <a:gd name="T6" fmla="*/ 1 w 307"/>
                    <a:gd name="T7" fmla="*/ 5 h 115"/>
                    <a:gd name="T8" fmla="*/ 2 w 307"/>
                    <a:gd name="T9" fmla="*/ 5 h 115"/>
                    <a:gd name="T10" fmla="*/ 2 w 307"/>
                    <a:gd name="T11" fmla="*/ 4 h 115"/>
                    <a:gd name="T12" fmla="*/ 16 w 307"/>
                    <a:gd name="T13" fmla="*/ 0 h 115"/>
                    <a:gd name="T14" fmla="*/ 17 w 307"/>
                    <a:gd name="T15" fmla="*/ 0 h 115"/>
                    <a:gd name="T16" fmla="*/ 18 w 307"/>
                    <a:gd name="T17" fmla="*/ 1 h 115"/>
                    <a:gd name="T18" fmla="*/ 19 w 307"/>
                    <a:gd name="T19" fmla="*/ 1 h 115"/>
                    <a:gd name="T20" fmla="*/ 19 w 307"/>
                    <a:gd name="T21" fmla="*/ 2 h 11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07" h="115">
                      <a:moveTo>
                        <a:pt x="307" y="27"/>
                      </a:moveTo>
                      <a:lnTo>
                        <a:pt x="0" y="115"/>
                      </a:lnTo>
                      <a:lnTo>
                        <a:pt x="6" y="104"/>
                      </a:lnTo>
                      <a:lnTo>
                        <a:pt x="14" y="90"/>
                      </a:lnTo>
                      <a:lnTo>
                        <a:pt x="23" y="79"/>
                      </a:lnTo>
                      <a:lnTo>
                        <a:pt x="34" y="69"/>
                      </a:lnTo>
                      <a:lnTo>
                        <a:pt x="256" y="0"/>
                      </a:lnTo>
                      <a:lnTo>
                        <a:pt x="270" y="6"/>
                      </a:lnTo>
                      <a:lnTo>
                        <a:pt x="283" y="11"/>
                      </a:lnTo>
                      <a:lnTo>
                        <a:pt x="295" y="20"/>
                      </a:lnTo>
                      <a:lnTo>
                        <a:pt x="307" y="27"/>
                      </a:lnTo>
                      <a:close/>
                    </a:path>
                  </a:pathLst>
                </a:custGeom>
                <a:solidFill>
                  <a:srgbClr val="895B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400">
                  <a:extLst>
                    <a:ext uri="{FF2B5EF4-FFF2-40B4-BE49-F238E27FC236}">
                      <a16:creationId xmlns:a16="http://schemas.microsoft.com/office/drawing/2014/main" id="{E11E139A-C906-4646-B240-CB7F1E174D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9" y="1206"/>
                  <a:ext cx="66" cy="24"/>
                </a:xfrm>
                <a:custGeom>
                  <a:avLst/>
                  <a:gdLst>
                    <a:gd name="T0" fmla="*/ 16 w 265"/>
                    <a:gd name="T1" fmla="*/ 1 h 98"/>
                    <a:gd name="T2" fmla="*/ 0 w 265"/>
                    <a:gd name="T3" fmla="*/ 6 h 98"/>
                    <a:gd name="T4" fmla="*/ 0 w 265"/>
                    <a:gd name="T5" fmla="*/ 5 h 98"/>
                    <a:gd name="T6" fmla="*/ 1 w 265"/>
                    <a:gd name="T7" fmla="*/ 4 h 98"/>
                    <a:gd name="T8" fmla="*/ 1 w 265"/>
                    <a:gd name="T9" fmla="*/ 3 h 98"/>
                    <a:gd name="T10" fmla="*/ 2 w 265"/>
                    <a:gd name="T11" fmla="*/ 3 h 98"/>
                    <a:gd name="T12" fmla="*/ 12 w 265"/>
                    <a:gd name="T13" fmla="*/ 0 h 98"/>
                    <a:gd name="T14" fmla="*/ 13 w 265"/>
                    <a:gd name="T15" fmla="*/ 0 h 98"/>
                    <a:gd name="T16" fmla="*/ 14 w 265"/>
                    <a:gd name="T17" fmla="*/ 0 h 98"/>
                    <a:gd name="T18" fmla="*/ 15 w 265"/>
                    <a:gd name="T19" fmla="*/ 1 h 98"/>
                    <a:gd name="T20" fmla="*/ 16 w 265"/>
                    <a:gd name="T21" fmla="*/ 1 h 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65" h="98">
                      <a:moveTo>
                        <a:pt x="265" y="22"/>
                      </a:moveTo>
                      <a:lnTo>
                        <a:pt x="0" y="98"/>
                      </a:lnTo>
                      <a:lnTo>
                        <a:pt x="7" y="82"/>
                      </a:lnTo>
                      <a:lnTo>
                        <a:pt x="16" y="68"/>
                      </a:lnTo>
                      <a:lnTo>
                        <a:pt x="26" y="57"/>
                      </a:lnTo>
                      <a:lnTo>
                        <a:pt x="37" y="47"/>
                      </a:lnTo>
                      <a:lnTo>
                        <a:pt x="200" y="0"/>
                      </a:lnTo>
                      <a:lnTo>
                        <a:pt x="217" y="3"/>
                      </a:lnTo>
                      <a:lnTo>
                        <a:pt x="233" y="8"/>
                      </a:lnTo>
                      <a:lnTo>
                        <a:pt x="249" y="14"/>
                      </a:lnTo>
                      <a:lnTo>
                        <a:pt x="265" y="22"/>
                      </a:lnTo>
                      <a:close/>
                    </a:path>
                  </a:pathLst>
                </a:custGeom>
                <a:solidFill>
                  <a:srgbClr val="8456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401">
                  <a:extLst>
                    <a:ext uri="{FF2B5EF4-FFF2-40B4-BE49-F238E27FC236}">
                      <a16:creationId xmlns:a16="http://schemas.microsoft.com/office/drawing/2014/main" id="{FFDB18E9-D7BD-42FF-BC43-755BE89338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205"/>
                  <a:ext cx="55" cy="20"/>
                </a:xfrm>
                <a:custGeom>
                  <a:avLst/>
                  <a:gdLst>
                    <a:gd name="T0" fmla="*/ 14 w 222"/>
                    <a:gd name="T1" fmla="*/ 1 h 79"/>
                    <a:gd name="T2" fmla="*/ 0 w 222"/>
                    <a:gd name="T3" fmla="*/ 5 h 79"/>
                    <a:gd name="T4" fmla="*/ 0 w 222"/>
                    <a:gd name="T5" fmla="*/ 4 h 79"/>
                    <a:gd name="T6" fmla="*/ 1 w 222"/>
                    <a:gd name="T7" fmla="*/ 4 h 79"/>
                    <a:gd name="T8" fmla="*/ 2 w 222"/>
                    <a:gd name="T9" fmla="*/ 3 h 79"/>
                    <a:gd name="T10" fmla="*/ 2 w 222"/>
                    <a:gd name="T11" fmla="*/ 2 h 79"/>
                    <a:gd name="T12" fmla="*/ 3 w 222"/>
                    <a:gd name="T13" fmla="*/ 2 h 79"/>
                    <a:gd name="T14" fmla="*/ 4 w 222"/>
                    <a:gd name="T15" fmla="*/ 1 h 79"/>
                    <a:gd name="T16" fmla="*/ 5 w 222"/>
                    <a:gd name="T17" fmla="*/ 1 h 79"/>
                    <a:gd name="T18" fmla="*/ 6 w 222"/>
                    <a:gd name="T19" fmla="*/ 1 h 79"/>
                    <a:gd name="T20" fmla="*/ 6 w 222"/>
                    <a:gd name="T21" fmla="*/ 1 h 79"/>
                    <a:gd name="T22" fmla="*/ 7 w 222"/>
                    <a:gd name="T23" fmla="*/ 0 h 79"/>
                    <a:gd name="T24" fmla="*/ 8 w 222"/>
                    <a:gd name="T25" fmla="*/ 0 h 79"/>
                    <a:gd name="T26" fmla="*/ 9 w 222"/>
                    <a:gd name="T27" fmla="*/ 0 h 79"/>
                    <a:gd name="T28" fmla="*/ 10 w 222"/>
                    <a:gd name="T29" fmla="*/ 0 h 79"/>
                    <a:gd name="T30" fmla="*/ 11 w 222"/>
                    <a:gd name="T31" fmla="*/ 0 h 79"/>
                    <a:gd name="T32" fmla="*/ 12 w 222"/>
                    <a:gd name="T33" fmla="*/ 0 h 79"/>
                    <a:gd name="T34" fmla="*/ 13 w 222"/>
                    <a:gd name="T35" fmla="*/ 1 h 79"/>
                    <a:gd name="T36" fmla="*/ 14 w 222"/>
                    <a:gd name="T37" fmla="*/ 1 h 7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22" h="79">
                      <a:moveTo>
                        <a:pt x="222" y="10"/>
                      </a:moveTo>
                      <a:lnTo>
                        <a:pt x="0" y="79"/>
                      </a:lnTo>
                      <a:lnTo>
                        <a:pt x="7" y="67"/>
                      </a:lnTo>
                      <a:lnTo>
                        <a:pt x="19" y="54"/>
                      </a:lnTo>
                      <a:lnTo>
                        <a:pt x="30" y="46"/>
                      </a:lnTo>
                      <a:lnTo>
                        <a:pt x="40" y="35"/>
                      </a:lnTo>
                      <a:lnTo>
                        <a:pt x="54" y="26"/>
                      </a:lnTo>
                      <a:lnTo>
                        <a:pt x="67" y="19"/>
                      </a:lnTo>
                      <a:lnTo>
                        <a:pt x="81" y="13"/>
                      </a:lnTo>
                      <a:lnTo>
                        <a:pt x="95" y="7"/>
                      </a:lnTo>
                      <a:lnTo>
                        <a:pt x="102" y="7"/>
                      </a:lnTo>
                      <a:lnTo>
                        <a:pt x="116" y="2"/>
                      </a:lnTo>
                      <a:lnTo>
                        <a:pt x="130" y="0"/>
                      </a:lnTo>
                      <a:lnTo>
                        <a:pt x="143" y="0"/>
                      </a:lnTo>
                      <a:lnTo>
                        <a:pt x="160" y="0"/>
                      </a:lnTo>
                      <a:lnTo>
                        <a:pt x="173" y="2"/>
                      </a:lnTo>
                      <a:lnTo>
                        <a:pt x="190" y="2"/>
                      </a:lnTo>
                      <a:lnTo>
                        <a:pt x="206" y="7"/>
                      </a:lnTo>
                      <a:lnTo>
                        <a:pt x="222" y="10"/>
                      </a:lnTo>
                      <a:close/>
                    </a:path>
                  </a:pathLst>
                </a:custGeom>
                <a:solidFill>
                  <a:srgbClr val="82543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Freeform 402">
                  <a:extLst>
                    <a:ext uri="{FF2B5EF4-FFF2-40B4-BE49-F238E27FC236}">
                      <a16:creationId xmlns:a16="http://schemas.microsoft.com/office/drawing/2014/main" id="{EC423285-D0FB-4B48-88A1-B9970155E5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1205"/>
                  <a:ext cx="41" cy="12"/>
                </a:xfrm>
                <a:custGeom>
                  <a:avLst/>
                  <a:gdLst>
                    <a:gd name="T0" fmla="*/ 10 w 163"/>
                    <a:gd name="T1" fmla="*/ 0 h 49"/>
                    <a:gd name="T2" fmla="*/ 0 w 163"/>
                    <a:gd name="T3" fmla="*/ 3 h 49"/>
                    <a:gd name="T4" fmla="*/ 1 w 163"/>
                    <a:gd name="T5" fmla="*/ 2 h 49"/>
                    <a:gd name="T6" fmla="*/ 2 w 163"/>
                    <a:gd name="T7" fmla="*/ 1 h 49"/>
                    <a:gd name="T8" fmla="*/ 4 w 163"/>
                    <a:gd name="T9" fmla="*/ 1 h 49"/>
                    <a:gd name="T10" fmla="*/ 5 w 163"/>
                    <a:gd name="T11" fmla="*/ 0 h 49"/>
                    <a:gd name="T12" fmla="*/ 6 w 163"/>
                    <a:gd name="T13" fmla="*/ 0 h 49"/>
                    <a:gd name="T14" fmla="*/ 7 w 163"/>
                    <a:gd name="T15" fmla="*/ 0 h 49"/>
                    <a:gd name="T16" fmla="*/ 9 w 163"/>
                    <a:gd name="T17" fmla="*/ 0 h 49"/>
                    <a:gd name="T18" fmla="*/ 10 w 163"/>
                    <a:gd name="T19" fmla="*/ 0 h 4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63" h="49">
                      <a:moveTo>
                        <a:pt x="163" y="2"/>
                      </a:moveTo>
                      <a:lnTo>
                        <a:pt x="0" y="49"/>
                      </a:lnTo>
                      <a:lnTo>
                        <a:pt x="16" y="35"/>
                      </a:lnTo>
                      <a:lnTo>
                        <a:pt x="35" y="24"/>
                      </a:lnTo>
                      <a:lnTo>
                        <a:pt x="55" y="16"/>
                      </a:lnTo>
                      <a:lnTo>
                        <a:pt x="74" y="7"/>
                      </a:lnTo>
                      <a:lnTo>
                        <a:pt x="95" y="2"/>
                      </a:lnTo>
                      <a:lnTo>
                        <a:pt x="117" y="0"/>
                      </a:lnTo>
                      <a:lnTo>
                        <a:pt x="139" y="0"/>
                      </a:lnTo>
                      <a:lnTo>
                        <a:pt x="163" y="2"/>
                      </a:lnTo>
                      <a:close/>
                    </a:path>
                  </a:pathLst>
                </a:custGeom>
                <a:solidFill>
                  <a:srgbClr val="7C4F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Freeform 403">
                  <a:extLst>
                    <a:ext uri="{FF2B5EF4-FFF2-40B4-BE49-F238E27FC236}">
                      <a16:creationId xmlns:a16="http://schemas.microsoft.com/office/drawing/2014/main" id="{EECD3328-BB63-4732-9A1A-EA39FFBC1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6" y="1207"/>
                  <a:ext cx="2" cy="1"/>
                </a:xfrm>
                <a:custGeom>
                  <a:avLst/>
                  <a:gdLst>
                    <a:gd name="T0" fmla="*/ 1 w 7"/>
                    <a:gd name="T1" fmla="*/ 0 h 1"/>
                    <a:gd name="T2" fmla="*/ 0 w 7"/>
                    <a:gd name="T3" fmla="*/ 0 h 1"/>
                    <a:gd name="T4" fmla="*/ 0 w 7"/>
                    <a:gd name="T5" fmla="*/ 0 h 1"/>
                    <a:gd name="T6" fmla="*/ 0 w 7"/>
                    <a:gd name="T7" fmla="*/ 0 h 1"/>
                    <a:gd name="T8" fmla="*/ 1 w 7"/>
                    <a:gd name="T9" fmla="*/ 0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7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7749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404">
                  <a:extLst>
                    <a:ext uri="{FF2B5EF4-FFF2-40B4-BE49-F238E27FC236}">
                      <a16:creationId xmlns:a16="http://schemas.microsoft.com/office/drawing/2014/main" id="{5C47D50A-1477-4ECC-821E-C09EE912C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1" y="1229"/>
                  <a:ext cx="30" cy="61"/>
                </a:xfrm>
                <a:custGeom>
                  <a:avLst/>
                  <a:gdLst>
                    <a:gd name="T0" fmla="*/ 1 w 122"/>
                    <a:gd name="T1" fmla="*/ 12 h 244"/>
                    <a:gd name="T2" fmla="*/ 2 w 122"/>
                    <a:gd name="T3" fmla="*/ 12 h 244"/>
                    <a:gd name="T4" fmla="*/ 2 w 122"/>
                    <a:gd name="T5" fmla="*/ 13 h 244"/>
                    <a:gd name="T6" fmla="*/ 3 w 122"/>
                    <a:gd name="T7" fmla="*/ 14 h 244"/>
                    <a:gd name="T8" fmla="*/ 4 w 122"/>
                    <a:gd name="T9" fmla="*/ 14 h 244"/>
                    <a:gd name="T10" fmla="*/ 4 w 122"/>
                    <a:gd name="T11" fmla="*/ 14 h 244"/>
                    <a:gd name="T12" fmla="*/ 5 w 122"/>
                    <a:gd name="T13" fmla="*/ 15 h 244"/>
                    <a:gd name="T14" fmla="*/ 6 w 122"/>
                    <a:gd name="T15" fmla="*/ 15 h 244"/>
                    <a:gd name="T16" fmla="*/ 7 w 122"/>
                    <a:gd name="T17" fmla="*/ 15 h 244"/>
                    <a:gd name="T18" fmla="*/ 7 w 122"/>
                    <a:gd name="T19" fmla="*/ 12 h 244"/>
                    <a:gd name="T20" fmla="*/ 7 w 122"/>
                    <a:gd name="T21" fmla="*/ 8 h 244"/>
                    <a:gd name="T22" fmla="*/ 7 w 122"/>
                    <a:gd name="T23" fmla="*/ 4 h 244"/>
                    <a:gd name="T24" fmla="*/ 7 w 122"/>
                    <a:gd name="T25" fmla="*/ 0 h 244"/>
                    <a:gd name="T26" fmla="*/ 5 w 122"/>
                    <a:gd name="T27" fmla="*/ 0 h 244"/>
                    <a:gd name="T28" fmla="*/ 4 w 122"/>
                    <a:gd name="T29" fmla="*/ 1 h 244"/>
                    <a:gd name="T30" fmla="*/ 2 w 122"/>
                    <a:gd name="T31" fmla="*/ 2 h 244"/>
                    <a:gd name="T32" fmla="*/ 1 w 122"/>
                    <a:gd name="T33" fmla="*/ 4 h 244"/>
                    <a:gd name="T34" fmla="*/ 0 w 122"/>
                    <a:gd name="T35" fmla="*/ 6 h 244"/>
                    <a:gd name="T36" fmla="*/ 0 w 122"/>
                    <a:gd name="T37" fmla="*/ 8 h 244"/>
                    <a:gd name="T38" fmla="*/ 0 w 122"/>
                    <a:gd name="T39" fmla="*/ 10 h 244"/>
                    <a:gd name="T40" fmla="*/ 1 w 122"/>
                    <a:gd name="T41" fmla="*/ 12 h 24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22" h="244">
                      <a:moveTo>
                        <a:pt x="16" y="184"/>
                      </a:moveTo>
                      <a:lnTo>
                        <a:pt x="28" y="196"/>
                      </a:lnTo>
                      <a:lnTo>
                        <a:pt x="38" y="206"/>
                      </a:lnTo>
                      <a:lnTo>
                        <a:pt x="49" y="214"/>
                      </a:lnTo>
                      <a:lnTo>
                        <a:pt x="60" y="222"/>
                      </a:lnTo>
                      <a:lnTo>
                        <a:pt x="74" y="228"/>
                      </a:lnTo>
                      <a:lnTo>
                        <a:pt x="86" y="233"/>
                      </a:lnTo>
                      <a:lnTo>
                        <a:pt x="100" y="238"/>
                      </a:lnTo>
                      <a:lnTo>
                        <a:pt x="116" y="244"/>
                      </a:lnTo>
                      <a:lnTo>
                        <a:pt x="122" y="184"/>
                      </a:lnTo>
                      <a:lnTo>
                        <a:pt x="122" y="125"/>
                      </a:lnTo>
                      <a:lnTo>
                        <a:pt x="120" y="65"/>
                      </a:lnTo>
                      <a:lnTo>
                        <a:pt x="109" y="5"/>
                      </a:lnTo>
                      <a:lnTo>
                        <a:pt x="86" y="0"/>
                      </a:lnTo>
                      <a:lnTo>
                        <a:pt x="63" y="10"/>
                      </a:lnTo>
                      <a:lnTo>
                        <a:pt x="38" y="30"/>
                      </a:lnTo>
                      <a:lnTo>
                        <a:pt x="19" y="56"/>
                      </a:lnTo>
                      <a:lnTo>
                        <a:pt x="5" y="92"/>
                      </a:lnTo>
                      <a:lnTo>
                        <a:pt x="0" y="125"/>
                      </a:lnTo>
                      <a:lnTo>
                        <a:pt x="3" y="157"/>
                      </a:lnTo>
                      <a:lnTo>
                        <a:pt x="16" y="184"/>
                      </a:lnTo>
                      <a:close/>
                    </a:path>
                  </a:pathLst>
                </a:custGeom>
                <a:solidFill>
                  <a:srgbClr val="C99E8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405">
                  <a:extLst>
                    <a:ext uri="{FF2B5EF4-FFF2-40B4-BE49-F238E27FC236}">
                      <a16:creationId xmlns:a16="http://schemas.microsoft.com/office/drawing/2014/main" id="{5F7EA235-1810-4B87-B796-A9A2A243F8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8" y="1238"/>
                  <a:ext cx="23" cy="52"/>
                </a:xfrm>
                <a:custGeom>
                  <a:avLst/>
                  <a:gdLst>
                    <a:gd name="T0" fmla="*/ 5 w 92"/>
                    <a:gd name="T1" fmla="*/ 0 h 207"/>
                    <a:gd name="T2" fmla="*/ 4 w 92"/>
                    <a:gd name="T3" fmla="*/ 1 h 207"/>
                    <a:gd name="T4" fmla="*/ 3 w 92"/>
                    <a:gd name="T5" fmla="*/ 2 h 207"/>
                    <a:gd name="T6" fmla="*/ 2 w 92"/>
                    <a:gd name="T7" fmla="*/ 3 h 207"/>
                    <a:gd name="T8" fmla="*/ 1 w 92"/>
                    <a:gd name="T9" fmla="*/ 5 h 207"/>
                    <a:gd name="T10" fmla="*/ 1 w 92"/>
                    <a:gd name="T11" fmla="*/ 6 h 207"/>
                    <a:gd name="T12" fmla="*/ 0 w 92"/>
                    <a:gd name="T13" fmla="*/ 8 h 207"/>
                    <a:gd name="T14" fmla="*/ 0 w 92"/>
                    <a:gd name="T15" fmla="*/ 9 h 207"/>
                    <a:gd name="T16" fmla="*/ 0 w 92"/>
                    <a:gd name="T17" fmla="*/ 11 h 207"/>
                    <a:gd name="T18" fmla="*/ 1 w 92"/>
                    <a:gd name="T19" fmla="*/ 11 h 207"/>
                    <a:gd name="T20" fmla="*/ 2 w 92"/>
                    <a:gd name="T21" fmla="*/ 11 h 207"/>
                    <a:gd name="T22" fmla="*/ 2 w 92"/>
                    <a:gd name="T23" fmla="*/ 12 h 207"/>
                    <a:gd name="T24" fmla="*/ 3 w 92"/>
                    <a:gd name="T25" fmla="*/ 12 h 207"/>
                    <a:gd name="T26" fmla="*/ 4 w 92"/>
                    <a:gd name="T27" fmla="*/ 12 h 207"/>
                    <a:gd name="T28" fmla="*/ 4 w 92"/>
                    <a:gd name="T29" fmla="*/ 13 h 207"/>
                    <a:gd name="T30" fmla="*/ 5 w 92"/>
                    <a:gd name="T31" fmla="*/ 13 h 207"/>
                    <a:gd name="T32" fmla="*/ 6 w 92"/>
                    <a:gd name="T33" fmla="*/ 13 h 207"/>
                    <a:gd name="T34" fmla="*/ 6 w 92"/>
                    <a:gd name="T35" fmla="*/ 10 h 207"/>
                    <a:gd name="T36" fmla="*/ 6 w 92"/>
                    <a:gd name="T37" fmla="*/ 7 h 207"/>
                    <a:gd name="T38" fmla="*/ 6 w 92"/>
                    <a:gd name="T39" fmla="*/ 3 h 207"/>
                    <a:gd name="T40" fmla="*/ 5 w 92"/>
                    <a:gd name="T41" fmla="*/ 0 h 20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92" h="207">
                      <a:moveTo>
                        <a:pt x="84" y="0"/>
                      </a:moveTo>
                      <a:lnTo>
                        <a:pt x="65" y="11"/>
                      </a:lnTo>
                      <a:lnTo>
                        <a:pt x="46" y="30"/>
                      </a:lnTo>
                      <a:lnTo>
                        <a:pt x="33" y="49"/>
                      </a:lnTo>
                      <a:lnTo>
                        <a:pt x="19" y="74"/>
                      </a:lnTo>
                      <a:lnTo>
                        <a:pt x="8" y="99"/>
                      </a:lnTo>
                      <a:lnTo>
                        <a:pt x="3" y="123"/>
                      </a:lnTo>
                      <a:lnTo>
                        <a:pt x="0" y="147"/>
                      </a:lnTo>
                      <a:lnTo>
                        <a:pt x="5" y="169"/>
                      </a:lnTo>
                      <a:lnTo>
                        <a:pt x="16" y="175"/>
                      </a:lnTo>
                      <a:lnTo>
                        <a:pt x="24" y="180"/>
                      </a:lnTo>
                      <a:lnTo>
                        <a:pt x="35" y="185"/>
                      </a:lnTo>
                      <a:lnTo>
                        <a:pt x="46" y="191"/>
                      </a:lnTo>
                      <a:lnTo>
                        <a:pt x="54" y="196"/>
                      </a:lnTo>
                      <a:lnTo>
                        <a:pt x="65" y="199"/>
                      </a:lnTo>
                      <a:lnTo>
                        <a:pt x="76" y="205"/>
                      </a:lnTo>
                      <a:lnTo>
                        <a:pt x="86" y="207"/>
                      </a:lnTo>
                      <a:lnTo>
                        <a:pt x="92" y="155"/>
                      </a:lnTo>
                      <a:lnTo>
                        <a:pt x="92" y="104"/>
                      </a:lnTo>
                      <a:lnTo>
                        <a:pt x="90" y="53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EDD1B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Freeform 406">
                  <a:extLst>
                    <a:ext uri="{FF2B5EF4-FFF2-40B4-BE49-F238E27FC236}">
                      <a16:creationId xmlns:a16="http://schemas.microsoft.com/office/drawing/2014/main" id="{A9E968E4-CE37-4C0D-907D-BC374FEEF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8" y="1287"/>
                  <a:ext cx="57" cy="44"/>
                </a:xfrm>
                <a:custGeom>
                  <a:avLst/>
                  <a:gdLst>
                    <a:gd name="T0" fmla="*/ 2 w 226"/>
                    <a:gd name="T1" fmla="*/ 6 h 176"/>
                    <a:gd name="T2" fmla="*/ 3 w 226"/>
                    <a:gd name="T3" fmla="*/ 7 h 176"/>
                    <a:gd name="T4" fmla="*/ 5 w 226"/>
                    <a:gd name="T5" fmla="*/ 7 h 176"/>
                    <a:gd name="T6" fmla="*/ 6 w 226"/>
                    <a:gd name="T7" fmla="*/ 8 h 176"/>
                    <a:gd name="T8" fmla="*/ 8 w 226"/>
                    <a:gd name="T9" fmla="*/ 9 h 176"/>
                    <a:gd name="T10" fmla="*/ 10 w 226"/>
                    <a:gd name="T11" fmla="*/ 9 h 176"/>
                    <a:gd name="T12" fmla="*/ 11 w 226"/>
                    <a:gd name="T13" fmla="*/ 10 h 176"/>
                    <a:gd name="T14" fmla="*/ 13 w 226"/>
                    <a:gd name="T15" fmla="*/ 11 h 176"/>
                    <a:gd name="T16" fmla="*/ 14 w 226"/>
                    <a:gd name="T17" fmla="*/ 11 h 176"/>
                    <a:gd name="T18" fmla="*/ 14 w 226"/>
                    <a:gd name="T19" fmla="*/ 9 h 176"/>
                    <a:gd name="T20" fmla="*/ 13 w 226"/>
                    <a:gd name="T21" fmla="*/ 7 h 176"/>
                    <a:gd name="T22" fmla="*/ 12 w 226"/>
                    <a:gd name="T23" fmla="*/ 5 h 176"/>
                    <a:gd name="T24" fmla="*/ 10 w 226"/>
                    <a:gd name="T25" fmla="*/ 4 h 176"/>
                    <a:gd name="T26" fmla="*/ 8 w 226"/>
                    <a:gd name="T27" fmla="*/ 3 h 176"/>
                    <a:gd name="T28" fmla="*/ 6 w 226"/>
                    <a:gd name="T29" fmla="*/ 2 h 176"/>
                    <a:gd name="T30" fmla="*/ 4 w 226"/>
                    <a:gd name="T31" fmla="*/ 1 h 176"/>
                    <a:gd name="T32" fmla="*/ 1 w 226"/>
                    <a:gd name="T33" fmla="*/ 0 h 176"/>
                    <a:gd name="T34" fmla="*/ 0 w 226"/>
                    <a:gd name="T35" fmla="*/ 2 h 176"/>
                    <a:gd name="T36" fmla="*/ 0 w 226"/>
                    <a:gd name="T37" fmla="*/ 3 h 176"/>
                    <a:gd name="T38" fmla="*/ 1 w 226"/>
                    <a:gd name="T39" fmla="*/ 5 h 176"/>
                    <a:gd name="T40" fmla="*/ 2 w 226"/>
                    <a:gd name="T41" fmla="*/ 6 h 17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26" h="176">
                      <a:moveTo>
                        <a:pt x="25" y="92"/>
                      </a:moveTo>
                      <a:lnTo>
                        <a:pt x="50" y="103"/>
                      </a:lnTo>
                      <a:lnTo>
                        <a:pt x="76" y="117"/>
                      </a:lnTo>
                      <a:lnTo>
                        <a:pt x="101" y="127"/>
                      </a:lnTo>
                      <a:lnTo>
                        <a:pt x="126" y="138"/>
                      </a:lnTo>
                      <a:lnTo>
                        <a:pt x="150" y="149"/>
                      </a:lnTo>
                      <a:lnTo>
                        <a:pt x="174" y="159"/>
                      </a:lnTo>
                      <a:lnTo>
                        <a:pt x="201" y="168"/>
                      </a:lnTo>
                      <a:lnTo>
                        <a:pt x="226" y="176"/>
                      </a:lnTo>
                      <a:lnTo>
                        <a:pt x="218" y="138"/>
                      </a:lnTo>
                      <a:lnTo>
                        <a:pt x="201" y="108"/>
                      </a:lnTo>
                      <a:lnTo>
                        <a:pt x="185" y="83"/>
                      </a:lnTo>
                      <a:lnTo>
                        <a:pt x="161" y="65"/>
                      </a:lnTo>
                      <a:lnTo>
                        <a:pt x="131" y="48"/>
                      </a:lnTo>
                      <a:lnTo>
                        <a:pt x="98" y="35"/>
                      </a:lnTo>
                      <a:lnTo>
                        <a:pt x="60" y="18"/>
                      </a:lnTo>
                      <a:lnTo>
                        <a:pt x="14" y="0"/>
                      </a:lnTo>
                      <a:lnTo>
                        <a:pt x="0" y="23"/>
                      </a:lnTo>
                      <a:lnTo>
                        <a:pt x="0" y="48"/>
                      </a:lnTo>
                      <a:lnTo>
                        <a:pt x="9" y="71"/>
                      </a:lnTo>
                      <a:lnTo>
                        <a:pt x="25" y="92"/>
                      </a:lnTo>
                      <a:close/>
                    </a:path>
                  </a:pathLst>
                </a:custGeom>
                <a:solidFill>
                  <a:srgbClr val="84828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407">
                  <a:extLst>
                    <a:ext uri="{FF2B5EF4-FFF2-40B4-BE49-F238E27FC236}">
                      <a16:creationId xmlns:a16="http://schemas.microsoft.com/office/drawing/2014/main" id="{327BC73E-0721-433A-AB12-DFDFE6ADC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5" y="1308"/>
                  <a:ext cx="25" cy="23"/>
                </a:xfrm>
                <a:custGeom>
                  <a:avLst/>
                  <a:gdLst>
                    <a:gd name="T0" fmla="*/ 0 w 103"/>
                    <a:gd name="T1" fmla="*/ 0 h 93"/>
                    <a:gd name="T2" fmla="*/ 1 w 103"/>
                    <a:gd name="T3" fmla="*/ 1 h 93"/>
                    <a:gd name="T4" fmla="*/ 1 w 103"/>
                    <a:gd name="T5" fmla="*/ 1 h 93"/>
                    <a:gd name="T6" fmla="*/ 2 w 103"/>
                    <a:gd name="T7" fmla="*/ 2 h 93"/>
                    <a:gd name="T8" fmla="*/ 3 w 103"/>
                    <a:gd name="T9" fmla="*/ 3 h 93"/>
                    <a:gd name="T10" fmla="*/ 4 w 103"/>
                    <a:gd name="T11" fmla="*/ 3 h 93"/>
                    <a:gd name="T12" fmla="*/ 4 w 103"/>
                    <a:gd name="T13" fmla="*/ 4 h 93"/>
                    <a:gd name="T14" fmla="*/ 5 w 103"/>
                    <a:gd name="T15" fmla="*/ 5 h 93"/>
                    <a:gd name="T16" fmla="*/ 5 w 103"/>
                    <a:gd name="T17" fmla="*/ 6 h 93"/>
                    <a:gd name="T18" fmla="*/ 6 w 103"/>
                    <a:gd name="T19" fmla="*/ 5 h 93"/>
                    <a:gd name="T20" fmla="*/ 6 w 103"/>
                    <a:gd name="T21" fmla="*/ 4 h 93"/>
                    <a:gd name="T22" fmla="*/ 6 w 103"/>
                    <a:gd name="T23" fmla="*/ 3 h 93"/>
                    <a:gd name="T24" fmla="*/ 6 w 103"/>
                    <a:gd name="T25" fmla="*/ 2 h 93"/>
                    <a:gd name="T26" fmla="*/ 5 w 103"/>
                    <a:gd name="T27" fmla="*/ 2 h 93"/>
                    <a:gd name="T28" fmla="*/ 4 w 103"/>
                    <a:gd name="T29" fmla="*/ 2 h 93"/>
                    <a:gd name="T30" fmla="*/ 4 w 103"/>
                    <a:gd name="T31" fmla="*/ 1 h 93"/>
                    <a:gd name="T32" fmla="*/ 3 w 103"/>
                    <a:gd name="T33" fmla="*/ 1 h 93"/>
                    <a:gd name="T34" fmla="*/ 2 w 103"/>
                    <a:gd name="T35" fmla="*/ 1 h 93"/>
                    <a:gd name="T36" fmla="*/ 2 w 103"/>
                    <a:gd name="T37" fmla="*/ 0 h 93"/>
                    <a:gd name="T38" fmla="*/ 1 w 103"/>
                    <a:gd name="T39" fmla="*/ 0 h 93"/>
                    <a:gd name="T40" fmla="*/ 0 w 103"/>
                    <a:gd name="T41" fmla="*/ 0 h 9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03" h="93">
                      <a:moveTo>
                        <a:pt x="0" y="0"/>
                      </a:moveTo>
                      <a:lnTo>
                        <a:pt x="11" y="12"/>
                      </a:lnTo>
                      <a:lnTo>
                        <a:pt x="21" y="23"/>
                      </a:lnTo>
                      <a:lnTo>
                        <a:pt x="35" y="34"/>
                      </a:lnTo>
                      <a:lnTo>
                        <a:pt x="48" y="47"/>
                      </a:lnTo>
                      <a:lnTo>
                        <a:pt x="60" y="58"/>
                      </a:lnTo>
                      <a:lnTo>
                        <a:pt x="71" y="69"/>
                      </a:lnTo>
                      <a:lnTo>
                        <a:pt x="81" y="83"/>
                      </a:lnTo>
                      <a:lnTo>
                        <a:pt x="90" y="93"/>
                      </a:lnTo>
                      <a:lnTo>
                        <a:pt x="97" y="80"/>
                      </a:lnTo>
                      <a:lnTo>
                        <a:pt x="103" y="66"/>
                      </a:lnTo>
                      <a:lnTo>
                        <a:pt x="103" y="50"/>
                      </a:lnTo>
                      <a:lnTo>
                        <a:pt x="101" y="30"/>
                      </a:lnTo>
                      <a:lnTo>
                        <a:pt x="90" y="30"/>
                      </a:lnTo>
                      <a:lnTo>
                        <a:pt x="76" y="28"/>
                      </a:lnTo>
                      <a:lnTo>
                        <a:pt x="65" y="23"/>
                      </a:lnTo>
                      <a:lnTo>
                        <a:pt x="51" y="20"/>
                      </a:lnTo>
                      <a:lnTo>
                        <a:pt x="41" y="14"/>
                      </a:lnTo>
                      <a:lnTo>
                        <a:pt x="27" y="9"/>
                      </a:lnTo>
                      <a:lnTo>
                        <a:pt x="13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828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Freeform 408">
                  <a:extLst>
                    <a:ext uri="{FF2B5EF4-FFF2-40B4-BE49-F238E27FC236}">
                      <a16:creationId xmlns:a16="http://schemas.microsoft.com/office/drawing/2014/main" id="{30973BCA-C4F1-4F03-B9A7-CF3E2523B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9" y="1318"/>
                  <a:ext cx="146" cy="136"/>
                </a:xfrm>
                <a:custGeom>
                  <a:avLst/>
                  <a:gdLst>
                    <a:gd name="T0" fmla="*/ 36 w 582"/>
                    <a:gd name="T1" fmla="*/ 30 h 547"/>
                    <a:gd name="T2" fmla="*/ 37 w 582"/>
                    <a:gd name="T3" fmla="*/ 23 h 547"/>
                    <a:gd name="T4" fmla="*/ 35 w 582"/>
                    <a:gd name="T5" fmla="*/ 16 h 547"/>
                    <a:gd name="T6" fmla="*/ 33 w 582"/>
                    <a:gd name="T7" fmla="*/ 9 h 547"/>
                    <a:gd name="T8" fmla="*/ 32 w 582"/>
                    <a:gd name="T9" fmla="*/ 11 h 547"/>
                    <a:gd name="T10" fmla="*/ 31 w 582"/>
                    <a:gd name="T11" fmla="*/ 19 h 547"/>
                    <a:gd name="T12" fmla="*/ 29 w 582"/>
                    <a:gd name="T13" fmla="*/ 23 h 547"/>
                    <a:gd name="T14" fmla="*/ 22 w 582"/>
                    <a:gd name="T15" fmla="*/ 19 h 547"/>
                    <a:gd name="T16" fmla="*/ 13 w 582"/>
                    <a:gd name="T17" fmla="*/ 11 h 547"/>
                    <a:gd name="T18" fmla="*/ 8 w 582"/>
                    <a:gd name="T19" fmla="*/ 5 h 547"/>
                    <a:gd name="T20" fmla="*/ 10 w 582"/>
                    <a:gd name="T21" fmla="*/ 4 h 547"/>
                    <a:gd name="T22" fmla="*/ 15 w 582"/>
                    <a:gd name="T23" fmla="*/ 9 h 547"/>
                    <a:gd name="T24" fmla="*/ 22 w 582"/>
                    <a:gd name="T25" fmla="*/ 15 h 547"/>
                    <a:gd name="T26" fmla="*/ 27 w 582"/>
                    <a:gd name="T27" fmla="*/ 20 h 547"/>
                    <a:gd name="T28" fmla="*/ 29 w 582"/>
                    <a:gd name="T29" fmla="*/ 18 h 547"/>
                    <a:gd name="T30" fmla="*/ 29 w 582"/>
                    <a:gd name="T31" fmla="*/ 14 h 547"/>
                    <a:gd name="T32" fmla="*/ 27 w 582"/>
                    <a:gd name="T33" fmla="*/ 11 h 547"/>
                    <a:gd name="T34" fmla="*/ 24 w 582"/>
                    <a:gd name="T35" fmla="*/ 8 h 547"/>
                    <a:gd name="T36" fmla="*/ 21 w 582"/>
                    <a:gd name="T37" fmla="*/ 5 h 547"/>
                    <a:gd name="T38" fmla="*/ 18 w 582"/>
                    <a:gd name="T39" fmla="*/ 3 h 547"/>
                    <a:gd name="T40" fmla="*/ 14 w 582"/>
                    <a:gd name="T41" fmla="*/ 1 h 547"/>
                    <a:gd name="T42" fmla="*/ 11 w 582"/>
                    <a:gd name="T43" fmla="*/ 1 h 547"/>
                    <a:gd name="T44" fmla="*/ 7 w 582"/>
                    <a:gd name="T45" fmla="*/ 1 h 547"/>
                    <a:gd name="T46" fmla="*/ 4 w 582"/>
                    <a:gd name="T47" fmla="*/ 1 h 547"/>
                    <a:gd name="T48" fmla="*/ 1 w 582"/>
                    <a:gd name="T49" fmla="*/ 2 h 547"/>
                    <a:gd name="T50" fmla="*/ 1 w 582"/>
                    <a:gd name="T51" fmla="*/ 7 h 547"/>
                    <a:gd name="T52" fmla="*/ 4 w 582"/>
                    <a:gd name="T53" fmla="*/ 13 h 547"/>
                    <a:gd name="T54" fmla="*/ 9 w 582"/>
                    <a:gd name="T55" fmla="*/ 20 h 547"/>
                    <a:gd name="T56" fmla="*/ 15 w 582"/>
                    <a:gd name="T57" fmla="*/ 26 h 547"/>
                    <a:gd name="T58" fmla="*/ 22 w 582"/>
                    <a:gd name="T59" fmla="*/ 31 h 547"/>
                    <a:gd name="T60" fmla="*/ 28 w 582"/>
                    <a:gd name="T61" fmla="*/ 33 h 547"/>
                    <a:gd name="T62" fmla="*/ 33 w 582"/>
                    <a:gd name="T63" fmla="*/ 34 h 54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82" h="547">
                      <a:moveTo>
                        <a:pt x="546" y="522"/>
                      </a:moveTo>
                      <a:lnTo>
                        <a:pt x="568" y="478"/>
                      </a:lnTo>
                      <a:lnTo>
                        <a:pt x="582" y="425"/>
                      </a:lnTo>
                      <a:lnTo>
                        <a:pt x="582" y="370"/>
                      </a:lnTo>
                      <a:lnTo>
                        <a:pt x="576" y="310"/>
                      </a:lnTo>
                      <a:lnTo>
                        <a:pt x="562" y="254"/>
                      </a:lnTo>
                      <a:lnTo>
                        <a:pt x="546" y="199"/>
                      </a:lnTo>
                      <a:lnTo>
                        <a:pt x="524" y="153"/>
                      </a:lnTo>
                      <a:lnTo>
                        <a:pt x="499" y="114"/>
                      </a:lnTo>
                      <a:lnTo>
                        <a:pt x="505" y="180"/>
                      </a:lnTo>
                      <a:lnTo>
                        <a:pt x="505" y="245"/>
                      </a:lnTo>
                      <a:lnTo>
                        <a:pt x="497" y="307"/>
                      </a:lnTo>
                      <a:lnTo>
                        <a:pt x="481" y="370"/>
                      </a:lnTo>
                      <a:lnTo>
                        <a:pt x="453" y="378"/>
                      </a:lnTo>
                      <a:lnTo>
                        <a:pt x="405" y="354"/>
                      </a:lnTo>
                      <a:lnTo>
                        <a:pt x="342" y="305"/>
                      </a:lnTo>
                      <a:lnTo>
                        <a:pt x="277" y="245"/>
                      </a:lnTo>
                      <a:lnTo>
                        <a:pt x="211" y="183"/>
                      </a:lnTo>
                      <a:lnTo>
                        <a:pt x="162" y="123"/>
                      </a:lnTo>
                      <a:lnTo>
                        <a:pt x="133" y="77"/>
                      </a:lnTo>
                      <a:lnTo>
                        <a:pt x="136" y="55"/>
                      </a:lnTo>
                      <a:lnTo>
                        <a:pt x="157" y="65"/>
                      </a:lnTo>
                      <a:lnTo>
                        <a:pt x="195" y="98"/>
                      </a:lnTo>
                      <a:lnTo>
                        <a:pt x="241" y="144"/>
                      </a:lnTo>
                      <a:lnTo>
                        <a:pt x="293" y="199"/>
                      </a:lnTo>
                      <a:lnTo>
                        <a:pt x="345" y="250"/>
                      </a:lnTo>
                      <a:lnTo>
                        <a:pt x="391" y="294"/>
                      </a:lnTo>
                      <a:lnTo>
                        <a:pt x="426" y="319"/>
                      </a:lnTo>
                      <a:lnTo>
                        <a:pt x="448" y="316"/>
                      </a:lnTo>
                      <a:lnTo>
                        <a:pt x="453" y="286"/>
                      </a:lnTo>
                      <a:lnTo>
                        <a:pt x="453" y="256"/>
                      </a:lnTo>
                      <a:lnTo>
                        <a:pt x="453" y="226"/>
                      </a:lnTo>
                      <a:lnTo>
                        <a:pt x="453" y="194"/>
                      </a:lnTo>
                      <a:lnTo>
                        <a:pt x="432" y="171"/>
                      </a:lnTo>
                      <a:lnTo>
                        <a:pt x="410" y="150"/>
                      </a:lnTo>
                      <a:lnTo>
                        <a:pt x="386" y="125"/>
                      </a:lnTo>
                      <a:lnTo>
                        <a:pt x="361" y="104"/>
                      </a:lnTo>
                      <a:lnTo>
                        <a:pt x="333" y="85"/>
                      </a:lnTo>
                      <a:lnTo>
                        <a:pt x="310" y="63"/>
                      </a:lnTo>
                      <a:lnTo>
                        <a:pt x="280" y="47"/>
                      </a:lnTo>
                      <a:lnTo>
                        <a:pt x="252" y="30"/>
                      </a:lnTo>
                      <a:lnTo>
                        <a:pt x="225" y="22"/>
                      </a:lnTo>
                      <a:lnTo>
                        <a:pt x="198" y="17"/>
                      </a:lnTo>
                      <a:lnTo>
                        <a:pt x="171" y="17"/>
                      </a:lnTo>
                      <a:lnTo>
                        <a:pt x="141" y="17"/>
                      </a:lnTo>
                      <a:lnTo>
                        <a:pt x="114" y="17"/>
                      </a:lnTo>
                      <a:lnTo>
                        <a:pt x="86" y="17"/>
                      </a:lnTo>
                      <a:lnTo>
                        <a:pt x="60" y="12"/>
                      </a:lnTo>
                      <a:lnTo>
                        <a:pt x="33" y="0"/>
                      </a:lnTo>
                      <a:lnTo>
                        <a:pt x="8" y="33"/>
                      </a:lnTo>
                      <a:lnTo>
                        <a:pt x="0" y="71"/>
                      </a:lnTo>
                      <a:lnTo>
                        <a:pt x="8" y="118"/>
                      </a:lnTo>
                      <a:lnTo>
                        <a:pt x="24" y="166"/>
                      </a:lnTo>
                      <a:lnTo>
                        <a:pt x="54" y="218"/>
                      </a:lnTo>
                      <a:lnTo>
                        <a:pt x="92" y="270"/>
                      </a:lnTo>
                      <a:lnTo>
                        <a:pt x="136" y="321"/>
                      </a:lnTo>
                      <a:lnTo>
                        <a:pt x="185" y="370"/>
                      </a:lnTo>
                      <a:lnTo>
                        <a:pt x="236" y="419"/>
                      </a:lnTo>
                      <a:lnTo>
                        <a:pt x="291" y="460"/>
                      </a:lnTo>
                      <a:lnTo>
                        <a:pt x="345" y="495"/>
                      </a:lnTo>
                      <a:lnTo>
                        <a:pt x="396" y="522"/>
                      </a:lnTo>
                      <a:lnTo>
                        <a:pt x="442" y="538"/>
                      </a:lnTo>
                      <a:lnTo>
                        <a:pt x="486" y="547"/>
                      </a:lnTo>
                      <a:lnTo>
                        <a:pt x="522" y="541"/>
                      </a:lnTo>
                      <a:lnTo>
                        <a:pt x="546" y="522"/>
                      </a:lnTo>
                      <a:close/>
                    </a:path>
                  </a:pathLst>
                </a:custGeom>
                <a:solidFill>
                  <a:srgbClr val="005E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Freeform 409">
                  <a:extLst>
                    <a:ext uri="{FF2B5EF4-FFF2-40B4-BE49-F238E27FC236}">
                      <a16:creationId xmlns:a16="http://schemas.microsoft.com/office/drawing/2014/main" id="{908B56F5-501B-4D56-99AC-CD2FC54B96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2" y="1346"/>
                  <a:ext cx="32" cy="45"/>
                </a:xfrm>
                <a:custGeom>
                  <a:avLst/>
                  <a:gdLst>
                    <a:gd name="T0" fmla="*/ 0 w 128"/>
                    <a:gd name="T1" fmla="*/ 0 h 179"/>
                    <a:gd name="T2" fmla="*/ 8 w 128"/>
                    <a:gd name="T3" fmla="*/ 11 h 179"/>
                    <a:gd name="T4" fmla="*/ 7 w 128"/>
                    <a:gd name="T5" fmla="*/ 10 h 179"/>
                    <a:gd name="T6" fmla="*/ 5 w 128"/>
                    <a:gd name="T7" fmla="*/ 9 h 179"/>
                    <a:gd name="T8" fmla="*/ 4 w 128"/>
                    <a:gd name="T9" fmla="*/ 7 h 179"/>
                    <a:gd name="T10" fmla="*/ 3 w 128"/>
                    <a:gd name="T11" fmla="*/ 6 h 179"/>
                    <a:gd name="T12" fmla="*/ 2 w 128"/>
                    <a:gd name="T13" fmla="*/ 4 h 179"/>
                    <a:gd name="T14" fmla="*/ 1 w 128"/>
                    <a:gd name="T15" fmla="*/ 3 h 179"/>
                    <a:gd name="T16" fmla="*/ 1 w 128"/>
                    <a:gd name="T17" fmla="*/ 2 h 179"/>
                    <a:gd name="T18" fmla="*/ 0 w 128"/>
                    <a:gd name="T19" fmla="*/ 0 h 17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28" h="179">
                      <a:moveTo>
                        <a:pt x="0" y="0"/>
                      </a:moveTo>
                      <a:lnTo>
                        <a:pt x="128" y="179"/>
                      </a:lnTo>
                      <a:lnTo>
                        <a:pt x="106" y="158"/>
                      </a:lnTo>
                      <a:lnTo>
                        <a:pt x="85" y="136"/>
                      </a:lnTo>
                      <a:lnTo>
                        <a:pt x="65" y="114"/>
                      </a:lnTo>
                      <a:lnTo>
                        <a:pt x="49" y="89"/>
                      </a:lnTo>
                      <a:lnTo>
                        <a:pt x="33" y="68"/>
                      </a:lnTo>
                      <a:lnTo>
                        <a:pt x="19" y="43"/>
                      </a:lnTo>
                      <a:lnTo>
                        <a:pt x="9" y="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6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Freeform 410">
                  <a:extLst>
                    <a:ext uri="{FF2B5EF4-FFF2-40B4-BE49-F238E27FC236}">
                      <a16:creationId xmlns:a16="http://schemas.microsoft.com/office/drawing/2014/main" id="{58088CCA-0F43-4C78-B084-1753A7F05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9" y="1331"/>
                  <a:ext cx="52" cy="75"/>
                </a:xfrm>
                <a:custGeom>
                  <a:avLst/>
                  <a:gdLst>
                    <a:gd name="T0" fmla="*/ 0 w 207"/>
                    <a:gd name="T1" fmla="*/ 0 h 299"/>
                    <a:gd name="T2" fmla="*/ 13 w 207"/>
                    <a:gd name="T3" fmla="*/ 19 h 299"/>
                    <a:gd name="T4" fmla="*/ 11 w 207"/>
                    <a:gd name="T5" fmla="*/ 17 h 299"/>
                    <a:gd name="T6" fmla="*/ 8 w 207"/>
                    <a:gd name="T7" fmla="*/ 15 h 299"/>
                    <a:gd name="T8" fmla="*/ 6 w 207"/>
                    <a:gd name="T9" fmla="*/ 12 h 299"/>
                    <a:gd name="T10" fmla="*/ 4 w 207"/>
                    <a:gd name="T11" fmla="*/ 10 h 299"/>
                    <a:gd name="T12" fmla="*/ 2 w 207"/>
                    <a:gd name="T13" fmla="*/ 7 h 299"/>
                    <a:gd name="T14" fmla="*/ 1 w 207"/>
                    <a:gd name="T15" fmla="*/ 5 h 299"/>
                    <a:gd name="T16" fmla="*/ 1 w 207"/>
                    <a:gd name="T17" fmla="*/ 2 h 299"/>
                    <a:gd name="T18" fmla="*/ 0 w 207"/>
                    <a:gd name="T19" fmla="*/ 0 h 29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07" h="299">
                      <a:moveTo>
                        <a:pt x="0" y="0"/>
                      </a:moveTo>
                      <a:lnTo>
                        <a:pt x="207" y="299"/>
                      </a:lnTo>
                      <a:lnTo>
                        <a:pt x="166" y="266"/>
                      </a:lnTo>
                      <a:lnTo>
                        <a:pt x="129" y="231"/>
                      </a:lnTo>
                      <a:lnTo>
                        <a:pt x="93" y="193"/>
                      </a:lnTo>
                      <a:lnTo>
                        <a:pt x="63" y="152"/>
                      </a:lnTo>
                      <a:lnTo>
                        <a:pt x="36" y="114"/>
                      </a:lnTo>
                      <a:lnTo>
                        <a:pt x="16" y="73"/>
                      </a:lnTo>
                      <a:lnTo>
                        <a:pt x="6" y="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9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411">
                  <a:extLst>
                    <a:ext uri="{FF2B5EF4-FFF2-40B4-BE49-F238E27FC236}">
                      <a16:creationId xmlns:a16="http://schemas.microsoft.com/office/drawing/2014/main" id="{8322A601-049C-4257-882E-66403A3BC0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9" y="1325"/>
                  <a:ext cx="66" cy="91"/>
                </a:xfrm>
                <a:custGeom>
                  <a:avLst/>
                  <a:gdLst>
                    <a:gd name="T0" fmla="*/ 9 w 261"/>
                    <a:gd name="T1" fmla="*/ 17 h 364"/>
                    <a:gd name="T2" fmla="*/ 1 w 261"/>
                    <a:gd name="T3" fmla="*/ 5 h 364"/>
                    <a:gd name="T4" fmla="*/ 0 w 261"/>
                    <a:gd name="T5" fmla="*/ 4 h 364"/>
                    <a:gd name="T6" fmla="*/ 0 w 261"/>
                    <a:gd name="T7" fmla="*/ 2 h 364"/>
                    <a:gd name="T8" fmla="*/ 0 w 261"/>
                    <a:gd name="T9" fmla="*/ 1 h 364"/>
                    <a:gd name="T10" fmla="*/ 0 w 261"/>
                    <a:gd name="T11" fmla="*/ 0 h 364"/>
                    <a:gd name="T12" fmla="*/ 17 w 261"/>
                    <a:gd name="T13" fmla="*/ 23 h 364"/>
                    <a:gd name="T14" fmla="*/ 16 w 261"/>
                    <a:gd name="T15" fmla="*/ 22 h 364"/>
                    <a:gd name="T16" fmla="*/ 15 w 261"/>
                    <a:gd name="T17" fmla="*/ 22 h 364"/>
                    <a:gd name="T18" fmla="*/ 14 w 261"/>
                    <a:gd name="T19" fmla="*/ 21 h 364"/>
                    <a:gd name="T20" fmla="*/ 13 w 261"/>
                    <a:gd name="T21" fmla="*/ 20 h 364"/>
                    <a:gd name="T22" fmla="*/ 12 w 261"/>
                    <a:gd name="T23" fmla="*/ 19 h 364"/>
                    <a:gd name="T24" fmla="*/ 11 w 261"/>
                    <a:gd name="T25" fmla="*/ 18 h 364"/>
                    <a:gd name="T26" fmla="*/ 10 w 261"/>
                    <a:gd name="T27" fmla="*/ 17 h 364"/>
                    <a:gd name="T28" fmla="*/ 9 w 261"/>
                    <a:gd name="T29" fmla="*/ 17 h 36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61" h="364">
                      <a:moveTo>
                        <a:pt x="139" y="263"/>
                      </a:moveTo>
                      <a:lnTo>
                        <a:pt x="11" y="84"/>
                      </a:lnTo>
                      <a:lnTo>
                        <a:pt x="4" y="60"/>
                      </a:lnTo>
                      <a:lnTo>
                        <a:pt x="0" y="37"/>
                      </a:lnTo>
                      <a:lnTo>
                        <a:pt x="0" y="19"/>
                      </a:lnTo>
                      <a:lnTo>
                        <a:pt x="4" y="0"/>
                      </a:lnTo>
                      <a:lnTo>
                        <a:pt x="261" y="364"/>
                      </a:lnTo>
                      <a:lnTo>
                        <a:pt x="247" y="353"/>
                      </a:lnTo>
                      <a:lnTo>
                        <a:pt x="231" y="342"/>
                      </a:lnTo>
                      <a:lnTo>
                        <a:pt x="215" y="332"/>
                      </a:lnTo>
                      <a:lnTo>
                        <a:pt x="201" y="318"/>
                      </a:lnTo>
                      <a:lnTo>
                        <a:pt x="185" y="304"/>
                      </a:lnTo>
                      <a:lnTo>
                        <a:pt x="169" y="291"/>
                      </a:lnTo>
                      <a:lnTo>
                        <a:pt x="152" y="277"/>
                      </a:lnTo>
                      <a:lnTo>
                        <a:pt x="139" y="263"/>
                      </a:lnTo>
                      <a:close/>
                    </a:path>
                  </a:pathLst>
                </a:custGeom>
                <a:solidFill>
                  <a:srgbClr val="59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412">
                  <a:extLst>
                    <a:ext uri="{FF2B5EF4-FFF2-40B4-BE49-F238E27FC236}">
                      <a16:creationId xmlns:a16="http://schemas.microsoft.com/office/drawing/2014/main" id="{A7A8473C-5C45-41AE-ADFF-7240F647BA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9" y="1321"/>
                  <a:ext cx="78" cy="102"/>
                </a:xfrm>
                <a:custGeom>
                  <a:avLst/>
                  <a:gdLst>
                    <a:gd name="T0" fmla="*/ 13 w 313"/>
                    <a:gd name="T1" fmla="*/ 21 h 410"/>
                    <a:gd name="T2" fmla="*/ 0 w 313"/>
                    <a:gd name="T3" fmla="*/ 3 h 410"/>
                    <a:gd name="T4" fmla="*/ 0 w 313"/>
                    <a:gd name="T5" fmla="*/ 2 h 410"/>
                    <a:gd name="T6" fmla="*/ 0 w 313"/>
                    <a:gd name="T7" fmla="*/ 1 h 410"/>
                    <a:gd name="T8" fmla="*/ 0 w 313"/>
                    <a:gd name="T9" fmla="*/ 0 h 410"/>
                    <a:gd name="T10" fmla="*/ 1 w 313"/>
                    <a:gd name="T11" fmla="*/ 0 h 410"/>
                    <a:gd name="T12" fmla="*/ 1 w 313"/>
                    <a:gd name="T13" fmla="*/ 0 h 410"/>
                    <a:gd name="T14" fmla="*/ 1 w 313"/>
                    <a:gd name="T15" fmla="*/ 0 h 410"/>
                    <a:gd name="T16" fmla="*/ 1 w 313"/>
                    <a:gd name="T17" fmla="*/ 0 h 410"/>
                    <a:gd name="T18" fmla="*/ 19 w 313"/>
                    <a:gd name="T19" fmla="*/ 25 h 410"/>
                    <a:gd name="T20" fmla="*/ 19 w 313"/>
                    <a:gd name="T21" fmla="*/ 25 h 410"/>
                    <a:gd name="T22" fmla="*/ 18 w 313"/>
                    <a:gd name="T23" fmla="*/ 25 h 410"/>
                    <a:gd name="T24" fmla="*/ 17 w 313"/>
                    <a:gd name="T25" fmla="*/ 24 h 410"/>
                    <a:gd name="T26" fmla="*/ 16 w 313"/>
                    <a:gd name="T27" fmla="*/ 24 h 410"/>
                    <a:gd name="T28" fmla="*/ 15 w 313"/>
                    <a:gd name="T29" fmla="*/ 23 h 410"/>
                    <a:gd name="T30" fmla="*/ 15 w 313"/>
                    <a:gd name="T31" fmla="*/ 23 h 410"/>
                    <a:gd name="T32" fmla="*/ 14 w 313"/>
                    <a:gd name="T33" fmla="*/ 22 h 410"/>
                    <a:gd name="T34" fmla="*/ 13 w 313"/>
                    <a:gd name="T35" fmla="*/ 21 h 41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313" h="410">
                      <a:moveTo>
                        <a:pt x="207" y="342"/>
                      </a:moveTo>
                      <a:lnTo>
                        <a:pt x="0" y="43"/>
                      </a:lnTo>
                      <a:lnTo>
                        <a:pt x="0" y="32"/>
                      </a:lnTo>
                      <a:lnTo>
                        <a:pt x="4" y="18"/>
                      </a:lnTo>
                      <a:lnTo>
                        <a:pt x="6" y="7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20" y="0"/>
                      </a:lnTo>
                      <a:lnTo>
                        <a:pt x="22" y="2"/>
                      </a:lnTo>
                      <a:lnTo>
                        <a:pt x="313" y="410"/>
                      </a:lnTo>
                      <a:lnTo>
                        <a:pt x="300" y="404"/>
                      </a:lnTo>
                      <a:lnTo>
                        <a:pt x="286" y="396"/>
                      </a:lnTo>
                      <a:lnTo>
                        <a:pt x="272" y="388"/>
                      </a:lnTo>
                      <a:lnTo>
                        <a:pt x="261" y="380"/>
                      </a:lnTo>
                      <a:lnTo>
                        <a:pt x="247" y="372"/>
                      </a:lnTo>
                      <a:lnTo>
                        <a:pt x="235" y="364"/>
                      </a:lnTo>
                      <a:lnTo>
                        <a:pt x="221" y="353"/>
                      </a:lnTo>
                      <a:lnTo>
                        <a:pt x="207" y="342"/>
                      </a:lnTo>
                      <a:close/>
                    </a:path>
                  </a:pathLst>
                </a:custGeom>
                <a:solidFill>
                  <a:srgbClr val="5E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Freeform 413">
                  <a:extLst>
                    <a:ext uri="{FF2B5EF4-FFF2-40B4-BE49-F238E27FC236}">
                      <a16:creationId xmlns:a16="http://schemas.microsoft.com/office/drawing/2014/main" id="{C6DAC56C-A71D-4872-BA93-161700FD7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0" y="1321"/>
                  <a:ext cx="87" cy="107"/>
                </a:xfrm>
                <a:custGeom>
                  <a:avLst/>
                  <a:gdLst>
                    <a:gd name="T0" fmla="*/ 16 w 347"/>
                    <a:gd name="T1" fmla="*/ 24 h 429"/>
                    <a:gd name="T2" fmla="*/ 0 w 347"/>
                    <a:gd name="T3" fmla="*/ 1 h 429"/>
                    <a:gd name="T4" fmla="*/ 0 w 347"/>
                    <a:gd name="T5" fmla="*/ 0 h 429"/>
                    <a:gd name="T6" fmla="*/ 0 w 347"/>
                    <a:gd name="T7" fmla="*/ 0 h 429"/>
                    <a:gd name="T8" fmla="*/ 0 w 347"/>
                    <a:gd name="T9" fmla="*/ 0 h 429"/>
                    <a:gd name="T10" fmla="*/ 1 w 347"/>
                    <a:gd name="T11" fmla="*/ 0 h 429"/>
                    <a:gd name="T12" fmla="*/ 1 w 347"/>
                    <a:gd name="T13" fmla="*/ 0 h 429"/>
                    <a:gd name="T14" fmla="*/ 2 w 347"/>
                    <a:gd name="T15" fmla="*/ 0 h 429"/>
                    <a:gd name="T16" fmla="*/ 2 w 347"/>
                    <a:gd name="T17" fmla="*/ 0 h 429"/>
                    <a:gd name="T18" fmla="*/ 3 w 347"/>
                    <a:gd name="T19" fmla="*/ 0 h 429"/>
                    <a:gd name="T20" fmla="*/ 6 w 347"/>
                    <a:gd name="T21" fmla="*/ 4 h 429"/>
                    <a:gd name="T22" fmla="*/ 6 w 347"/>
                    <a:gd name="T23" fmla="*/ 5 h 429"/>
                    <a:gd name="T24" fmla="*/ 7 w 347"/>
                    <a:gd name="T25" fmla="*/ 6 h 429"/>
                    <a:gd name="T26" fmla="*/ 8 w 347"/>
                    <a:gd name="T27" fmla="*/ 7 h 429"/>
                    <a:gd name="T28" fmla="*/ 9 w 347"/>
                    <a:gd name="T29" fmla="*/ 9 h 429"/>
                    <a:gd name="T30" fmla="*/ 22 w 347"/>
                    <a:gd name="T31" fmla="*/ 27 h 429"/>
                    <a:gd name="T32" fmla="*/ 21 w 347"/>
                    <a:gd name="T33" fmla="*/ 26 h 429"/>
                    <a:gd name="T34" fmla="*/ 20 w 347"/>
                    <a:gd name="T35" fmla="*/ 26 h 429"/>
                    <a:gd name="T36" fmla="*/ 20 w 347"/>
                    <a:gd name="T37" fmla="*/ 26 h 429"/>
                    <a:gd name="T38" fmla="*/ 19 w 347"/>
                    <a:gd name="T39" fmla="*/ 25 h 429"/>
                    <a:gd name="T40" fmla="*/ 18 w 347"/>
                    <a:gd name="T41" fmla="*/ 25 h 429"/>
                    <a:gd name="T42" fmla="*/ 18 w 347"/>
                    <a:gd name="T43" fmla="*/ 25 h 429"/>
                    <a:gd name="T44" fmla="*/ 17 w 347"/>
                    <a:gd name="T45" fmla="*/ 24 h 429"/>
                    <a:gd name="T46" fmla="*/ 16 w 347"/>
                    <a:gd name="T47" fmla="*/ 24 h 42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47" h="429">
                      <a:moveTo>
                        <a:pt x="257" y="380"/>
                      </a:moveTo>
                      <a:lnTo>
                        <a:pt x="0" y="16"/>
                      </a:lnTo>
                      <a:lnTo>
                        <a:pt x="0" y="10"/>
                      </a:lnTo>
                      <a:lnTo>
                        <a:pt x="2" y="7"/>
                      </a:lnTo>
                      <a:lnTo>
                        <a:pt x="5" y="2"/>
                      </a:lnTo>
                      <a:lnTo>
                        <a:pt x="7" y="0"/>
                      </a:lnTo>
                      <a:lnTo>
                        <a:pt x="16" y="2"/>
                      </a:lnTo>
                      <a:lnTo>
                        <a:pt x="26" y="2"/>
                      </a:lnTo>
                      <a:lnTo>
                        <a:pt x="37" y="2"/>
                      </a:lnTo>
                      <a:lnTo>
                        <a:pt x="46" y="2"/>
                      </a:lnTo>
                      <a:lnTo>
                        <a:pt x="92" y="70"/>
                      </a:lnTo>
                      <a:lnTo>
                        <a:pt x="100" y="83"/>
                      </a:lnTo>
                      <a:lnTo>
                        <a:pt x="111" y="100"/>
                      </a:lnTo>
                      <a:lnTo>
                        <a:pt x="127" y="119"/>
                      </a:lnTo>
                      <a:lnTo>
                        <a:pt x="146" y="141"/>
                      </a:lnTo>
                      <a:lnTo>
                        <a:pt x="347" y="429"/>
                      </a:lnTo>
                      <a:lnTo>
                        <a:pt x="336" y="423"/>
                      </a:lnTo>
                      <a:lnTo>
                        <a:pt x="325" y="420"/>
                      </a:lnTo>
                      <a:lnTo>
                        <a:pt x="314" y="415"/>
                      </a:lnTo>
                      <a:lnTo>
                        <a:pt x="303" y="410"/>
                      </a:lnTo>
                      <a:lnTo>
                        <a:pt x="293" y="404"/>
                      </a:lnTo>
                      <a:lnTo>
                        <a:pt x="282" y="396"/>
                      </a:lnTo>
                      <a:lnTo>
                        <a:pt x="268" y="388"/>
                      </a:lnTo>
                      <a:lnTo>
                        <a:pt x="257" y="380"/>
                      </a:lnTo>
                      <a:close/>
                    </a:path>
                  </a:pathLst>
                </a:custGeom>
                <a:solidFill>
                  <a:srgbClr val="60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Freeform 414">
                  <a:extLst>
                    <a:ext uri="{FF2B5EF4-FFF2-40B4-BE49-F238E27FC236}">
                      <a16:creationId xmlns:a16="http://schemas.microsoft.com/office/drawing/2014/main" id="{88C3F1C0-D1FC-4254-81C9-14CEE0F85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1321"/>
                  <a:ext cx="91" cy="110"/>
                </a:xfrm>
                <a:custGeom>
                  <a:avLst/>
                  <a:gdLst>
                    <a:gd name="T0" fmla="*/ 18 w 367"/>
                    <a:gd name="T1" fmla="*/ 25 h 441"/>
                    <a:gd name="T2" fmla="*/ 0 w 367"/>
                    <a:gd name="T3" fmla="*/ 0 h 441"/>
                    <a:gd name="T4" fmla="*/ 1 w 367"/>
                    <a:gd name="T5" fmla="*/ 0 h 441"/>
                    <a:gd name="T6" fmla="*/ 2 w 367"/>
                    <a:gd name="T7" fmla="*/ 0 h 441"/>
                    <a:gd name="T8" fmla="*/ 2 w 367"/>
                    <a:gd name="T9" fmla="*/ 0 h 441"/>
                    <a:gd name="T10" fmla="*/ 3 w 367"/>
                    <a:gd name="T11" fmla="*/ 0 h 441"/>
                    <a:gd name="T12" fmla="*/ 5 w 367"/>
                    <a:gd name="T13" fmla="*/ 2 h 441"/>
                    <a:gd name="T14" fmla="*/ 5 w 367"/>
                    <a:gd name="T15" fmla="*/ 2 h 441"/>
                    <a:gd name="T16" fmla="*/ 5 w 367"/>
                    <a:gd name="T17" fmla="*/ 2 h 441"/>
                    <a:gd name="T18" fmla="*/ 5 w 367"/>
                    <a:gd name="T19" fmla="*/ 2 h 441"/>
                    <a:gd name="T20" fmla="*/ 4 w 367"/>
                    <a:gd name="T21" fmla="*/ 2 h 441"/>
                    <a:gd name="T22" fmla="*/ 4 w 367"/>
                    <a:gd name="T23" fmla="*/ 3 h 441"/>
                    <a:gd name="T24" fmla="*/ 4 w 367"/>
                    <a:gd name="T25" fmla="*/ 4 h 441"/>
                    <a:gd name="T26" fmla="*/ 5 w 367"/>
                    <a:gd name="T27" fmla="*/ 5 h 441"/>
                    <a:gd name="T28" fmla="*/ 6 w 367"/>
                    <a:gd name="T29" fmla="*/ 7 h 441"/>
                    <a:gd name="T30" fmla="*/ 8 w 367"/>
                    <a:gd name="T31" fmla="*/ 9 h 441"/>
                    <a:gd name="T32" fmla="*/ 10 w 367"/>
                    <a:gd name="T33" fmla="*/ 11 h 441"/>
                    <a:gd name="T34" fmla="*/ 12 w 367"/>
                    <a:gd name="T35" fmla="*/ 13 h 441"/>
                    <a:gd name="T36" fmla="*/ 14 w 367"/>
                    <a:gd name="T37" fmla="*/ 15 h 441"/>
                    <a:gd name="T38" fmla="*/ 23 w 367"/>
                    <a:gd name="T39" fmla="*/ 27 h 441"/>
                    <a:gd name="T40" fmla="*/ 21 w 367"/>
                    <a:gd name="T41" fmla="*/ 27 h 441"/>
                    <a:gd name="T42" fmla="*/ 20 w 367"/>
                    <a:gd name="T43" fmla="*/ 27 h 441"/>
                    <a:gd name="T44" fmla="*/ 19 w 367"/>
                    <a:gd name="T45" fmla="*/ 26 h 441"/>
                    <a:gd name="T46" fmla="*/ 18 w 367"/>
                    <a:gd name="T47" fmla="*/ 25 h 44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67" h="441">
                      <a:moveTo>
                        <a:pt x="291" y="408"/>
                      </a:moveTo>
                      <a:lnTo>
                        <a:pt x="0" y="0"/>
                      </a:lnTo>
                      <a:lnTo>
                        <a:pt x="14" y="0"/>
                      </a:lnTo>
                      <a:lnTo>
                        <a:pt x="28" y="3"/>
                      </a:lnTo>
                      <a:lnTo>
                        <a:pt x="41" y="5"/>
                      </a:lnTo>
                      <a:lnTo>
                        <a:pt x="54" y="5"/>
                      </a:lnTo>
                      <a:lnTo>
                        <a:pt x="82" y="38"/>
                      </a:lnTo>
                      <a:lnTo>
                        <a:pt x="82" y="41"/>
                      </a:lnTo>
                      <a:lnTo>
                        <a:pt x="79" y="38"/>
                      </a:lnTo>
                      <a:lnTo>
                        <a:pt x="77" y="38"/>
                      </a:lnTo>
                      <a:lnTo>
                        <a:pt x="74" y="41"/>
                      </a:lnTo>
                      <a:lnTo>
                        <a:pt x="68" y="49"/>
                      </a:lnTo>
                      <a:lnTo>
                        <a:pt x="74" y="65"/>
                      </a:lnTo>
                      <a:lnTo>
                        <a:pt x="84" y="87"/>
                      </a:lnTo>
                      <a:lnTo>
                        <a:pt x="103" y="114"/>
                      </a:lnTo>
                      <a:lnTo>
                        <a:pt x="130" y="144"/>
                      </a:lnTo>
                      <a:lnTo>
                        <a:pt x="160" y="176"/>
                      </a:lnTo>
                      <a:lnTo>
                        <a:pt x="193" y="212"/>
                      </a:lnTo>
                      <a:lnTo>
                        <a:pt x="229" y="245"/>
                      </a:lnTo>
                      <a:lnTo>
                        <a:pt x="367" y="441"/>
                      </a:lnTo>
                      <a:lnTo>
                        <a:pt x="348" y="438"/>
                      </a:lnTo>
                      <a:lnTo>
                        <a:pt x="329" y="429"/>
                      </a:lnTo>
                      <a:lnTo>
                        <a:pt x="310" y="418"/>
                      </a:lnTo>
                      <a:lnTo>
                        <a:pt x="291" y="408"/>
                      </a:lnTo>
                      <a:close/>
                    </a:path>
                  </a:pathLst>
                </a:custGeom>
                <a:solidFill>
                  <a:srgbClr val="60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Freeform 415">
                  <a:extLst>
                    <a:ext uri="{FF2B5EF4-FFF2-40B4-BE49-F238E27FC236}">
                      <a16:creationId xmlns:a16="http://schemas.microsoft.com/office/drawing/2014/main" id="{6B832641-3160-4FDE-BAD7-603563A2FB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2" y="1321"/>
                  <a:ext cx="92" cy="112"/>
                </a:xfrm>
                <a:custGeom>
                  <a:avLst/>
                  <a:gdLst>
                    <a:gd name="T0" fmla="*/ 19 w 369"/>
                    <a:gd name="T1" fmla="*/ 27 h 448"/>
                    <a:gd name="T2" fmla="*/ 6 w 369"/>
                    <a:gd name="T3" fmla="*/ 9 h 448"/>
                    <a:gd name="T4" fmla="*/ 7 w 369"/>
                    <a:gd name="T5" fmla="*/ 10 h 448"/>
                    <a:gd name="T6" fmla="*/ 8 w 369"/>
                    <a:gd name="T7" fmla="*/ 11 h 448"/>
                    <a:gd name="T8" fmla="*/ 10 w 369"/>
                    <a:gd name="T9" fmla="*/ 13 h 448"/>
                    <a:gd name="T10" fmla="*/ 11 w 369"/>
                    <a:gd name="T11" fmla="*/ 14 h 448"/>
                    <a:gd name="T12" fmla="*/ 12 w 369"/>
                    <a:gd name="T13" fmla="*/ 15 h 448"/>
                    <a:gd name="T14" fmla="*/ 14 w 369"/>
                    <a:gd name="T15" fmla="*/ 17 h 448"/>
                    <a:gd name="T16" fmla="*/ 15 w 369"/>
                    <a:gd name="T17" fmla="*/ 18 h 448"/>
                    <a:gd name="T18" fmla="*/ 16 w 369"/>
                    <a:gd name="T19" fmla="*/ 19 h 448"/>
                    <a:gd name="T20" fmla="*/ 23 w 369"/>
                    <a:gd name="T21" fmla="*/ 28 h 448"/>
                    <a:gd name="T22" fmla="*/ 22 w 369"/>
                    <a:gd name="T23" fmla="*/ 28 h 448"/>
                    <a:gd name="T24" fmla="*/ 21 w 369"/>
                    <a:gd name="T25" fmla="*/ 28 h 448"/>
                    <a:gd name="T26" fmla="*/ 20 w 369"/>
                    <a:gd name="T27" fmla="*/ 27 h 448"/>
                    <a:gd name="T28" fmla="*/ 19 w 369"/>
                    <a:gd name="T29" fmla="*/ 27 h 448"/>
                    <a:gd name="T30" fmla="*/ 3 w 369"/>
                    <a:gd name="T31" fmla="*/ 4 h 448"/>
                    <a:gd name="T32" fmla="*/ 0 w 369"/>
                    <a:gd name="T33" fmla="*/ 0 h 448"/>
                    <a:gd name="T34" fmla="*/ 1 w 369"/>
                    <a:gd name="T35" fmla="*/ 0 h 448"/>
                    <a:gd name="T36" fmla="*/ 1 w 369"/>
                    <a:gd name="T37" fmla="*/ 0 h 448"/>
                    <a:gd name="T38" fmla="*/ 2 w 369"/>
                    <a:gd name="T39" fmla="*/ 0 h 448"/>
                    <a:gd name="T40" fmla="*/ 3 w 369"/>
                    <a:gd name="T41" fmla="*/ 0 h 448"/>
                    <a:gd name="T42" fmla="*/ 5 w 369"/>
                    <a:gd name="T43" fmla="*/ 3 h 448"/>
                    <a:gd name="T44" fmla="*/ 5 w 369"/>
                    <a:gd name="T45" fmla="*/ 2 h 448"/>
                    <a:gd name="T46" fmla="*/ 4 w 369"/>
                    <a:gd name="T47" fmla="*/ 2 h 448"/>
                    <a:gd name="T48" fmla="*/ 4 w 369"/>
                    <a:gd name="T49" fmla="*/ 2 h 448"/>
                    <a:gd name="T50" fmla="*/ 3 w 369"/>
                    <a:gd name="T51" fmla="*/ 2 h 448"/>
                    <a:gd name="T52" fmla="*/ 3 w 369"/>
                    <a:gd name="T53" fmla="*/ 2 h 448"/>
                    <a:gd name="T54" fmla="*/ 3 w 369"/>
                    <a:gd name="T55" fmla="*/ 2 h 448"/>
                    <a:gd name="T56" fmla="*/ 3 w 369"/>
                    <a:gd name="T57" fmla="*/ 3 h 448"/>
                    <a:gd name="T58" fmla="*/ 3 w 369"/>
                    <a:gd name="T59" fmla="*/ 3 h 448"/>
                    <a:gd name="T60" fmla="*/ 3 w 369"/>
                    <a:gd name="T61" fmla="*/ 3 h 448"/>
                    <a:gd name="T62" fmla="*/ 3 w 369"/>
                    <a:gd name="T63" fmla="*/ 3 h 448"/>
                    <a:gd name="T64" fmla="*/ 3 w 369"/>
                    <a:gd name="T65" fmla="*/ 3 h 448"/>
                    <a:gd name="T66" fmla="*/ 3 w 369"/>
                    <a:gd name="T67" fmla="*/ 3 h 448"/>
                    <a:gd name="T68" fmla="*/ 3 w 369"/>
                    <a:gd name="T69" fmla="*/ 3 h 448"/>
                    <a:gd name="T70" fmla="*/ 3 w 369"/>
                    <a:gd name="T71" fmla="*/ 4 h 448"/>
                    <a:gd name="T72" fmla="*/ 3 w 369"/>
                    <a:gd name="T73" fmla="*/ 4 h 44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369" h="448">
                      <a:moveTo>
                        <a:pt x="301" y="427"/>
                      </a:moveTo>
                      <a:lnTo>
                        <a:pt x="100" y="139"/>
                      </a:lnTo>
                      <a:lnTo>
                        <a:pt x="119" y="160"/>
                      </a:lnTo>
                      <a:lnTo>
                        <a:pt x="137" y="180"/>
                      </a:lnTo>
                      <a:lnTo>
                        <a:pt x="157" y="201"/>
                      </a:lnTo>
                      <a:lnTo>
                        <a:pt x="179" y="222"/>
                      </a:lnTo>
                      <a:lnTo>
                        <a:pt x="201" y="245"/>
                      </a:lnTo>
                      <a:lnTo>
                        <a:pt x="222" y="264"/>
                      </a:lnTo>
                      <a:lnTo>
                        <a:pt x="243" y="282"/>
                      </a:lnTo>
                      <a:lnTo>
                        <a:pt x="266" y="302"/>
                      </a:lnTo>
                      <a:lnTo>
                        <a:pt x="369" y="448"/>
                      </a:lnTo>
                      <a:lnTo>
                        <a:pt x="356" y="446"/>
                      </a:lnTo>
                      <a:lnTo>
                        <a:pt x="339" y="443"/>
                      </a:lnTo>
                      <a:lnTo>
                        <a:pt x="320" y="435"/>
                      </a:lnTo>
                      <a:lnTo>
                        <a:pt x="301" y="427"/>
                      </a:lnTo>
                      <a:close/>
                      <a:moveTo>
                        <a:pt x="46" y="68"/>
                      </a:moveTo>
                      <a:lnTo>
                        <a:pt x="0" y="0"/>
                      </a:lnTo>
                      <a:lnTo>
                        <a:pt x="13" y="3"/>
                      </a:lnTo>
                      <a:lnTo>
                        <a:pt x="26" y="3"/>
                      </a:lnTo>
                      <a:lnTo>
                        <a:pt x="40" y="3"/>
                      </a:lnTo>
                      <a:lnTo>
                        <a:pt x="54" y="0"/>
                      </a:lnTo>
                      <a:lnTo>
                        <a:pt x="81" y="38"/>
                      </a:lnTo>
                      <a:lnTo>
                        <a:pt x="75" y="35"/>
                      </a:lnTo>
                      <a:lnTo>
                        <a:pt x="67" y="33"/>
                      </a:lnTo>
                      <a:lnTo>
                        <a:pt x="62" y="30"/>
                      </a:lnTo>
                      <a:lnTo>
                        <a:pt x="56" y="30"/>
                      </a:lnTo>
                      <a:lnTo>
                        <a:pt x="54" y="33"/>
                      </a:lnTo>
                      <a:lnTo>
                        <a:pt x="54" y="35"/>
                      </a:lnTo>
                      <a:lnTo>
                        <a:pt x="54" y="38"/>
                      </a:lnTo>
                      <a:lnTo>
                        <a:pt x="54" y="41"/>
                      </a:lnTo>
                      <a:lnTo>
                        <a:pt x="51" y="38"/>
                      </a:lnTo>
                      <a:lnTo>
                        <a:pt x="49" y="38"/>
                      </a:lnTo>
                      <a:lnTo>
                        <a:pt x="46" y="41"/>
                      </a:lnTo>
                      <a:lnTo>
                        <a:pt x="43" y="46"/>
                      </a:lnTo>
                      <a:lnTo>
                        <a:pt x="43" y="51"/>
                      </a:lnTo>
                      <a:lnTo>
                        <a:pt x="43" y="60"/>
                      </a:lnTo>
                      <a:lnTo>
                        <a:pt x="46" y="68"/>
                      </a:lnTo>
                      <a:close/>
                    </a:path>
                  </a:pathLst>
                </a:custGeom>
                <a:solidFill>
                  <a:srgbClr val="6696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Freeform 416">
                  <a:extLst>
                    <a:ext uri="{FF2B5EF4-FFF2-40B4-BE49-F238E27FC236}">
                      <a16:creationId xmlns:a16="http://schemas.microsoft.com/office/drawing/2014/main" id="{19C25516-1837-4F58-B122-84D6F3CD47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8" y="1321"/>
                  <a:ext cx="94" cy="114"/>
                </a:xfrm>
                <a:custGeom>
                  <a:avLst/>
                  <a:gdLst>
                    <a:gd name="T0" fmla="*/ 20 w 376"/>
                    <a:gd name="T1" fmla="*/ 28 h 454"/>
                    <a:gd name="T2" fmla="*/ 11 w 376"/>
                    <a:gd name="T3" fmla="*/ 16 h 454"/>
                    <a:gd name="T4" fmla="*/ 12 w 376"/>
                    <a:gd name="T5" fmla="*/ 17 h 454"/>
                    <a:gd name="T6" fmla="*/ 13 w 376"/>
                    <a:gd name="T7" fmla="*/ 17 h 454"/>
                    <a:gd name="T8" fmla="*/ 14 w 376"/>
                    <a:gd name="T9" fmla="*/ 18 h 454"/>
                    <a:gd name="T10" fmla="*/ 15 w 376"/>
                    <a:gd name="T11" fmla="*/ 19 h 454"/>
                    <a:gd name="T12" fmla="*/ 16 w 376"/>
                    <a:gd name="T13" fmla="*/ 20 h 454"/>
                    <a:gd name="T14" fmla="*/ 17 w 376"/>
                    <a:gd name="T15" fmla="*/ 21 h 454"/>
                    <a:gd name="T16" fmla="*/ 18 w 376"/>
                    <a:gd name="T17" fmla="*/ 21 h 454"/>
                    <a:gd name="T18" fmla="*/ 19 w 376"/>
                    <a:gd name="T19" fmla="*/ 22 h 454"/>
                    <a:gd name="T20" fmla="*/ 24 w 376"/>
                    <a:gd name="T21" fmla="*/ 29 h 454"/>
                    <a:gd name="T22" fmla="*/ 23 w 376"/>
                    <a:gd name="T23" fmla="*/ 29 h 454"/>
                    <a:gd name="T24" fmla="*/ 22 w 376"/>
                    <a:gd name="T25" fmla="*/ 28 h 454"/>
                    <a:gd name="T26" fmla="*/ 21 w 376"/>
                    <a:gd name="T27" fmla="*/ 28 h 454"/>
                    <a:gd name="T28" fmla="*/ 20 w 376"/>
                    <a:gd name="T29" fmla="*/ 28 h 454"/>
                    <a:gd name="T30" fmla="*/ 2 w 376"/>
                    <a:gd name="T31" fmla="*/ 3 h 454"/>
                    <a:gd name="T32" fmla="*/ 0 w 376"/>
                    <a:gd name="T33" fmla="*/ 0 h 454"/>
                    <a:gd name="T34" fmla="*/ 1 w 376"/>
                    <a:gd name="T35" fmla="*/ 0 h 454"/>
                    <a:gd name="T36" fmla="*/ 2 w 376"/>
                    <a:gd name="T37" fmla="*/ 0 h 454"/>
                    <a:gd name="T38" fmla="*/ 3 w 376"/>
                    <a:gd name="T39" fmla="*/ 0 h 454"/>
                    <a:gd name="T40" fmla="*/ 4 w 376"/>
                    <a:gd name="T41" fmla="*/ 0 h 454"/>
                    <a:gd name="T42" fmla="*/ 7 w 376"/>
                    <a:gd name="T43" fmla="*/ 5 h 454"/>
                    <a:gd name="T44" fmla="*/ 5 w 376"/>
                    <a:gd name="T45" fmla="*/ 4 h 454"/>
                    <a:gd name="T46" fmla="*/ 4 w 376"/>
                    <a:gd name="T47" fmla="*/ 3 h 454"/>
                    <a:gd name="T48" fmla="*/ 3 w 376"/>
                    <a:gd name="T49" fmla="*/ 2 h 454"/>
                    <a:gd name="T50" fmla="*/ 2 w 376"/>
                    <a:gd name="T51" fmla="*/ 2 h 454"/>
                    <a:gd name="T52" fmla="*/ 2 w 376"/>
                    <a:gd name="T53" fmla="*/ 2 h 454"/>
                    <a:gd name="T54" fmla="*/ 2 w 376"/>
                    <a:gd name="T55" fmla="*/ 2 h 454"/>
                    <a:gd name="T56" fmla="*/ 2 w 376"/>
                    <a:gd name="T57" fmla="*/ 3 h 45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376" h="454">
                      <a:moveTo>
                        <a:pt x="313" y="441"/>
                      </a:moveTo>
                      <a:lnTo>
                        <a:pt x="175" y="245"/>
                      </a:lnTo>
                      <a:lnTo>
                        <a:pt x="191" y="261"/>
                      </a:lnTo>
                      <a:lnTo>
                        <a:pt x="207" y="275"/>
                      </a:lnTo>
                      <a:lnTo>
                        <a:pt x="224" y="288"/>
                      </a:lnTo>
                      <a:lnTo>
                        <a:pt x="237" y="302"/>
                      </a:lnTo>
                      <a:lnTo>
                        <a:pt x="253" y="316"/>
                      </a:lnTo>
                      <a:lnTo>
                        <a:pt x="267" y="326"/>
                      </a:lnTo>
                      <a:lnTo>
                        <a:pt x="280" y="337"/>
                      </a:lnTo>
                      <a:lnTo>
                        <a:pt x="294" y="346"/>
                      </a:lnTo>
                      <a:lnTo>
                        <a:pt x="376" y="454"/>
                      </a:lnTo>
                      <a:lnTo>
                        <a:pt x="362" y="454"/>
                      </a:lnTo>
                      <a:lnTo>
                        <a:pt x="346" y="451"/>
                      </a:lnTo>
                      <a:lnTo>
                        <a:pt x="330" y="446"/>
                      </a:lnTo>
                      <a:lnTo>
                        <a:pt x="313" y="441"/>
                      </a:lnTo>
                      <a:close/>
                      <a:moveTo>
                        <a:pt x="28" y="38"/>
                      </a:moveTo>
                      <a:lnTo>
                        <a:pt x="0" y="5"/>
                      </a:lnTo>
                      <a:lnTo>
                        <a:pt x="14" y="5"/>
                      </a:lnTo>
                      <a:lnTo>
                        <a:pt x="28" y="3"/>
                      </a:lnTo>
                      <a:lnTo>
                        <a:pt x="41" y="0"/>
                      </a:lnTo>
                      <a:lnTo>
                        <a:pt x="55" y="0"/>
                      </a:lnTo>
                      <a:lnTo>
                        <a:pt x="109" y="79"/>
                      </a:lnTo>
                      <a:lnTo>
                        <a:pt x="85" y="60"/>
                      </a:lnTo>
                      <a:lnTo>
                        <a:pt x="63" y="44"/>
                      </a:lnTo>
                      <a:lnTo>
                        <a:pt x="44" y="33"/>
                      </a:lnTo>
                      <a:lnTo>
                        <a:pt x="30" y="30"/>
                      </a:lnTo>
                      <a:lnTo>
                        <a:pt x="28" y="33"/>
                      </a:lnTo>
                      <a:lnTo>
                        <a:pt x="28" y="35"/>
                      </a:lnTo>
                      <a:lnTo>
                        <a:pt x="28" y="38"/>
                      </a:lnTo>
                      <a:close/>
                    </a:path>
                  </a:pathLst>
                </a:custGeom>
                <a:solidFill>
                  <a:srgbClr val="6899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Freeform 417">
                  <a:extLst>
                    <a:ext uri="{FF2B5EF4-FFF2-40B4-BE49-F238E27FC236}">
                      <a16:creationId xmlns:a16="http://schemas.microsoft.com/office/drawing/2014/main" id="{288E805C-52C0-4074-8CE9-FDB2CD1613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95" y="1321"/>
                  <a:ext cx="93" cy="113"/>
                </a:xfrm>
                <a:custGeom>
                  <a:avLst/>
                  <a:gdLst>
                    <a:gd name="T0" fmla="*/ 20 w 369"/>
                    <a:gd name="T1" fmla="*/ 28 h 451"/>
                    <a:gd name="T2" fmla="*/ 13 w 369"/>
                    <a:gd name="T3" fmla="*/ 19 h 451"/>
                    <a:gd name="T4" fmla="*/ 14 w 369"/>
                    <a:gd name="T5" fmla="*/ 20 h 451"/>
                    <a:gd name="T6" fmla="*/ 15 w 369"/>
                    <a:gd name="T7" fmla="*/ 20 h 451"/>
                    <a:gd name="T8" fmla="*/ 16 w 369"/>
                    <a:gd name="T9" fmla="*/ 21 h 451"/>
                    <a:gd name="T10" fmla="*/ 17 w 369"/>
                    <a:gd name="T11" fmla="*/ 21 h 451"/>
                    <a:gd name="T12" fmla="*/ 18 w 369"/>
                    <a:gd name="T13" fmla="*/ 22 h 451"/>
                    <a:gd name="T14" fmla="*/ 18 w 369"/>
                    <a:gd name="T15" fmla="*/ 22 h 451"/>
                    <a:gd name="T16" fmla="*/ 19 w 369"/>
                    <a:gd name="T17" fmla="*/ 23 h 451"/>
                    <a:gd name="T18" fmla="*/ 20 w 369"/>
                    <a:gd name="T19" fmla="*/ 23 h 451"/>
                    <a:gd name="T20" fmla="*/ 23 w 369"/>
                    <a:gd name="T21" fmla="*/ 28 h 451"/>
                    <a:gd name="T22" fmla="*/ 23 w 369"/>
                    <a:gd name="T23" fmla="*/ 28 h 451"/>
                    <a:gd name="T24" fmla="*/ 22 w 369"/>
                    <a:gd name="T25" fmla="*/ 28 h 451"/>
                    <a:gd name="T26" fmla="*/ 21 w 369"/>
                    <a:gd name="T27" fmla="*/ 28 h 451"/>
                    <a:gd name="T28" fmla="*/ 20 w 369"/>
                    <a:gd name="T29" fmla="*/ 28 h 451"/>
                    <a:gd name="T30" fmla="*/ 2 w 369"/>
                    <a:gd name="T31" fmla="*/ 3 h 451"/>
                    <a:gd name="T32" fmla="*/ 0 w 369"/>
                    <a:gd name="T33" fmla="*/ 0 h 451"/>
                    <a:gd name="T34" fmla="*/ 1 w 369"/>
                    <a:gd name="T35" fmla="*/ 0 h 451"/>
                    <a:gd name="T36" fmla="*/ 2 w 369"/>
                    <a:gd name="T37" fmla="*/ 0 h 451"/>
                    <a:gd name="T38" fmla="*/ 3 w 369"/>
                    <a:gd name="T39" fmla="*/ 0 h 451"/>
                    <a:gd name="T40" fmla="*/ 4 w 369"/>
                    <a:gd name="T41" fmla="*/ 0 h 451"/>
                    <a:gd name="T42" fmla="*/ 9 w 369"/>
                    <a:gd name="T43" fmla="*/ 8 h 451"/>
                    <a:gd name="T44" fmla="*/ 8 w 369"/>
                    <a:gd name="T45" fmla="*/ 7 h 451"/>
                    <a:gd name="T46" fmla="*/ 7 w 369"/>
                    <a:gd name="T47" fmla="*/ 7 h 451"/>
                    <a:gd name="T48" fmla="*/ 6 w 369"/>
                    <a:gd name="T49" fmla="*/ 6 h 451"/>
                    <a:gd name="T50" fmla="*/ 5 w 369"/>
                    <a:gd name="T51" fmla="*/ 5 h 451"/>
                    <a:gd name="T52" fmla="*/ 4 w 369"/>
                    <a:gd name="T53" fmla="*/ 4 h 451"/>
                    <a:gd name="T54" fmla="*/ 3 w 369"/>
                    <a:gd name="T55" fmla="*/ 4 h 451"/>
                    <a:gd name="T56" fmla="*/ 2 w 369"/>
                    <a:gd name="T57" fmla="*/ 3 h 451"/>
                    <a:gd name="T58" fmla="*/ 2 w 369"/>
                    <a:gd name="T59" fmla="*/ 3 h 45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369" h="451">
                      <a:moveTo>
                        <a:pt x="315" y="448"/>
                      </a:moveTo>
                      <a:lnTo>
                        <a:pt x="212" y="302"/>
                      </a:lnTo>
                      <a:lnTo>
                        <a:pt x="225" y="312"/>
                      </a:lnTo>
                      <a:lnTo>
                        <a:pt x="239" y="323"/>
                      </a:lnTo>
                      <a:lnTo>
                        <a:pt x="252" y="332"/>
                      </a:lnTo>
                      <a:lnTo>
                        <a:pt x="266" y="340"/>
                      </a:lnTo>
                      <a:lnTo>
                        <a:pt x="277" y="348"/>
                      </a:lnTo>
                      <a:lnTo>
                        <a:pt x="290" y="353"/>
                      </a:lnTo>
                      <a:lnTo>
                        <a:pt x="298" y="358"/>
                      </a:lnTo>
                      <a:lnTo>
                        <a:pt x="309" y="362"/>
                      </a:lnTo>
                      <a:lnTo>
                        <a:pt x="369" y="448"/>
                      </a:lnTo>
                      <a:lnTo>
                        <a:pt x="358" y="451"/>
                      </a:lnTo>
                      <a:lnTo>
                        <a:pt x="348" y="451"/>
                      </a:lnTo>
                      <a:lnTo>
                        <a:pt x="332" y="451"/>
                      </a:lnTo>
                      <a:lnTo>
                        <a:pt x="315" y="448"/>
                      </a:lnTo>
                      <a:close/>
                      <a:moveTo>
                        <a:pt x="27" y="38"/>
                      </a:moveTo>
                      <a:lnTo>
                        <a:pt x="0" y="0"/>
                      </a:lnTo>
                      <a:lnTo>
                        <a:pt x="13" y="0"/>
                      </a:lnTo>
                      <a:lnTo>
                        <a:pt x="27" y="0"/>
                      </a:lnTo>
                      <a:lnTo>
                        <a:pt x="41" y="3"/>
                      </a:lnTo>
                      <a:lnTo>
                        <a:pt x="54" y="5"/>
                      </a:lnTo>
                      <a:lnTo>
                        <a:pt x="147" y="130"/>
                      </a:lnTo>
                      <a:lnTo>
                        <a:pt x="131" y="117"/>
                      </a:lnTo>
                      <a:lnTo>
                        <a:pt x="111" y="104"/>
                      </a:lnTo>
                      <a:lnTo>
                        <a:pt x="95" y="90"/>
                      </a:lnTo>
                      <a:lnTo>
                        <a:pt x="78" y="76"/>
                      </a:lnTo>
                      <a:lnTo>
                        <a:pt x="65" y="65"/>
                      </a:lnTo>
                      <a:lnTo>
                        <a:pt x="51" y="54"/>
                      </a:lnTo>
                      <a:lnTo>
                        <a:pt x="37" y="46"/>
                      </a:lnTo>
                      <a:lnTo>
                        <a:pt x="27" y="38"/>
                      </a:lnTo>
                      <a:close/>
                    </a:path>
                  </a:pathLst>
                </a:custGeom>
                <a:solidFill>
                  <a:srgbClr val="6899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Freeform 418">
                  <a:extLst>
                    <a:ext uri="{FF2B5EF4-FFF2-40B4-BE49-F238E27FC236}">
                      <a16:creationId xmlns:a16="http://schemas.microsoft.com/office/drawing/2014/main" id="{1585B393-71BA-40E8-A171-036527F7C9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2" y="1321"/>
                  <a:ext cx="90" cy="114"/>
                </a:xfrm>
                <a:custGeom>
                  <a:avLst/>
                  <a:gdLst>
                    <a:gd name="T0" fmla="*/ 20 w 361"/>
                    <a:gd name="T1" fmla="*/ 29 h 454"/>
                    <a:gd name="T2" fmla="*/ 15 w 361"/>
                    <a:gd name="T3" fmla="*/ 22 h 454"/>
                    <a:gd name="T4" fmla="*/ 16 w 361"/>
                    <a:gd name="T5" fmla="*/ 22 h 454"/>
                    <a:gd name="T6" fmla="*/ 17 w 361"/>
                    <a:gd name="T7" fmla="*/ 23 h 454"/>
                    <a:gd name="T8" fmla="*/ 18 w 361"/>
                    <a:gd name="T9" fmla="*/ 23 h 454"/>
                    <a:gd name="T10" fmla="*/ 19 w 361"/>
                    <a:gd name="T11" fmla="*/ 22 h 454"/>
                    <a:gd name="T12" fmla="*/ 22 w 361"/>
                    <a:gd name="T13" fmla="*/ 28 h 454"/>
                    <a:gd name="T14" fmla="*/ 22 w 361"/>
                    <a:gd name="T15" fmla="*/ 28 h 454"/>
                    <a:gd name="T16" fmla="*/ 21 w 361"/>
                    <a:gd name="T17" fmla="*/ 28 h 454"/>
                    <a:gd name="T18" fmla="*/ 21 w 361"/>
                    <a:gd name="T19" fmla="*/ 29 h 454"/>
                    <a:gd name="T20" fmla="*/ 20 w 361"/>
                    <a:gd name="T21" fmla="*/ 29 h 454"/>
                    <a:gd name="T22" fmla="*/ 3 w 361"/>
                    <a:gd name="T23" fmla="*/ 5 h 454"/>
                    <a:gd name="T24" fmla="*/ 0 w 361"/>
                    <a:gd name="T25" fmla="*/ 0 h 454"/>
                    <a:gd name="T26" fmla="*/ 1 w 361"/>
                    <a:gd name="T27" fmla="*/ 0 h 454"/>
                    <a:gd name="T28" fmla="*/ 2 w 361"/>
                    <a:gd name="T29" fmla="*/ 0 h 454"/>
                    <a:gd name="T30" fmla="*/ 3 w 361"/>
                    <a:gd name="T31" fmla="*/ 0 h 454"/>
                    <a:gd name="T32" fmla="*/ 4 w 361"/>
                    <a:gd name="T33" fmla="*/ 1 h 454"/>
                    <a:gd name="T34" fmla="*/ 11 w 361"/>
                    <a:gd name="T35" fmla="*/ 11 h 454"/>
                    <a:gd name="T36" fmla="*/ 10 w 361"/>
                    <a:gd name="T37" fmla="*/ 11 h 454"/>
                    <a:gd name="T38" fmla="*/ 9 w 361"/>
                    <a:gd name="T39" fmla="*/ 10 h 454"/>
                    <a:gd name="T40" fmla="*/ 8 w 361"/>
                    <a:gd name="T41" fmla="*/ 9 h 454"/>
                    <a:gd name="T42" fmla="*/ 7 w 361"/>
                    <a:gd name="T43" fmla="*/ 8 h 454"/>
                    <a:gd name="T44" fmla="*/ 6 w 361"/>
                    <a:gd name="T45" fmla="*/ 7 h 454"/>
                    <a:gd name="T46" fmla="*/ 5 w 361"/>
                    <a:gd name="T47" fmla="*/ 7 h 454"/>
                    <a:gd name="T48" fmla="*/ 4 w 361"/>
                    <a:gd name="T49" fmla="*/ 6 h 454"/>
                    <a:gd name="T50" fmla="*/ 3 w 361"/>
                    <a:gd name="T51" fmla="*/ 5 h 454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361" h="454">
                      <a:moveTo>
                        <a:pt x="321" y="454"/>
                      </a:moveTo>
                      <a:lnTo>
                        <a:pt x="239" y="346"/>
                      </a:lnTo>
                      <a:lnTo>
                        <a:pt x="263" y="356"/>
                      </a:lnTo>
                      <a:lnTo>
                        <a:pt x="282" y="362"/>
                      </a:lnTo>
                      <a:lnTo>
                        <a:pt x="296" y="362"/>
                      </a:lnTo>
                      <a:lnTo>
                        <a:pt x="305" y="356"/>
                      </a:lnTo>
                      <a:lnTo>
                        <a:pt x="361" y="441"/>
                      </a:lnTo>
                      <a:lnTo>
                        <a:pt x="353" y="446"/>
                      </a:lnTo>
                      <a:lnTo>
                        <a:pt x="342" y="451"/>
                      </a:lnTo>
                      <a:lnTo>
                        <a:pt x="331" y="454"/>
                      </a:lnTo>
                      <a:lnTo>
                        <a:pt x="321" y="454"/>
                      </a:lnTo>
                      <a:close/>
                      <a:moveTo>
                        <a:pt x="54" y="79"/>
                      </a:moveTo>
                      <a:lnTo>
                        <a:pt x="0" y="0"/>
                      </a:lnTo>
                      <a:lnTo>
                        <a:pt x="16" y="0"/>
                      </a:lnTo>
                      <a:lnTo>
                        <a:pt x="33" y="3"/>
                      </a:lnTo>
                      <a:lnTo>
                        <a:pt x="46" y="5"/>
                      </a:lnTo>
                      <a:lnTo>
                        <a:pt x="62" y="8"/>
                      </a:lnTo>
                      <a:lnTo>
                        <a:pt x="182" y="180"/>
                      </a:lnTo>
                      <a:lnTo>
                        <a:pt x="166" y="169"/>
                      </a:lnTo>
                      <a:lnTo>
                        <a:pt x="150" y="157"/>
                      </a:lnTo>
                      <a:lnTo>
                        <a:pt x="133" y="144"/>
                      </a:lnTo>
                      <a:lnTo>
                        <a:pt x="116" y="130"/>
                      </a:lnTo>
                      <a:lnTo>
                        <a:pt x="100" y="117"/>
                      </a:lnTo>
                      <a:lnTo>
                        <a:pt x="84" y="104"/>
                      </a:lnTo>
                      <a:lnTo>
                        <a:pt x="68" y="90"/>
                      </a:lnTo>
                      <a:lnTo>
                        <a:pt x="54" y="79"/>
                      </a:lnTo>
                      <a:close/>
                    </a:path>
                  </a:pathLst>
                </a:custGeom>
                <a:solidFill>
                  <a:srgbClr val="6D9B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Freeform 419">
                  <a:extLst>
                    <a:ext uri="{FF2B5EF4-FFF2-40B4-BE49-F238E27FC236}">
                      <a16:creationId xmlns:a16="http://schemas.microsoft.com/office/drawing/2014/main" id="{9066B513-886F-44DD-882C-76B545066D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09" y="1323"/>
                  <a:ext cx="87" cy="110"/>
                </a:xfrm>
                <a:custGeom>
                  <a:avLst/>
                  <a:gdLst>
                    <a:gd name="T0" fmla="*/ 19 w 350"/>
                    <a:gd name="T1" fmla="*/ 27 h 443"/>
                    <a:gd name="T2" fmla="*/ 16 w 350"/>
                    <a:gd name="T3" fmla="*/ 22 h 443"/>
                    <a:gd name="T4" fmla="*/ 16 w 350"/>
                    <a:gd name="T5" fmla="*/ 22 h 443"/>
                    <a:gd name="T6" fmla="*/ 17 w 350"/>
                    <a:gd name="T7" fmla="*/ 22 h 443"/>
                    <a:gd name="T8" fmla="*/ 17 w 350"/>
                    <a:gd name="T9" fmla="*/ 22 h 443"/>
                    <a:gd name="T10" fmla="*/ 17 w 350"/>
                    <a:gd name="T11" fmla="*/ 22 h 443"/>
                    <a:gd name="T12" fmla="*/ 18 w 350"/>
                    <a:gd name="T13" fmla="*/ 21 h 443"/>
                    <a:gd name="T14" fmla="*/ 18 w 350"/>
                    <a:gd name="T15" fmla="*/ 21 h 443"/>
                    <a:gd name="T16" fmla="*/ 18 w 350"/>
                    <a:gd name="T17" fmla="*/ 20 h 443"/>
                    <a:gd name="T18" fmla="*/ 18 w 350"/>
                    <a:gd name="T19" fmla="*/ 20 h 443"/>
                    <a:gd name="T20" fmla="*/ 22 w 350"/>
                    <a:gd name="T21" fmla="*/ 26 h 443"/>
                    <a:gd name="T22" fmla="*/ 21 w 350"/>
                    <a:gd name="T23" fmla="*/ 26 h 443"/>
                    <a:gd name="T24" fmla="*/ 21 w 350"/>
                    <a:gd name="T25" fmla="*/ 27 h 443"/>
                    <a:gd name="T26" fmla="*/ 20 w 350"/>
                    <a:gd name="T27" fmla="*/ 27 h 443"/>
                    <a:gd name="T28" fmla="*/ 19 w 350"/>
                    <a:gd name="T29" fmla="*/ 27 h 443"/>
                    <a:gd name="T30" fmla="*/ 6 w 350"/>
                    <a:gd name="T31" fmla="*/ 8 h 443"/>
                    <a:gd name="T32" fmla="*/ 0 w 350"/>
                    <a:gd name="T33" fmla="*/ 0 h 443"/>
                    <a:gd name="T34" fmla="*/ 1 w 350"/>
                    <a:gd name="T35" fmla="*/ 0 h 443"/>
                    <a:gd name="T36" fmla="*/ 2 w 350"/>
                    <a:gd name="T37" fmla="*/ 0 h 443"/>
                    <a:gd name="T38" fmla="*/ 2 w 350"/>
                    <a:gd name="T39" fmla="*/ 0 h 443"/>
                    <a:gd name="T40" fmla="*/ 3 w 350"/>
                    <a:gd name="T41" fmla="*/ 1 h 443"/>
                    <a:gd name="T42" fmla="*/ 3 w 350"/>
                    <a:gd name="T43" fmla="*/ 1 h 443"/>
                    <a:gd name="T44" fmla="*/ 4 w 350"/>
                    <a:gd name="T45" fmla="*/ 1 h 443"/>
                    <a:gd name="T46" fmla="*/ 4 w 350"/>
                    <a:gd name="T47" fmla="*/ 1 h 443"/>
                    <a:gd name="T48" fmla="*/ 4 w 350"/>
                    <a:gd name="T49" fmla="*/ 1 h 443"/>
                    <a:gd name="T50" fmla="*/ 13 w 350"/>
                    <a:gd name="T51" fmla="*/ 13 h 443"/>
                    <a:gd name="T52" fmla="*/ 12 w 350"/>
                    <a:gd name="T53" fmla="*/ 13 h 443"/>
                    <a:gd name="T54" fmla="*/ 11 w 350"/>
                    <a:gd name="T55" fmla="*/ 12 h 443"/>
                    <a:gd name="T56" fmla="*/ 10 w 350"/>
                    <a:gd name="T57" fmla="*/ 12 h 443"/>
                    <a:gd name="T58" fmla="*/ 10 w 350"/>
                    <a:gd name="T59" fmla="*/ 11 h 443"/>
                    <a:gd name="T60" fmla="*/ 9 w 350"/>
                    <a:gd name="T61" fmla="*/ 10 h 443"/>
                    <a:gd name="T62" fmla="*/ 8 w 350"/>
                    <a:gd name="T63" fmla="*/ 9 h 443"/>
                    <a:gd name="T64" fmla="*/ 7 w 350"/>
                    <a:gd name="T65" fmla="*/ 9 h 443"/>
                    <a:gd name="T66" fmla="*/ 6 w 350"/>
                    <a:gd name="T67" fmla="*/ 8 h 44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350" h="443">
                      <a:moveTo>
                        <a:pt x="315" y="443"/>
                      </a:moveTo>
                      <a:lnTo>
                        <a:pt x="255" y="357"/>
                      </a:lnTo>
                      <a:lnTo>
                        <a:pt x="264" y="357"/>
                      </a:lnTo>
                      <a:lnTo>
                        <a:pt x="271" y="357"/>
                      </a:lnTo>
                      <a:lnTo>
                        <a:pt x="278" y="353"/>
                      </a:lnTo>
                      <a:lnTo>
                        <a:pt x="283" y="351"/>
                      </a:lnTo>
                      <a:lnTo>
                        <a:pt x="285" y="346"/>
                      </a:lnTo>
                      <a:lnTo>
                        <a:pt x="285" y="337"/>
                      </a:lnTo>
                      <a:lnTo>
                        <a:pt x="285" y="332"/>
                      </a:lnTo>
                      <a:lnTo>
                        <a:pt x="288" y="327"/>
                      </a:lnTo>
                      <a:lnTo>
                        <a:pt x="350" y="419"/>
                      </a:lnTo>
                      <a:lnTo>
                        <a:pt x="345" y="427"/>
                      </a:lnTo>
                      <a:lnTo>
                        <a:pt x="336" y="436"/>
                      </a:lnTo>
                      <a:lnTo>
                        <a:pt x="326" y="441"/>
                      </a:lnTo>
                      <a:lnTo>
                        <a:pt x="315" y="443"/>
                      </a:lnTo>
                      <a:close/>
                      <a:moveTo>
                        <a:pt x="93" y="125"/>
                      </a:moveTo>
                      <a:lnTo>
                        <a:pt x="0" y="0"/>
                      </a:lnTo>
                      <a:lnTo>
                        <a:pt x="13" y="3"/>
                      </a:lnTo>
                      <a:lnTo>
                        <a:pt x="27" y="3"/>
                      </a:lnTo>
                      <a:lnTo>
                        <a:pt x="41" y="6"/>
                      </a:lnTo>
                      <a:lnTo>
                        <a:pt x="54" y="11"/>
                      </a:lnTo>
                      <a:lnTo>
                        <a:pt x="57" y="14"/>
                      </a:lnTo>
                      <a:lnTo>
                        <a:pt x="63" y="16"/>
                      </a:lnTo>
                      <a:lnTo>
                        <a:pt x="68" y="20"/>
                      </a:lnTo>
                      <a:lnTo>
                        <a:pt x="73" y="25"/>
                      </a:lnTo>
                      <a:lnTo>
                        <a:pt x="212" y="217"/>
                      </a:lnTo>
                      <a:lnTo>
                        <a:pt x="198" y="210"/>
                      </a:lnTo>
                      <a:lnTo>
                        <a:pt x="182" y="199"/>
                      </a:lnTo>
                      <a:lnTo>
                        <a:pt x="169" y="188"/>
                      </a:lnTo>
                      <a:lnTo>
                        <a:pt x="155" y="175"/>
                      </a:lnTo>
                      <a:lnTo>
                        <a:pt x="139" y="164"/>
                      </a:lnTo>
                      <a:lnTo>
                        <a:pt x="125" y="150"/>
                      </a:lnTo>
                      <a:lnTo>
                        <a:pt x="109" y="139"/>
                      </a:lnTo>
                      <a:lnTo>
                        <a:pt x="93" y="125"/>
                      </a:lnTo>
                      <a:close/>
                    </a:path>
                  </a:pathLst>
                </a:custGeom>
                <a:solidFill>
                  <a:srgbClr val="709E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420">
                  <a:extLst>
                    <a:ext uri="{FF2B5EF4-FFF2-40B4-BE49-F238E27FC236}">
                      <a16:creationId xmlns:a16="http://schemas.microsoft.com/office/drawing/2014/main" id="{4EECC7B3-5FE9-4522-AB11-F491E9AA45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7" y="1323"/>
                  <a:ext cx="83" cy="108"/>
                </a:xfrm>
                <a:custGeom>
                  <a:avLst/>
                  <a:gdLst>
                    <a:gd name="T0" fmla="*/ 19 w 331"/>
                    <a:gd name="T1" fmla="*/ 27 h 433"/>
                    <a:gd name="T2" fmla="*/ 15 w 331"/>
                    <a:gd name="T3" fmla="*/ 22 h 433"/>
                    <a:gd name="T4" fmla="*/ 15 w 331"/>
                    <a:gd name="T5" fmla="*/ 22 h 433"/>
                    <a:gd name="T6" fmla="*/ 16 w 331"/>
                    <a:gd name="T7" fmla="*/ 22 h 433"/>
                    <a:gd name="T8" fmla="*/ 16 w 331"/>
                    <a:gd name="T9" fmla="*/ 21 h 433"/>
                    <a:gd name="T10" fmla="*/ 16 w 331"/>
                    <a:gd name="T11" fmla="*/ 20 h 433"/>
                    <a:gd name="T12" fmla="*/ 16 w 331"/>
                    <a:gd name="T13" fmla="*/ 19 h 433"/>
                    <a:gd name="T14" fmla="*/ 16 w 331"/>
                    <a:gd name="T15" fmla="*/ 19 h 433"/>
                    <a:gd name="T16" fmla="*/ 21 w 331"/>
                    <a:gd name="T17" fmla="*/ 24 h 433"/>
                    <a:gd name="T18" fmla="*/ 21 w 331"/>
                    <a:gd name="T19" fmla="*/ 25 h 433"/>
                    <a:gd name="T20" fmla="*/ 20 w 331"/>
                    <a:gd name="T21" fmla="*/ 25 h 433"/>
                    <a:gd name="T22" fmla="*/ 20 w 331"/>
                    <a:gd name="T23" fmla="*/ 25 h 433"/>
                    <a:gd name="T24" fmla="*/ 20 w 331"/>
                    <a:gd name="T25" fmla="*/ 26 h 433"/>
                    <a:gd name="T26" fmla="*/ 20 w 331"/>
                    <a:gd name="T27" fmla="*/ 26 h 433"/>
                    <a:gd name="T28" fmla="*/ 19 w 331"/>
                    <a:gd name="T29" fmla="*/ 27 h 433"/>
                    <a:gd name="T30" fmla="*/ 19 w 331"/>
                    <a:gd name="T31" fmla="*/ 27 h 433"/>
                    <a:gd name="T32" fmla="*/ 19 w 331"/>
                    <a:gd name="T33" fmla="*/ 27 h 433"/>
                    <a:gd name="T34" fmla="*/ 8 w 331"/>
                    <a:gd name="T35" fmla="*/ 11 h 433"/>
                    <a:gd name="T36" fmla="*/ 0 w 331"/>
                    <a:gd name="T37" fmla="*/ 0 h 433"/>
                    <a:gd name="T38" fmla="*/ 0 w 331"/>
                    <a:gd name="T39" fmla="*/ 0 h 433"/>
                    <a:gd name="T40" fmla="*/ 1 w 331"/>
                    <a:gd name="T41" fmla="*/ 0 h 433"/>
                    <a:gd name="T42" fmla="*/ 1 w 331"/>
                    <a:gd name="T43" fmla="*/ 0 h 433"/>
                    <a:gd name="T44" fmla="*/ 1 w 331"/>
                    <a:gd name="T45" fmla="*/ 0 h 433"/>
                    <a:gd name="T46" fmla="*/ 2 w 331"/>
                    <a:gd name="T47" fmla="*/ 1 h 433"/>
                    <a:gd name="T48" fmla="*/ 3 w 331"/>
                    <a:gd name="T49" fmla="*/ 2 h 433"/>
                    <a:gd name="T50" fmla="*/ 4 w 331"/>
                    <a:gd name="T51" fmla="*/ 2 h 433"/>
                    <a:gd name="T52" fmla="*/ 5 w 331"/>
                    <a:gd name="T53" fmla="*/ 3 h 433"/>
                    <a:gd name="T54" fmla="*/ 14 w 331"/>
                    <a:gd name="T55" fmla="*/ 14 h 433"/>
                    <a:gd name="T56" fmla="*/ 13 w 331"/>
                    <a:gd name="T57" fmla="*/ 14 h 433"/>
                    <a:gd name="T58" fmla="*/ 13 w 331"/>
                    <a:gd name="T59" fmla="*/ 14 h 433"/>
                    <a:gd name="T60" fmla="*/ 12 w 331"/>
                    <a:gd name="T61" fmla="*/ 13 h 433"/>
                    <a:gd name="T62" fmla="*/ 11 w 331"/>
                    <a:gd name="T63" fmla="*/ 13 h 433"/>
                    <a:gd name="T64" fmla="*/ 10 w 331"/>
                    <a:gd name="T65" fmla="*/ 12 h 433"/>
                    <a:gd name="T66" fmla="*/ 9 w 331"/>
                    <a:gd name="T67" fmla="*/ 12 h 433"/>
                    <a:gd name="T68" fmla="*/ 9 w 331"/>
                    <a:gd name="T69" fmla="*/ 11 h 433"/>
                    <a:gd name="T70" fmla="*/ 8 w 331"/>
                    <a:gd name="T71" fmla="*/ 11 h 43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31" h="433">
                      <a:moveTo>
                        <a:pt x="299" y="433"/>
                      </a:moveTo>
                      <a:lnTo>
                        <a:pt x="243" y="348"/>
                      </a:lnTo>
                      <a:lnTo>
                        <a:pt x="245" y="348"/>
                      </a:lnTo>
                      <a:lnTo>
                        <a:pt x="248" y="348"/>
                      </a:lnTo>
                      <a:lnTo>
                        <a:pt x="250" y="334"/>
                      </a:lnTo>
                      <a:lnTo>
                        <a:pt x="255" y="324"/>
                      </a:lnTo>
                      <a:lnTo>
                        <a:pt x="259" y="310"/>
                      </a:lnTo>
                      <a:lnTo>
                        <a:pt x="261" y="299"/>
                      </a:lnTo>
                      <a:lnTo>
                        <a:pt x="331" y="394"/>
                      </a:lnTo>
                      <a:lnTo>
                        <a:pt x="326" y="400"/>
                      </a:lnTo>
                      <a:lnTo>
                        <a:pt x="324" y="405"/>
                      </a:lnTo>
                      <a:lnTo>
                        <a:pt x="321" y="410"/>
                      </a:lnTo>
                      <a:lnTo>
                        <a:pt x="315" y="416"/>
                      </a:lnTo>
                      <a:lnTo>
                        <a:pt x="313" y="421"/>
                      </a:lnTo>
                      <a:lnTo>
                        <a:pt x="308" y="427"/>
                      </a:lnTo>
                      <a:lnTo>
                        <a:pt x="305" y="430"/>
                      </a:lnTo>
                      <a:lnTo>
                        <a:pt x="299" y="433"/>
                      </a:lnTo>
                      <a:close/>
                      <a:moveTo>
                        <a:pt x="120" y="172"/>
                      </a:move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8" y="6"/>
                      </a:lnTo>
                      <a:lnTo>
                        <a:pt x="14" y="8"/>
                      </a:lnTo>
                      <a:lnTo>
                        <a:pt x="19" y="8"/>
                      </a:lnTo>
                      <a:lnTo>
                        <a:pt x="36" y="20"/>
                      </a:lnTo>
                      <a:lnTo>
                        <a:pt x="52" y="27"/>
                      </a:lnTo>
                      <a:lnTo>
                        <a:pt x="68" y="38"/>
                      </a:lnTo>
                      <a:lnTo>
                        <a:pt x="84" y="52"/>
                      </a:lnTo>
                      <a:lnTo>
                        <a:pt x="215" y="232"/>
                      </a:lnTo>
                      <a:lnTo>
                        <a:pt x="207" y="228"/>
                      </a:lnTo>
                      <a:lnTo>
                        <a:pt x="199" y="223"/>
                      </a:lnTo>
                      <a:lnTo>
                        <a:pt x="188" y="218"/>
                      </a:lnTo>
                      <a:lnTo>
                        <a:pt x="174" y="209"/>
                      </a:lnTo>
                      <a:lnTo>
                        <a:pt x="160" y="202"/>
                      </a:lnTo>
                      <a:lnTo>
                        <a:pt x="147" y="193"/>
                      </a:lnTo>
                      <a:lnTo>
                        <a:pt x="134" y="182"/>
                      </a:lnTo>
                      <a:lnTo>
                        <a:pt x="120" y="172"/>
                      </a:lnTo>
                      <a:close/>
                    </a:path>
                  </a:pathLst>
                </a:custGeom>
                <a:solidFill>
                  <a:srgbClr val="72A0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Freeform 421">
                  <a:extLst>
                    <a:ext uri="{FF2B5EF4-FFF2-40B4-BE49-F238E27FC236}">
                      <a16:creationId xmlns:a16="http://schemas.microsoft.com/office/drawing/2014/main" id="{4F7CDD68-BEFB-4FFC-BCA1-EA6814C04E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7" y="1329"/>
                  <a:ext cx="76" cy="98"/>
                </a:xfrm>
                <a:custGeom>
                  <a:avLst/>
                  <a:gdLst>
                    <a:gd name="T0" fmla="*/ 17 w 305"/>
                    <a:gd name="T1" fmla="*/ 24 h 394"/>
                    <a:gd name="T2" fmla="*/ 13 w 305"/>
                    <a:gd name="T3" fmla="*/ 19 h 394"/>
                    <a:gd name="T4" fmla="*/ 14 w 305"/>
                    <a:gd name="T5" fmla="*/ 18 h 394"/>
                    <a:gd name="T6" fmla="*/ 14 w 305"/>
                    <a:gd name="T7" fmla="*/ 17 h 394"/>
                    <a:gd name="T8" fmla="*/ 14 w 305"/>
                    <a:gd name="T9" fmla="*/ 16 h 394"/>
                    <a:gd name="T10" fmla="*/ 14 w 305"/>
                    <a:gd name="T11" fmla="*/ 15 h 394"/>
                    <a:gd name="T12" fmla="*/ 19 w 305"/>
                    <a:gd name="T13" fmla="*/ 22 h 394"/>
                    <a:gd name="T14" fmla="*/ 19 w 305"/>
                    <a:gd name="T15" fmla="*/ 22 h 394"/>
                    <a:gd name="T16" fmla="*/ 18 w 305"/>
                    <a:gd name="T17" fmla="*/ 23 h 394"/>
                    <a:gd name="T18" fmla="*/ 18 w 305"/>
                    <a:gd name="T19" fmla="*/ 24 h 394"/>
                    <a:gd name="T20" fmla="*/ 17 w 305"/>
                    <a:gd name="T21" fmla="*/ 24 h 394"/>
                    <a:gd name="T22" fmla="*/ 9 w 305"/>
                    <a:gd name="T23" fmla="*/ 12 h 394"/>
                    <a:gd name="T24" fmla="*/ 0 w 305"/>
                    <a:gd name="T25" fmla="*/ 0 h 394"/>
                    <a:gd name="T26" fmla="*/ 1 w 305"/>
                    <a:gd name="T27" fmla="*/ 0 h 394"/>
                    <a:gd name="T28" fmla="*/ 2 w 305"/>
                    <a:gd name="T29" fmla="*/ 1 h 394"/>
                    <a:gd name="T30" fmla="*/ 3 w 305"/>
                    <a:gd name="T31" fmla="*/ 1 h 394"/>
                    <a:gd name="T32" fmla="*/ 3 w 305"/>
                    <a:gd name="T33" fmla="*/ 2 h 394"/>
                    <a:gd name="T34" fmla="*/ 4 w 305"/>
                    <a:gd name="T35" fmla="*/ 3 h 394"/>
                    <a:gd name="T36" fmla="*/ 5 w 305"/>
                    <a:gd name="T37" fmla="*/ 3 h 394"/>
                    <a:gd name="T38" fmla="*/ 6 w 305"/>
                    <a:gd name="T39" fmla="*/ 4 h 394"/>
                    <a:gd name="T40" fmla="*/ 7 w 305"/>
                    <a:gd name="T41" fmla="*/ 5 h 394"/>
                    <a:gd name="T42" fmla="*/ 11 w 305"/>
                    <a:gd name="T43" fmla="*/ 11 h 394"/>
                    <a:gd name="T44" fmla="*/ 11 w 305"/>
                    <a:gd name="T45" fmla="*/ 12 h 394"/>
                    <a:gd name="T46" fmla="*/ 11 w 305"/>
                    <a:gd name="T47" fmla="*/ 12 h 394"/>
                    <a:gd name="T48" fmla="*/ 11 w 305"/>
                    <a:gd name="T49" fmla="*/ 13 h 394"/>
                    <a:gd name="T50" fmla="*/ 11 w 305"/>
                    <a:gd name="T51" fmla="*/ 13 h 394"/>
                    <a:gd name="T52" fmla="*/ 11 w 305"/>
                    <a:gd name="T53" fmla="*/ 13 h 394"/>
                    <a:gd name="T54" fmla="*/ 10 w 305"/>
                    <a:gd name="T55" fmla="*/ 13 h 394"/>
                    <a:gd name="T56" fmla="*/ 9 w 305"/>
                    <a:gd name="T57" fmla="*/ 12 h 394"/>
                    <a:gd name="T58" fmla="*/ 9 w 305"/>
                    <a:gd name="T59" fmla="*/ 12 h 394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305" h="394">
                      <a:moveTo>
                        <a:pt x="277" y="394"/>
                      </a:moveTo>
                      <a:lnTo>
                        <a:pt x="215" y="302"/>
                      </a:lnTo>
                      <a:lnTo>
                        <a:pt x="221" y="288"/>
                      </a:lnTo>
                      <a:lnTo>
                        <a:pt x="223" y="275"/>
                      </a:lnTo>
                      <a:lnTo>
                        <a:pt x="228" y="261"/>
                      </a:lnTo>
                      <a:lnTo>
                        <a:pt x="231" y="247"/>
                      </a:lnTo>
                      <a:lnTo>
                        <a:pt x="305" y="348"/>
                      </a:lnTo>
                      <a:lnTo>
                        <a:pt x="299" y="358"/>
                      </a:lnTo>
                      <a:lnTo>
                        <a:pt x="291" y="370"/>
                      </a:lnTo>
                      <a:lnTo>
                        <a:pt x="286" y="383"/>
                      </a:lnTo>
                      <a:lnTo>
                        <a:pt x="277" y="394"/>
                      </a:lnTo>
                      <a:close/>
                      <a:moveTo>
                        <a:pt x="139" y="192"/>
                      </a:moveTo>
                      <a:lnTo>
                        <a:pt x="0" y="0"/>
                      </a:lnTo>
                      <a:lnTo>
                        <a:pt x="14" y="5"/>
                      </a:lnTo>
                      <a:lnTo>
                        <a:pt x="27" y="14"/>
                      </a:lnTo>
                      <a:lnTo>
                        <a:pt x="44" y="24"/>
                      </a:lnTo>
                      <a:lnTo>
                        <a:pt x="57" y="33"/>
                      </a:lnTo>
                      <a:lnTo>
                        <a:pt x="71" y="44"/>
                      </a:lnTo>
                      <a:lnTo>
                        <a:pt x="85" y="54"/>
                      </a:lnTo>
                      <a:lnTo>
                        <a:pt x="98" y="68"/>
                      </a:lnTo>
                      <a:lnTo>
                        <a:pt x="112" y="79"/>
                      </a:lnTo>
                      <a:lnTo>
                        <a:pt x="182" y="180"/>
                      </a:lnTo>
                      <a:lnTo>
                        <a:pt x="182" y="187"/>
                      </a:lnTo>
                      <a:lnTo>
                        <a:pt x="182" y="196"/>
                      </a:lnTo>
                      <a:lnTo>
                        <a:pt x="182" y="204"/>
                      </a:lnTo>
                      <a:lnTo>
                        <a:pt x="182" y="215"/>
                      </a:lnTo>
                      <a:lnTo>
                        <a:pt x="171" y="210"/>
                      </a:lnTo>
                      <a:lnTo>
                        <a:pt x="161" y="204"/>
                      </a:lnTo>
                      <a:lnTo>
                        <a:pt x="150" y="199"/>
                      </a:lnTo>
                      <a:lnTo>
                        <a:pt x="139" y="192"/>
                      </a:lnTo>
                      <a:close/>
                    </a:path>
                  </a:pathLst>
                </a:custGeom>
                <a:solidFill>
                  <a:srgbClr val="75A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422">
                  <a:extLst>
                    <a:ext uri="{FF2B5EF4-FFF2-40B4-BE49-F238E27FC236}">
                      <a16:creationId xmlns:a16="http://schemas.microsoft.com/office/drawing/2014/main" id="{9CDA13BF-C9AA-4835-A479-ACD2E26658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39" y="1336"/>
                  <a:ext cx="66" cy="86"/>
                </a:xfrm>
                <a:custGeom>
                  <a:avLst/>
                  <a:gdLst>
                    <a:gd name="T0" fmla="*/ 15 w 265"/>
                    <a:gd name="T1" fmla="*/ 22 h 342"/>
                    <a:gd name="T2" fmla="*/ 11 w 265"/>
                    <a:gd name="T3" fmla="*/ 16 h 342"/>
                    <a:gd name="T4" fmla="*/ 11 w 265"/>
                    <a:gd name="T5" fmla="*/ 15 h 342"/>
                    <a:gd name="T6" fmla="*/ 11 w 265"/>
                    <a:gd name="T7" fmla="*/ 14 h 342"/>
                    <a:gd name="T8" fmla="*/ 11 w 265"/>
                    <a:gd name="T9" fmla="*/ 13 h 342"/>
                    <a:gd name="T10" fmla="*/ 11 w 265"/>
                    <a:gd name="T11" fmla="*/ 12 h 342"/>
                    <a:gd name="T12" fmla="*/ 16 w 265"/>
                    <a:gd name="T13" fmla="*/ 19 h 342"/>
                    <a:gd name="T14" fmla="*/ 16 w 265"/>
                    <a:gd name="T15" fmla="*/ 19 h 342"/>
                    <a:gd name="T16" fmla="*/ 16 w 265"/>
                    <a:gd name="T17" fmla="*/ 20 h 342"/>
                    <a:gd name="T18" fmla="*/ 16 w 265"/>
                    <a:gd name="T19" fmla="*/ 21 h 342"/>
                    <a:gd name="T20" fmla="*/ 15 w 265"/>
                    <a:gd name="T21" fmla="*/ 22 h 342"/>
                    <a:gd name="T22" fmla="*/ 8 w 265"/>
                    <a:gd name="T23" fmla="*/ 11 h 342"/>
                    <a:gd name="T24" fmla="*/ 0 w 265"/>
                    <a:gd name="T25" fmla="*/ 0 h 342"/>
                    <a:gd name="T26" fmla="*/ 1 w 265"/>
                    <a:gd name="T27" fmla="*/ 1 h 342"/>
                    <a:gd name="T28" fmla="*/ 2 w 265"/>
                    <a:gd name="T29" fmla="*/ 2 h 342"/>
                    <a:gd name="T30" fmla="*/ 3 w 265"/>
                    <a:gd name="T31" fmla="*/ 3 h 342"/>
                    <a:gd name="T32" fmla="*/ 4 w 265"/>
                    <a:gd name="T33" fmla="*/ 4 h 342"/>
                    <a:gd name="T34" fmla="*/ 5 w 265"/>
                    <a:gd name="T35" fmla="*/ 5 h 342"/>
                    <a:gd name="T36" fmla="*/ 6 w 265"/>
                    <a:gd name="T37" fmla="*/ 6 h 342"/>
                    <a:gd name="T38" fmla="*/ 7 w 265"/>
                    <a:gd name="T39" fmla="*/ 7 h 342"/>
                    <a:gd name="T40" fmla="*/ 8 w 265"/>
                    <a:gd name="T41" fmla="*/ 8 h 342"/>
                    <a:gd name="T42" fmla="*/ 8 w 265"/>
                    <a:gd name="T43" fmla="*/ 9 h 342"/>
                    <a:gd name="T44" fmla="*/ 8 w 265"/>
                    <a:gd name="T45" fmla="*/ 10 h 342"/>
                    <a:gd name="T46" fmla="*/ 8 w 265"/>
                    <a:gd name="T47" fmla="*/ 11 h 342"/>
                    <a:gd name="T48" fmla="*/ 8 w 265"/>
                    <a:gd name="T49" fmla="*/ 12 h 342"/>
                    <a:gd name="T50" fmla="*/ 8 w 265"/>
                    <a:gd name="T51" fmla="*/ 12 h 342"/>
                    <a:gd name="T52" fmla="*/ 8 w 265"/>
                    <a:gd name="T53" fmla="*/ 11 h 342"/>
                    <a:gd name="T54" fmla="*/ 8 w 265"/>
                    <a:gd name="T55" fmla="*/ 11 h 342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265" h="342">
                      <a:moveTo>
                        <a:pt x="247" y="342"/>
                      </a:moveTo>
                      <a:lnTo>
                        <a:pt x="177" y="247"/>
                      </a:lnTo>
                      <a:lnTo>
                        <a:pt x="180" y="231"/>
                      </a:lnTo>
                      <a:lnTo>
                        <a:pt x="182" y="215"/>
                      </a:lnTo>
                      <a:lnTo>
                        <a:pt x="185" y="198"/>
                      </a:lnTo>
                      <a:lnTo>
                        <a:pt x="185" y="185"/>
                      </a:lnTo>
                      <a:lnTo>
                        <a:pt x="265" y="293"/>
                      </a:lnTo>
                      <a:lnTo>
                        <a:pt x="261" y="304"/>
                      </a:lnTo>
                      <a:lnTo>
                        <a:pt x="256" y="318"/>
                      </a:lnTo>
                      <a:lnTo>
                        <a:pt x="253" y="328"/>
                      </a:lnTo>
                      <a:lnTo>
                        <a:pt x="247" y="342"/>
                      </a:lnTo>
                      <a:close/>
                      <a:moveTo>
                        <a:pt x="131" y="180"/>
                      </a:moveTo>
                      <a:lnTo>
                        <a:pt x="0" y="0"/>
                      </a:lnTo>
                      <a:lnTo>
                        <a:pt x="20" y="14"/>
                      </a:lnTo>
                      <a:lnTo>
                        <a:pt x="39" y="27"/>
                      </a:lnTo>
                      <a:lnTo>
                        <a:pt x="58" y="40"/>
                      </a:lnTo>
                      <a:lnTo>
                        <a:pt x="74" y="57"/>
                      </a:lnTo>
                      <a:lnTo>
                        <a:pt x="90" y="74"/>
                      </a:lnTo>
                      <a:lnTo>
                        <a:pt x="106" y="87"/>
                      </a:lnTo>
                      <a:lnTo>
                        <a:pt x="120" y="104"/>
                      </a:lnTo>
                      <a:lnTo>
                        <a:pt x="136" y="120"/>
                      </a:lnTo>
                      <a:lnTo>
                        <a:pt x="136" y="136"/>
                      </a:lnTo>
                      <a:lnTo>
                        <a:pt x="136" y="152"/>
                      </a:lnTo>
                      <a:lnTo>
                        <a:pt x="136" y="169"/>
                      </a:lnTo>
                      <a:lnTo>
                        <a:pt x="136" y="185"/>
                      </a:lnTo>
                      <a:lnTo>
                        <a:pt x="136" y="182"/>
                      </a:lnTo>
                      <a:lnTo>
                        <a:pt x="134" y="180"/>
                      </a:lnTo>
                      <a:lnTo>
                        <a:pt x="131" y="180"/>
                      </a:lnTo>
                      <a:close/>
                    </a:path>
                  </a:pathLst>
                </a:custGeom>
                <a:solidFill>
                  <a:srgbClr val="75A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Freeform 423">
                  <a:extLst>
                    <a:ext uri="{FF2B5EF4-FFF2-40B4-BE49-F238E27FC236}">
                      <a16:creationId xmlns:a16="http://schemas.microsoft.com/office/drawing/2014/main" id="{B21E6BF1-C3A1-4914-B113-0C725F1A29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5" y="1349"/>
                  <a:ext cx="50" cy="67"/>
                </a:xfrm>
                <a:custGeom>
                  <a:avLst/>
                  <a:gdLst>
                    <a:gd name="T0" fmla="*/ 12 w 199"/>
                    <a:gd name="T1" fmla="*/ 17 h 269"/>
                    <a:gd name="T2" fmla="*/ 8 w 199"/>
                    <a:gd name="T3" fmla="*/ 10 h 269"/>
                    <a:gd name="T4" fmla="*/ 8 w 199"/>
                    <a:gd name="T5" fmla="*/ 9 h 269"/>
                    <a:gd name="T6" fmla="*/ 8 w 199"/>
                    <a:gd name="T7" fmla="*/ 8 h 269"/>
                    <a:gd name="T8" fmla="*/ 8 w 199"/>
                    <a:gd name="T9" fmla="*/ 7 h 269"/>
                    <a:gd name="T10" fmla="*/ 8 w 199"/>
                    <a:gd name="T11" fmla="*/ 6 h 269"/>
                    <a:gd name="T12" fmla="*/ 12 w 199"/>
                    <a:gd name="T13" fmla="*/ 12 h 269"/>
                    <a:gd name="T14" fmla="*/ 12 w 199"/>
                    <a:gd name="T15" fmla="*/ 13 h 269"/>
                    <a:gd name="T16" fmla="*/ 13 w 199"/>
                    <a:gd name="T17" fmla="*/ 14 h 269"/>
                    <a:gd name="T18" fmla="*/ 13 w 199"/>
                    <a:gd name="T19" fmla="*/ 14 h 269"/>
                    <a:gd name="T20" fmla="*/ 13 w 199"/>
                    <a:gd name="T21" fmla="*/ 15 h 269"/>
                    <a:gd name="T22" fmla="*/ 13 w 199"/>
                    <a:gd name="T23" fmla="*/ 15 h 269"/>
                    <a:gd name="T24" fmla="*/ 12 w 199"/>
                    <a:gd name="T25" fmla="*/ 16 h 269"/>
                    <a:gd name="T26" fmla="*/ 12 w 199"/>
                    <a:gd name="T27" fmla="*/ 16 h 269"/>
                    <a:gd name="T28" fmla="*/ 12 w 199"/>
                    <a:gd name="T29" fmla="*/ 17 h 269"/>
                    <a:gd name="T30" fmla="*/ 5 w 199"/>
                    <a:gd name="T31" fmla="*/ 6 h 269"/>
                    <a:gd name="T32" fmla="*/ 0 w 199"/>
                    <a:gd name="T33" fmla="*/ 0 h 269"/>
                    <a:gd name="T34" fmla="*/ 1 w 199"/>
                    <a:gd name="T35" fmla="*/ 1 h 269"/>
                    <a:gd name="T36" fmla="*/ 2 w 199"/>
                    <a:gd name="T37" fmla="*/ 2 h 269"/>
                    <a:gd name="T38" fmla="*/ 4 w 199"/>
                    <a:gd name="T39" fmla="*/ 3 h 269"/>
                    <a:gd name="T40" fmla="*/ 5 w 199"/>
                    <a:gd name="T41" fmla="*/ 4 h 269"/>
                    <a:gd name="T42" fmla="*/ 5 w 199"/>
                    <a:gd name="T43" fmla="*/ 5 h 269"/>
                    <a:gd name="T44" fmla="*/ 5 w 199"/>
                    <a:gd name="T45" fmla="*/ 5 h 269"/>
                    <a:gd name="T46" fmla="*/ 5 w 199"/>
                    <a:gd name="T47" fmla="*/ 6 h 269"/>
                    <a:gd name="T48" fmla="*/ 5 w 199"/>
                    <a:gd name="T49" fmla="*/ 6 h 26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199" h="269">
                      <a:moveTo>
                        <a:pt x="193" y="269"/>
                      </a:moveTo>
                      <a:lnTo>
                        <a:pt x="119" y="168"/>
                      </a:lnTo>
                      <a:lnTo>
                        <a:pt x="119" y="152"/>
                      </a:lnTo>
                      <a:lnTo>
                        <a:pt x="119" y="133"/>
                      </a:lnTo>
                      <a:lnTo>
                        <a:pt x="119" y="117"/>
                      </a:lnTo>
                      <a:lnTo>
                        <a:pt x="119" y="97"/>
                      </a:lnTo>
                      <a:lnTo>
                        <a:pt x="193" y="201"/>
                      </a:lnTo>
                      <a:lnTo>
                        <a:pt x="195" y="212"/>
                      </a:lnTo>
                      <a:lnTo>
                        <a:pt x="199" y="219"/>
                      </a:lnTo>
                      <a:lnTo>
                        <a:pt x="199" y="231"/>
                      </a:lnTo>
                      <a:lnTo>
                        <a:pt x="199" y="239"/>
                      </a:lnTo>
                      <a:lnTo>
                        <a:pt x="199" y="247"/>
                      </a:lnTo>
                      <a:lnTo>
                        <a:pt x="195" y="255"/>
                      </a:lnTo>
                      <a:lnTo>
                        <a:pt x="193" y="263"/>
                      </a:lnTo>
                      <a:lnTo>
                        <a:pt x="193" y="269"/>
                      </a:lnTo>
                      <a:close/>
                      <a:moveTo>
                        <a:pt x="70" y="101"/>
                      </a:moveTo>
                      <a:lnTo>
                        <a:pt x="0" y="0"/>
                      </a:lnTo>
                      <a:lnTo>
                        <a:pt x="19" y="16"/>
                      </a:lnTo>
                      <a:lnTo>
                        <a:pt x="35" y="35"/>
                      </a:lnTo>
                      <a:lnTo>
                        <a:pt x="54" y="51"/>
                      </a:lnTo>
                      <a:lnTo>
                        <a:pt x="70" y="71"/>
                      </a:lnTo>
                      <a:lnTo>
                        <a:pt x="70" y="78"/>
                      </a:lnTo>
                      <a:lnTo>
                        <a:pt x="70" y="87"/>
                      </a:lnTo>
                      <a:lnTo>
                        <a:pt x="70" y="95"/>
                      </a:lnTo>
                      <a:lnTo>
                        <a:pt x="70" y="101"/>
                      </a:lnTo>
                      <a:close/>
                    </a:path>
                  </a:pathLst>
                </a:custGeom>
                <a:solidFill>
                  <a:srgbClr val="7AA5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424">
                  <a:extLst>
                    <a:ext uri="{FF2B5EF4-FFF2-40B4-BE49-F238E27FC236}">
                      <a16:creationId xmlns:a16="http://schemas.microsoft.com/office/drawing/2014/main" id="{B79CF6A2-6C20-4EDA-9214-046771C0B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5" y="1362"/>
                  <a:ext cx="20" cy="48"/>
                </a:xfrm>
                <a:custGeom>
                  <a:avLst/>
                  <a:gdLst>
                    <a:gd name="T0" fmla="*/ 5 w 80"/>
                    <a:gd name="T1" fmla="*/ 12 h 189"/>
                    <a:gd name="T2" fmla="*/ 0 w 80"/>
                    <a:gd name="T3" fmla="*/ 5 h 189"/>
                    <a:gd name="T4" fmla="*/ 0 w 80"/>
                    <a:gd name="T5" fmla="*/ 4 h 189"/>
                    <a:gd name="T6" fmla="*/ 0 w 80"/>
                    <a:gd name="T7" fmla="*/ 3 h 189"/>
                    <a:gd name="T8" fmla="*/ 0 w 80"/>
                    <a:gd name="T9" fmla="*/ 1 h 189"/>
                    <a:gd name="T10" fmla="*/ 0 w 80"/>
                    <a:gd name="T11" fmla="*/ 0 h 189"/>
                    <a:gd name="T12" fmla="*/ 4 w 80"/>
                    <a:gd name="T13" fmla="*/ 6 h 189"/>
                    <a:gd name="T14" fmla="*/ 5 w 80"/>
                    <a:gd name="T15" fmla="*/ 7 h 189"/>
                    <a:gd name="T16" fmla="*/ 5 w 80"/>
                    <a:gd name="T17" fmla="*/ 9 h 189"/>
                    <a:gd name="T18" fmla="*/ 5 w 80"/>
                    <a:gd name="T19" fmla="*/ 10 h 189"/>
                    <a:gd name="T20" fmla="*/ 5 w 80"/>
                    <a:gd name="T21" fmla="*/ 12 h 189"/>
                    <a:gd name="T22" fmla="*/ 5 w 80"/>
                    <a:gd name="T23" fmla="*/ 12 h 189"/>
                    <a:gd name="T24" fmla="*/ 5 w 80"/>
                    <a:gd name="T25" fmla="*/ 12 h 18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0" h="189">
                      <a:moveTo>
                        <a:pt x="80" y="189"/>
                      </a:moveTo>
                      <a:lnTo>
                        <a:pt x="0" y="81"/>
                      </a:lnTo>
                      <a:lnTo>
                        <a:pt x="0" y="58"/>
                      </a:lnTo>
                      <a:lnTo>
                        <a:pt x="0" y="40"/>
                      </a:ln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62" y="92"/>
                      </a:lnTo>
                      <a:lnTo>
                        <a:pt x="71" y="113"/>
                      </a:lnTo>
                      <a:lnTo>
                        <a:pt x="76" y="138"/>
                      </a:lnTo>
                      <a:lnTo>
                        <a:pt x="80" y="162"/>
                      </a:lnTo>
                      <a:lnTo>
                        <a:pt x="80" y="184"/>
                      </a:lnTo>
                      <a:lnTo>
                        <a:pt x="80" y="187"/>
                      </a:lnTo>
                      <a:lnTo>
                        <a:pt x="80" y="189"/>
                      </a:lnTo>
                      <a:close/>
                    </a:path>
                  </a:pathLst>
                </a:custGeom>
                <a:solidFill>
                  <a:srgbClr val="7AA5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Freeform 425">
                  <a:extLst>
                    <a:ext uri="{FF2B5EF4-FFF2-40B4-BE49-F238E27FC236}">
                      <a16:creationId xmlns:a16="http://schemas.microsoft.com/office/drawing/2014/main" id="{CCA0A84E-FE1C-401D-B2B0-38CB580333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4" y="1352"/>
                  <a:ext cx="19" cy="47"/>
                </a:xfrm>
                <a:custGeom>
                  <a:avLst/>
                  <a:gdLst>
                    <a:gd name="T0" fmla="*/ 5 w 77"/>
                    <a:gd name="T1" fmla="*/ 12 h 188"/>
                    <a:gd name="T2" fmla="*/ 0 w 77"/>
                    <a:gd name="T3" fmla="*/ 5 h 188"/>
                    <a:gd name="T4" fmla="*/ 0 w 77"/>
                    <a:gd name="T5" fmla="*/ 4 h 188"/>
                    <a:gd name="T6" fmla="*/ 0 w 77"/>
                    <a:gd name="T7" fmla="*/ 3 h 188"/>
                    <a:gd name="T8" fmla="*/ 0 w 77"/>
                    <a:gd name="T9" fmla="*/ 1 h 188"/>
                    <a:gd name="T10" fmla="*/ 0 w 77"/>
                    <a:gd name="T11" fmla="*/ 0 h 188"/>
                    <a:gd name="T12" fmla="*/ 3 w 77"/>
                    <a:gd name="T13" fmla="*/ 4 h 188"/>
                    <a:gd name="T14" fmla="*/ 3 w 77"/>
                    <a:gd name="T15" fmla="*/ 6 h 188"/>
                    <a:gd name="T16" fmla="*/ 4 w 77"/>
                    <a:gd name="T17" fmla="*/ 8 h 188"/>
                    <a:gd name="T18" fmla="*/ 4 w 77"/>
                    <a:gd name="T19" fmla="*/ 10 h 188"/>
                    <a:gd name="T20" fmla="*/ 5 w 77"/>
                    <a:gd name="T21" fmla="*/ 12 h 18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77" h="188">
                      <a:moveTo>
                        <a:pt x="77" y="188"/>
                      </a:moveTo>
                      <a:lnTo>
                        <a:pt x="3" y="84"/>
                      </a:lnTo>
                      <a:lnTo>
                        <a:pt x="3" y="63"/>
                      </a:lnTo>
                      <a:lnTo>
                        <a:pt x="3" y="42"/>
                      </a:lnTo>
                      <a:lnTo>
                        <a:pt x="3" y="19"/>
                      </a:lnTo>
                      <a:lnTo>
                        <a:pt x="0" y="0"/>
                      </a:lnTo>
                      <a:lnTo>
                        <a:pt x="47" y="63"/>
                      </a:lnTo>
                      <a:lnTo>
                        <a:pt x="58" y="93"/>
                      </a:lnTo>
                      <a:lnTo>
                        <a:pt x="65" y="123"/>
                      </a:lnTo>
                      <a:lnTo>
                        <a:pt x="74" y="155"/>
                      </a:lnTo>
                      <a:lnTo>
                        <a:pt x="77" y="188"/>
                      </a:lnTo>
                      <a:close/>
                    </a:path>
                  </a:pathLst>
                </a:custGeom>
                <a:solidFill>
                  <a:srgbClr val="82AA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Freeform 426">
                  <a:extLst>
                    <a:ext uri="{FF2B5EF4-FFF2-40B4-BE49-F238E27FC236}">
                      <a16:creationId xmlns:a16="http://schemas.microsoft.com/office/drawing/2014/main" id="{7F3E4CFB-A4BE-4023-959C-F0D594239A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4" y="1346"/>
                  <a:ext cx="16" cy="39"/>
                </a:xfrm>
                <a:custGeom>
                  <a:avLst/>
                  <a:gdLst>
                    <a:gd name="T0" fmla="*/ 4 w 65"/>
                    <a:gd name="T1" fmla="*/ 10 h 156"/>
                    <a:gd name="T2" fmla="*/ 0 w 65"/>
                    <a:gd name="T3" fmla="*/ 4 h 156"/>
                    <a:gd name="T4" fmla="*/ 0 w 65"/>
                    <a:gd name="T5" fmla="*/ 3 h 156"/>
                    <a:gd name="T6" fmla="*/ 0 w 65"/>
                    <a:gd name="T7" fmla="*/ 2 h 156"/>
                    <a:gd name="T8" fmla="*/ 0 w 65"/>
                    <a:gd name="T9" fmla="*/ 1 h 156"/>
                    <a:gd name="T10" fmla="*/ 0 w 65"/>
                    <a:gd name="T11" fmla="*/ 1 h 156"/>
                    <a:gd name="T12" fmla="*/ 0 w 65"/>
                    <a:gd name="T13" fmla="*/ 0 h 156"/>
                    <a:gd name="T14" fmla="*/ 0 w 65"/>
                    <a:gd name="T15" fmla="*/ 0 h 156"/>
                    <a:gd name="T16" fmla="*/ 1 w 65"/>
                    <a:gd name="T17" fmla="*/ 2 h 156"/>
                    <a:gd name="T18" fmla="*/ 2 w 65"/>
                    <a:gd name="T19" fmla="*/ 4 h 156"/>
                    <a:gd name="T20" fmla="*/ 3 w 65"/>
                    <a:gd name="T21" fmla="*/ 7 h 156"/>
                    <a:gd name="T22" fmla="*/ 4 w 65"/>
                    <a:gd name="T23" fmla="*/ 10 h 15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65" h="156">
                      <a:moveTo>
                        <a:pt x="65" y="156"/>
                      </a:moveTo>
                      <a:lnTo>
                        <a:pt x="3" y="64"/>
                      </a:lnTo>
                      <a:lnTo>
                        <a:pt x="3" y="50"/>
                      </a:lnTo>
                      <a:lnTo>
                        <a:pt x="3" y="34"/>
                      </a:lnTo>
                      <a:lnTo>
                        <a:pt x="0" y="20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9" y="30"/>
                      </a:lnTo>
                      <a:lnTo>
                        <a:pt x="39" y="66"/>
                      </a:lnTo>
                      <a:lnTo>
                        <a:pt x="55" y="110"/>
                      </a:lnTo>
                      <a:lnTo>
                        <a:pt x="65" y="156"/>
                      </a:lnTo>
                      <a:close/>
                    </a:path>
                  </a:pathLst>
                </a:custGeom>
                <a:solidFill>
                  <a:srgbClr val="84AD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427">
                  <a:extLst>
                    <a:ext uri="{FF2B5EF4-FFF2-40B4-BE49-F238E27FC236}">
                      <a16:creationId xmlns:a16="http://schemas.microsoft.com/office/drawing/2014/main" id="{9F14A3D6-689E-41E2-9688-14D08693F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4" y="1346"/>
                  <a:ext cx="12" cy="22"/>
                </a:xfrm>
                <a:custGeom>
                  <a:avLst/>
                  <a:gdLst>
                    <a:gd name="T0" fmla="*/ 3 w 47"/>
                    <a:gd name="T1" fmla="*/ 6 h 85"/>
                    <a:gd name="T2" fmla="*/ 0 w 47"/>
                    <a:gd name="T3" fmla="*/ 2 h 85"/>
                    <a:gd name="T4" fmla="*/ 0 w 47"/>
                    <a:gd name="T5" fmla="*/ 1 h 85"/>
                    <a:gd name="T6" fmla="*/ 0 w 47"/>
                    <a:gd name="T7" fmla="*/ 1 h 85"/>
                    <a:gd name="T8" fmla="*/ 0 w 47"/>
                    <a:gd name="T9" fmla="*/ 1 h 85"/>
                    <a:gd name="T10" fmla="*/ 0 w 47"/>
                    <a:gd name="T11" fmla="*/ 1 h 85"/>
                    <a:gd name="T12" fmla="*/ 0 w 47"/>
                    <a:gd name="T13" fmla="*/ 0 h 85"/>
                    <a:gd name="T14" fmla="*/ 0 w 47"/>
                    <a:gd name="T15" fmla="*/ 0 h 85"/>
                    <a:gd name="T16" fmla="*/ 1 w 47"/>
                    <a:gd name="T17" fmla="*/ 1 h 85"/>
                    <a:gd name="T18" fmla="*/ 2 w 47"/>
                    <a:gd name="T19" fmla="*/ 3 h 85"/>
                    <a:gd name="T20" fmla="*/ 2 w 47"/>
                    <a:gd name="T21" fmla="*/ 4 h 85"/>
                    <a:gd name="T22" fmla="*/ 3 w 47"/>
                    <a:gd name="T23" fmla="*/ 6 h 8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47" h="85">
                      <a:moveTo>
                        <a:pt x="47" y="85"/>
                      </a:moveTo>
                      <a:lnTo>
                        <a:pt x="0" y="22"/>
                      </a:lnTo>
                      <a:lnTo>
                        <a:pt x="0" y="17"/>
                      </a:lnTo>
                      <a:lnTo>
                        <a:pt x="0" y="11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12" y="20"/>
                      </a:lnTo>
                      <a:lnTo>
                        <a:pt x="23" y="39"/>
                      </a:lnTo>
                      <a:lnTo>
                        <a:pt x="35" y="60"/>
                      </a:lnTo>
                      <a:lnTo>
                        <a:pt x="47" y="85"/>
                      </a:lnTo>
                      <a:close/>
                    </a:path>
                  </a:pathLst>
                </a:custGeom>
                <a:solidFill>
                  <a:srgbClr val="84AD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428">
                  <a:extLst>
                    <a:ext uri="{FF2B5EF4-FFF2-40B4-BE49-F238E27FC236}">
                      <a16:creationId xmlns:a16="http://schemas.microsoft.com/office/drawing/2014/main" id="{C16E97BF-D6E8-472A-9AB4-15D6E5732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0" y="1340"/>
                  <a:ext cx="9" cy="10"/>
                </a:xfrm>
                <a:custGeom>
                  <a:avLst/>
                  <a:gdLst>
                    <a:gd name="T0" fmla="*/ 2 w 38"/>
                    <a:gd name="T1" fmla="*/ 1 h 38"/>
                    <a:gd name="T2" fmla="*/ 0 w 38"/>
                    <a:gd name="T3" fmla="*/ 0 h 38"/>
                    <a:gd name="T4" fmla="*/ 2 w 38"/>
                    <a:gd name="T5" fmla="*/ 3 h 38"/>
                    <a:gd name="T6" fmla="*/ 2 w 38"/>
                    <a:gd name="T7" fmla="*/ 1 h 3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" h="38">
                      <a:moveTo>
                        <a:pt x="35" y="8"/>
                      </a:moveTo>
                      <a:lnTo>
                        <a:pt x="0" y="0"/>
                      </a:lnTo>
                      <a:lnTo>
                        <a:pt x="38" y="38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rgbClr val="00562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430">
                  <a:extLst>
                    <a:ext uri="{FF2B5EF4-FFF2-40B4-BE49-F238E27FC236}">
                      <a16:creationId xmlns:a16="http://schemas.microsoft.com/office/drawing/2014/main" id="{92B059AC-E781-4804-946D-8926A46AE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9" y="1446"/>
                  <a:ext cx="96" cy="45"/>
                </a:xfrm>
                <a:custGeom>
                  <a:avLst/>
                  <a:gdLst>
                    <a:gd name="T0" fmla="*/ 24 w 383"/>
                    <a:gd name="T1" fmla="*/ 1 h 179"/>
                    <a:gd name="T2" fmla="*/ 21 w 383"/>
                    <a:gd name="T3" fmla="*/ 2 h 179"/>
                    <a:gd name="T4" fmla="*/ 18 w 383"/>
                    <a:gd name="T5" fmla="*/ 3 h 179"/>
                    <a:gd name="T6" fmla="*/ 15 w 383"/>
                    <a:gd name="T7" fmla="*/ 4 h 179"/>
                    <a:gd name="T8" fmla="*/ 12 w 383"/>
                    <a:gd name="T9" fmla="*/ 4 h 179"/>
                    <a:gd name="T10" fmla="*/ 9 w 383"/>
                    <a:gd name="T11" fmla="*/ 3 h 179"/>
                    <a:gd name="T12" fmla="*/ 6 w 383"/>
                    <a:gd name="T13" fmla="*/ 2 h 179"/>
                    <a:gd name="T14" fmla="*/ 3 w 383"/>
                    <a:gd name="T15" fmla="*/ 1 h 179"/>
                    <a:gd name="T16" fmla="*/ 0 w 383"/>
                    <a:gd name="T17" fmla="*/ 0 h 179"/>
                    <a:gd name="T18" fmla="*/ 2 w 383"/>
                    <a:gd name="T19" fmla="*/ 3 h 179"/>
                    <a:gd name="T20" fmla="*/ 3 w 383"/>
                    <a:gd name="T21" fmla="*/ 5 h 179"/>
                    <a:gd name="T22" fmla="*/ 4 w 383"/>
                    <a:gd name="T23" fmla="*/ 8 h 179"/>
                    <a:gd name="T24" fmla="*/ 4 w 383"/>
                    <a:gd name="T25" fmla="*/ 11 h 179"/>
                    <a:gd name="T26" fmla="*/ 6 w 383"/>
                    <a:gd name="T27" fmla="*/ 11 h 179"/>
                    <a:gd name="T28" fmla="*/ 9 w 383"/>
                    <a:gd name="T29" fmla="*/ 11 h 179"/>
                    <a:gd name="T30" fmla="*/ 12 w 383"/>
                    <a:gd name="T31" fmla="*/ 10 h 179"/>
                    <a:gd name="T32" fmla="*/ 15 w 383"/>
                    <a:gd name="T33" fmla="*/ 9 h 179"/>
                    <a:gd name="T34" fmla="*/ 18 w 383"/>
                    <a:gd name="T35" fmla="*/ 7 h 179"/>
                    <a:gd name="T36" fmla="*/ 21 w 383"/>
                    <a:gd name="T37" fmla="*/ 5 h 179"/>
                    <a:gd name="T38" fmla="*/ 23 w 383"/>
                    <a:gd name="T39" fmla="*/ 3 h 179"/>
                    <a:gd name="T40" fmla="*/ 24 w 383"/>
                    <a:gd name="T41" fmla="*/ 1 h 17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383" h="179">
                      <a:moveTo>
                        <a:pt x="383" y="13"/>
                      </a:moveTo>
                      <a:lnTo>
                        <a:pt x="329" y="35"/>
                      </a:lnTo>
                      <a:lnTo>
                        <a:pt x="280" y="49"/>
                      </a:lnTo>
                      <a:lnTo>
                        <a:pt x="234" y="54"/>
                      </a:lnTo>
                      <a:lnTo>
                        <a:pt x="188" y="54"/>
                      </a:lnTo>
                      <a:lnTo>
                        <a:pt x="141" y="47"/>
                      </a:lnTo>
                      <a:lnTo>
                        <a:pt x="98" y="35"/>
                      </a:lnTo>
                      <a:lnTo>
                        <a:pt x="49" y="19"/>
                      </a:lnTo>
                      <a:lnTo>
                        <a:pt x="0" y="0"/>
                      </a:lnTo>
                      <a:lnTo>
                        <a:pt x="25" y="40"/>
                      </a:lnTo>
                      <a:lnTo>
                        <a:pt x="41" y="84"/>
                      </a:lnTo>
                      <a:lnTo>
                        <a:pt x="55" y="130"/>
                      </a:lnTo>
                      <a:lnTo>
                        <a:pt x="63" y="176"/>
                      </a:lnTo>
                      <a:lnTo>
                        <a:pt x="101" y="179"/>
                      </a:lnTo>
                      <a:lnTo>
                        <a:pt x="144" y="174"/>
                      </a:lnTo>
                      <a:lnTo>
                        <a:pt x="194" y="158"/>
                      </a:lnTo>
                      <a:lnTo>
                        <a:pt x="240" y="135"/>
                      </a:lnTo>
                      <a:lnTo>
                        <a:pt x="286" y="109"/>
                      </a:lnTo>
                      <a:lnTo>
                        <a:pt x="326" y="79"/>
                      </a:lnTo>
                      <a:lnTo>
                        <a:pt x="359" y="47"/>
                      </a:lnTo>
                      <a:lnTo>
                        <a:pt x="383" y="13"/>
                      </a:lnTo>
                      <a:close/>
                    </a:path>
                  </a:pathLst>
                </a:custGeom>
                <a:solidFill>
                  <a:srgbClr val="005E3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Freeform 431">
                  <a:extLst>
                    <a:ext uri="{FF2B5EF4-FFF2-40B4-BE49-F238E27FC236}">
                      <a16:creationId xmlns:a16="http://schemas.microsoft.com/office/drawing/2014/main" id="{90114A14-57E6-498F-A371-A51DEBEF46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2" y="1475"/>
                  <a:ext cx="4" cy="6"/>
                </a:xfrm>
                <a:custGeom>
                  <a:avLst/>
                  <a:gdLst>
                    <a:gd name="T0" fmla="*/ 0 w 17"/>
                    <a:gd name="T1" fmla="*/ 0 h 25"/>
                    <a:gd name="T2" fmla="*/ 1 w 17"/>
                    <a:gd name="T3" fmla="*/ 1 h 25"/>
                    <a:gd name="T4" fmla="*/ 1 w 17"/>
                    <a:gd name="T5" fmla="*/ 1 h 25"/>
                    <a:gd name="T6" fmla="*/ 1 w 17"/>
                    <a:gd name="T7" fmla="*/ 1 h 25"/>
                    <a:gd name="T8" fmla="*/ 0 w 17"/>
                    <a:gd name="T9" fmla="*/ 1 h 25"/>
                    <a:gd name="T10" fmla="*/ 0 w 17"/>
                    <a:gd name="T11" fmla="*/ 1 h 25"/>
                    <a:gd name="T12" fmla="*/ 0 w 17"/>
                    <a:gd name="T13" fmla="*/ 1 h 25"/>
                    <a:gd name="T14" fmla="*/ 0 w 17"/>
                    <a:gd name="T15" fmla="*/ 1 h 25"/>
                    <a:gd name="T16" fmla="*/ 0 w 17"/>
                    <a:gd name="T17" fmla="*/ 0 h 25"/>
                    <a:gd name="T18" fmla="*/ 0 w 17"/>
                    <a:gd name="T19" fmla="*/ 0 h 2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7" y="25"/>
                      </a:lnTo>
                      <a:lnTo>
                        <a:pt x="13" y="25"/>
                      </a:lnTo>
                      <a:lnTo>
                        <a:pt x="11" y="25"/>
                      </a:lnTo>
                      <a:lnTo>
                        <a:pt x="6" y="25"/>
                      </a:lnTo>
                      <a:lnTo>
                        <a:pt x="3" y="25"/>
                      </a:lnTo>
                      <a:lnTo>
                        <a:pt x="0" y="19"/>
                      </a:lnTo>
                      <a:lnTo>
                        <a:pt x="0" y="11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F89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Freeform 432">
                  <a:extLst>
                    <a:ext uri="{FF2B5EF4-FFF2-40B4-BE49-F238E27FC236}">
                      <a16:creationId xmlns:a16="http://schemas.microsoft.com/office/drawing/2014/main" id="{06A0D4E8-DD14-4B31-AC36-4FDFC003BE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9" y="1465"/>
                  <a:ext cx="10" cy="16"/>
                </a:xfrm>
                <a:custGeom>
                  <a:avLst/>
                  <a:gdLst>
                    <a:gd name="T0" fmla="*/ 0 w 40"/>
                    <a:gd name="T1" fmla="*/ 0 h 63"/>
                    <a:gd name="T2" fmla="*/ 3 w 40"/>
                    <a:gd name="T3" fmla="*/ 4 h 63"/>
                    <a:gd name="T4" fmla="*/ 2 w 40"/>
                    <a:gd name="T5" fmla="*/ 4 h 63"/>
                    <a:gd name="T6" fmla="*/ 2 w 40"/>
                    <a:gd name="T7" fmla="*/ 4 h 63"/>
                    <a:gd name="T8" fmla="*/ 1 w 40"/>
                    <a:gd name="T9" fmla="*/ 4 h 63"/>
                    <a:gd name="T10" fmla="*/ 1 w 40"/>
                    <a:gd name="T11" fmla="*/ 4 h 63"/>
                    <a:gd name="T12" fmla="*/ 1 w 40"/>
                    <a:gd name="T13" fmla="*/ 3 h 63"/>
                    <a:gd name="T14" fmla="*/ 1 w 40"/>
                    <a:gd name="T15" fmla="*/ 2 h 63"/>
                    <a:gd name="T16" fmla="*/ 0 w 40"/>
                    <a:gd name="T17" fmla="*/ 1 h 63"/>
                    <a:gd name="T18" fmla="*/ 0 w 40"/>
                    <a:gd name="T19" fmla="*/ 0 h 6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0" h="63">
                      <a:moveTo>
                        <a:pt x="0" y="0"/>
                      </a:moveTo>
                      <a:lnTo>
                        <a:pt x="40" y="63"/>
                      </a:lnTo>
                      <a:lnTo>
                        <a:pt x="33" y="63"/>
                      </a:lnTo>
                      <a:lnTo>
                        <a:pt x="28" y="63"/>
                      </a:lnTo>
                      <a:lnTo>
                        <a:pt x="19" y="63"/>
                      </a:lnTo>
                      <a:lnTo>
                        <a:pt x="14" y="63"/>
                      </a:lnTo>
                      <a:lnTo>
                        <a:pt x="11" y="47"/>
                      </a:lnTo>
                      <a:lnTo>
                        <a:pt x="8" y="29"/>
                      </a:lnTo>
                      <a:lnTo>
                        <a:pt x="3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F894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Freeform 433">
                  <a:extLst>
                    <a:ext uri="{FF2B5EF4-FFF2-40B4-BE49-F238E27FC236}">
                      <a16:creationId xmlns:a16="http://schemas.microsoft.com/office/drawing/2014/main" id="{799D0946-41EE-4604-B800-254BCADEE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1452"/>
                  <a:ext cx="21" cy="29"/>
                </a:xfrm>
                <a:custGeom>
                  <a:avLst/>
                  <a:gdLst>
                    <a:gd name="T0" fmla="*/ 3 w 81"/>
                    <a:gd name="T1" fmla="*/ 7 h 117"/>
                    <a:gd name="T2" fmla="*/ 2 w 81"/>
                    <a:gd name="T3" fmla="*/ 6 h 117"/>
                    <a:gd name="T4" fmla="*/ 2 w 81"/>
                    <a:gd name="T5" fmla="*/ 4 h 117"/>
                    <a:gd name="T6" fmla="*/ 2 w 81"/>
                    <a:gd name="T7" fmla="*/ 3 h 117"/>
                    <a:gd name="T8" fmla="*/ 1 w 81"/>
                    <a:gd name="T9" fmla="*/ 1 h 117"/>
                    <a:gd name="T10" fmla="*/ 0 w 81"/>
                    <a:gd name="T11" fmla="*/ 0 h 117"/>
                    <a:gd name="T12" fmla="*/ 5 w 81"/>
                    <a:gd name="T13" fmla="*/ 7 h 117"/>
                    <a:gd name="T14" fmla="*/ 5 w 81"/>
                    <a:gd name="T15" fmla="*/ 7 h 117"/>
                    <a:gd name="T16" fmla="*/ 5 w 81"/>
                    <a:gd name="T17" fmla="*/ 7 h 117"/>
                    <a:gd name="T18" fmla="*/ 4 w 81"/>
                    <a:gd name="T19" fmla="*/ 7 h 117"/>
                    <a:gd name="T20" fmla="*/ 3 w 81"/>
                    <a:gd name="T21" fmla="*/ 7 h 1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1" h="117">
                      <a:moveTo>
                        <a:pt x="52" y="117"/>
                      </a:moveTo>
                      <a:lnTo>
                        <a:pt x="35" y="92"/>
                      </a:lnTo>
                      <a:lnTo>
                        <a:pt x="29" y="71"/>
                      </a:lnTo>
                      <a:lnTo>
                        <a:pt x="22" y="46"/>
                      </a:lnTo>
                      <a:lnTo>
                        <a:pt x="11" y="21"/>
                      </a:lnTo>
                      <a:lnTo>
                        <a:pt x="0" y="0"/>
                      </a:lnTo>
                      <a:lnTo>
                        <a:pt x="81" y="117"/>
                      </a:lnTo>
                      <a:lnTo>
                        <a:pt x="73" y="117"/>
                      </a:lnTo>
                      <a:lnTo>
                        <a:pt x="68" y="117"/>
                      </a:lnTo>
                      <a:lnTo>
                        <a:pt x="59" y="117"/>
                      </a:lnTo>
                      <a:lnTo>
                        <a:pt x="52" y="117"/>
                      </a:lnTo>
                      <a:close/>
                    </a:path>
                  </a:pathLst>
                </a:custGeom>
                <a:solidFill>
                  <a:srgbClr val="548C4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Freeform 434">
                  <a:extLst>
                    <a:ext uri="{FF2B5EF4-FFF2-40B4-BE49-F238E27FC236}">
                      <a16:creationId xmlns:a16="http://schemas.microsoft.com/office/drawing/2014/main" id="{D17B3DCB-26F0-479D-A1B4-476F318F8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9" y="1446"/>
                  <a:ext cx="27" cy="35"/>
                </a:xfrm>
                <a:custGeom>
                  <a:avLst/>
                  <a:gdLst>
                    <a:gd name="T0" fmla="*/ 5 w 109"/>
                    <a:gd name="T1" fmla="*/ 9 h 139"/>
                    <a:gd name="T2" fmla="*/ 2 w 109"/>
                    <a:gd name="T3" fmla="*/ 5 h 139"/>
                    <a:gd name="T4" fmla="*/ 2 w 109"/>
                    <a:gd name="T5" fmla="*/ 4 h 139"/>
                    <a:gd name="T6" fmla="*/ 1 w 109"/>
                    <a:gd name="T7" fmla="*/ 3 h 139"/>
                    <a:gd name="T8" fmla="*/ 1 w 109"/>
                    <a:gd name="T9" fmla="*/ 1 h 139"/>
                    <a:gd name="T10" fmla="*/ 0 w 109"/>
                    <a:gd name="T11" fmla="*/ 0 h 139"/>
                    <a:gd name="T12" fmla="*/ 0 w 109"/>
                    <a:gd name="T13" fmla="*/ 0 h 139"/>
                    <a:gd name="T14" fmla="*/ 1 w 109"/>
                    <a:gd name="T15" fmla="*/ 0 h 139"/>
                    <a:gd name="T16" fmla="*/ 1 w 109"/>
                    <a:gd name="T17" fmla="*/ 0 h 139"/>
                    <a:gd name="T18" fmla="*/ 1 w 109"/>
                    <a:gd name="T19" fmla="*/ 1 h 139"/>
                    <a:gd name="T20" fmla="*/ 7 w 109"/>
                    <a:gd name="T21" fmla="*/ 9 h 139"/>
                    <a:gd name="T22" fmla="*/ 6 w 109"/>
                    <a:gd name="T23" fmla="*/ 9 h 139"/>
                    <a:gd name="T24" fmla="*/ 6 w 109"/>
                    <a:gd name="T25" fmla="*/ 9 h 139"/>
                    <a:gd name="T26" fmla="*/ 5 w 109"/>
                    <a:gd name="T27" fmla="*/ 9 h 139"/>
                    <a:gd name="T28" fmla="*/ 5 w 109"/>
                    <a:gd name="T29" fmla="*/ 9 h 13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09" h="139">
                      <a:moveTo>
                        <a:pt x="81" y="139"/>
                      </a:moveTo>
                      <a:lnTo>
                        <a:pt x="41" y="76"/>
                      </a:lnTo>
                      <a:lnTo>
                        <a:pt x="30" y="57"/>
                      </a:lnTo>
                      <a:lnTo>
                        <a:pt x="23" y="38"/>
                      </a:lnTo>
                      <a:lnTo>
                        <a:pt x="11" y="17"/>
                      </a:lnTo>
                      <a:lnTo>
                        <a:pt x="0" y="0"/>
                      </a:lnTo>
                      <a:lnTo>
                        <a:pt x="5" y="3"/>
                      </a:lnTo>
                      <a:lnTo>
                        <a:pt x="11" y="5"/>
                      </a:lnTo>
                      <a:lnTo>
                        <a:pt x="17" y="5"/>
                      </a:lnTo>
                      <a:lnTo>
                        <a:pt x="23" y="8"/>
                      </a:lnTo>
                      <a:lnTo>
                        <a:pt x="109" y="139"/>
                      </a:lnTo>
                      <a:lnTo>
                        <a:pt x="104" y="139"/>
                      </a:lnTo>
                      <a:lnTo>
                        <a:pt x="95" y="139"/>
                      </a:lnTo>
                      <a:lnTo>
                        <a:pt x="88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rgbClr val="56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Freeform 435">
                  <a:extLst>
                    <a:ext uri="{FF2B5EF4-FFF2-40B4-BE49-F238E27FC236}">
                      <a16:creationId xmlns:a16="http://schemas.microsoft.com/office/drawing/2014/main" id="{7EA6F1F8-394C-4823-B513-CFC0D9F055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9" y="1446"/>
                  <a:ext cx="31" cy="35"/>
                </a:xfrm>
                <a:custGeom>
                  <a:avLst/>
                  <a:gdLst>
                    <a:gd name="T0" fmla="*/ 6 w 125"/>
                    <a:gd name="T1" fmla="*/ 9 h 139"/>
                    <a:gd name="T2" fmla="*/ 1 w 125"/>
                    <a:gd name="T3" fmla="*/ 2 h 139"/>
                    <a:gd name="T4" fmla="*/ 1 w 125"/>
                    <a:gd name="T5" fmla="*/ 1 h 139"/>
                    <a:gd name="T6" fmla="*/ 0 w 125"/>
                    <a:gd name="T7" fmla="*/ 1 h 139"/>
                    <a:gd name="T8" fmla="*/ 0 w 125"/>
                    <a:gd name="T9" fmla="*/ 0 h 139"/>
                    <a:gd name="T10" fmla="*/ 0 w 125"/>
                    <a:gd name="T11" fmla="*/ 0 h 139"/>
                    <a:gd name="T12" fmla="*/ 1 w 125"/>
                    <a:gd name="T13" fmla="*/ 0 h 139"/>
                    <a:gd name="T14" fmla="*/ 1 w 125"/>
                    <a:gd name="T15" fmla="*/ 1 h 139"/>
                    <a:gd name="T16" fmla="*/ 2 w 125"/>
                    <a:gd name="T17" fmla="*/ 1 h 139"/>
                    <a:gd name="T18" fmla="*/ 3 w 125"/>
                    <a:gd name="T19" fmla="*/ 1 h 139"/>
                    <a:gd name="T20" fmla="*/ 8 w 125"/>
                    <a:gd name="T21" fmla="*/ 8 h 139"/>
                    <a:gd name="T22" fmla="*/ 7 w 125"/>
                    <a:gd name="T23" fmla="*/ 8 h 139"/>
                    <a:gd name="T24" fmla="*/ 7 w 125"/>
                    <a:gd name="T25" fmla="*/ 9 h 139"/>
                    <a:gd name="T26" fmla="*/ 6 w 125"/>
                    <a:gd name="T27" fmla="*/ 9 h 139"/>
                    <a:gd name="T28" fmla="*/ 6 w 125"/>
                    <a:gd name="T29" fmla="*/ 9 h 13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125" h="139">
                      <a:moveTo>
                        <a:pt x="98" y="139"/>
                      </a:moveTo>
                      <a:lnTo>
                        <a:pt x="17" y="22"/>
                      </a:lnTo>
                      <a:lnTo>
                        <a:pt x="11" y="17"/>
                      </a:lnTo>
                      <a:lnTo>
                        <a:pt x="9" y="11"/>
                      </a:lnTo>
                      <a:lnTo>
                        <a:pt x="3" y="5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3" y="8"/>
                      </a:lnTo>
                      <a:lnTo>
                        <a:pt x="33" y="13"/>
                      </a:lnTo>
                      <a:lnTo>
                        <a:pt x="44" y="17"/>
                      </a:lnTo>
                      <a:lnTo>
                        <a:pt x="125" y="130"/>
                      </a:lnTo>
                      <a:lnTo>
                        <a:pt x="120" y="133"/>
                      </a:lnTo>
                      <a:lnTo>
                        <a:pt x="111" y="135"/>
                      </a:lnTo>
                      <a:lnTo>
                        <a:pt x="104" y="139"/>
                      </a:lnTo>
                      <a:lnTo>
                        <a:pt x="98" y="139"/>
                      </a:lnTo>
                      <a:close/>
                    </a:path>
                  </a:pathLst>
                </a:custGeom>
                <a:solidFill>
                  <a:srgbClr val="59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Freeform 436">
                  <a:extLst>
                    <a:ext uri="{FF2B5EF4-FFF2-40B4-BE49-F238E27FC236}">
                      <a16:creationId xmlns:a16="http://schemas.microsoft.com/office/drawing/2014/main" id="{2B200D07-45BB-445C-9E8E-D8A7731C0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5" y="1449"/>
                  <a:ext cx="28" cy="32"/>
                </a:xfrm>
                <a:custGeom>
                  <a:avLst/>
                  <a:gdLst>
                    <a:gd name="T0" fmla="*/ 5 w 113"/>
                    <a:gd name="T1" fmla="*/ 8 h 131"/>
                    <a:gd name="T2" fmla="*/ 0 w 113"/>
                    <a:gd name="T3" fmla="*/ 0 h 131"/>
                    <a:gd name="T4" fmla="*/ 0 w 113"/>
                    <a:gd name="T5" fmla="*/ 0 h 131"/>
                    <a:gd name="T6" fmla="*/ 1 w 113"/>
                    <a:gd name="T7" fmla="*/ 0 h 131"/>
                    <a:gd name="T8" fmla="*/ 2 w 113"/>
                    <a:gd name="T9" fmla="*/ 1 h 131"/>
                    <a:gd name="T10" fmla="*/ 2 w 113"/>
                    <a:gd name="T11" fmla="*/ 1 h 131"/>
                    <a:gd name="T12" fmla="*/ 7 w 113"/>
                    <a:gd name="T13" fmla="*/ 7 h 131"/>
                    <a:gd name="T14" fmla="*/ 6 w 113"/>
                    <a:gd name="T15" fmla="*/ 7 h 131"/>
                    <a:gd name="T16" fmla="*/ 6 w 113"/>
                    <a:gd name="T17" fmla="*/ 8 h 131"/>
                    <a:gd name="T18" fmla="*/ 6 w 113"/>
                    <a:gd name="T19" fmla="*/ 8 h 131"/>
                    <a:gd name="T20" fmla="*/ 5 w 113"/>
                    <a:gd name="T21" fmla="*/ 8 h 13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3" h="131">
                      <a:moveTo>
                        <a:pt x="86" y="131"/>
                      </a:moveTo>
                      <a:lnTo>
                        <a:pt x="0" y="0"/>
                      </a:lnTo>
                      <a:lnTo>
                        <a:pt x="10" y="5"/>
                      </a:lnTo>
                      <a:lnTo>
                        <a:pt x="18" y="9"/>
                      </a:lnTo>
                      <a:lnTo>
                        <a:pt x="29" y="14"/>
                      </a:lnTo>
                      <a:lnTo>
                        <a:pt x="40" y="19"/>
                      </a:lnTo>
                      <a:lnTo>
                        <a:pt x="113" y="122"/>
                      </a:lnTo>
                      <a:lnTo>
                        <a:pt x="105" y="122"/>
                      </a:lnTo>
                      <a:lnTo>
                        <a:pt x="100" y="125"/>
                      </a:lnTo>
                      <a:lnTo>
                        <a:pt x="91" y="127"/>
                      </a:lnTo>
                      <a:lnTo>
                        <a:pt x="86" y="131"/>
                      </a:lnTo>
                      <a:close/>
                    </a:path>
                  </a:pathLst>
                </a:custGeom>
                <a:solidFill>
                  <a:srgbClr val="598E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Freeform 437">
                  <a:extLst>
                    <a:ext uri="{FF2B5EF4-FFF2-40B4-BE49-F238E27FC236}">
                      <a16:creationId xmlns:a16="http://schemas.microsoft.com/office/drawing/2014/main" id="{9F2E1D5E-FD56-46A4-9EE4-89058135D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0" y="1451"/>
                  <a:ext cx="26" cy="28"/>
                </a:xfrm>
                <a:custGeom>
                  <a:avLst/>
                  <a:gdLst>
                    <a:gd name="T0" fmla="*/ 5 w 103"/>
                    <a:gd name="T1" fmla="*/ 7 h 113"/>
                    <a:gd name="T2" fmla="*/ 0 w 103"/>
                    <a:gd name="T3" fmla="*/ 0 h 113"/>
                    <a:gd name="T4" fmla="*/ 1 w 103"/>
                    <a:gd name="T5" fmla="*/ 0 h 113"/>
                    <a:gd name="T6" fmla="*/ 1 w 103"/>
                    <a:gd name="T7" fmla="*/ 0 h 113"/>
                    <a:gd name="T8" fmla="*/ 2 w 103"/>
                    <a:gd name="T9" fmla="*/ 0 h 113"/>
                    <a:gd name="T10" fmla="*/ 2 w 103"/>
                    <a:gd name="T11" fmla="*/ 1 h 113"/>
                    <a:gd name="T12" fmla="*/ 7 w 103"/>
                    <a:gd name="T13" fmla="*/ 7 h 113"/>
                    <a:gd name="T14" fmla="*/ 6 w 103"/>
                    <a:gd name="T15" fmla="*/ 7 h 113"/>
                    <a:gd name="T16" fmla="*/ 6 w 103"/>
                    <a:gd name="T17" fmla="*/ 7 h 113"/>
                    <a:gd name="T18" fmla="*/ 6 w 103"/>
                    <a:gd name="T19" fmla="*/ 7 h 113"/>
                    <a:gd name="T20" fmla="*/ 5 w 103"/>
                    <a:gd name="T21" fmla="*/ 7 h 11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3" h="113">
                      <a:moveTo>
                        <a:pt x="81" y="113"/>
                      </a:moveTo>
                      <a:lnTo>
                        <a:pt x="0" y="0"/>
                      </a:lnTo>
                      <a:lnTo>
                        <a:pt x="8" y="2"/>
                      </a:lnTo>
                      <a:lnTo>
                        <a:pt x="19" y="7"/>
                      </a:lnTo>
                      <a:lnTo>
                        <a:pt x="30" y="10"/>
                      </a:lnTo>
                      <a:lnTo>
                        <a:pt x="37" y="13"/>
                      </a:lnTo>
                      <a:lnTo>
                        <a:pt x="103" y="111"/>
                      </a:lnTo>
                      <a:lnTo>
                        <a:pt x="97" y="113"/>
                      </a:lnTo>
                      <a:lnTo>
                        <a:pt x="92" y="113"/>
                      </a:lnTo>
                      <a:lnTo>
                        <a:pt x="87" y="113"/>
                      </a:lnTo>
                      <a:lnTo>
                        <a:pt x="81" y="113"/>
                      </a:lnTo>
                      <a:close/>
                    </a:path>
                  </a:pathLst>
                </a:custGeom>
                <a:solidFill>
                  <a:srgbClr val="5E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Freeform 438">
                  <a:extLst>
                    <a:ext uri="{FF2B5EF4-FFF2-40B4-BE49-F238E27FC236}">
                      <a16:creationId xmlns:a16="http://schemas.microsoft.com/office/drawing/2014/main" id="{575081DE-BC24-4E1E-BD65-E8F22C5B7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5" y="1453"/>
                  <a:ext cx="25" cy="26"/>
                </a:xfrm>
                <a:custGeom>
                  <a:avLst/>
                  <a:gdLst>
                    <a:gd name="T0" fmla="*/ 4 w 101"/>
                    <a:gd name="T1" fmla="*/ 7 h 103"/>
                    <a:gd name="T2" fmla="*/ 0 w 101"/>
                    <a:gd name="T3" fmla="*/ 0 h 103"/>
                    <a:gd name="T4" fmla="*/ 1 w 101"/>
                    <a:gd name="T5" fmla="*/ 0 h 103"/>
                    <a:gd name="T6" fmla="*/ 1 w 101"/>
                    <a:gd name="T7" fmla="*/ 1 h 103"/>
                    <a:gd name="T8" fmla="*/ 2 w 101"/>
                    <a:gd name="T9" fmla="*/ 1 h 103"/>
                    <a:gd name="T10" fmla="*/ 2 w 101"/>
                    <a:gd name="T11" fmla="*/ 1 h 103"/>
                    <a:gd name="T12" fmla="*/ 6 w 101"/>
                    <a:gd name="T13" fmla="*/ 6 h 103"/>
                    <a:gd name="T14" fmla="*/ 6 w 101"/>
                    <a:gd name="T15" fmla="*/ 6 h 103"/>
                    <a:gd name="T16" fmla="*/ 5 w 101"/>
                    <a:gd name="T17" fmla="*/ 6 h 103"/>
                    <a:gd name="T18" fmla="*/ 5 w 101"/>
                    <a:gd name="T19" fmla="*/ 6 h 103"/>
                    <a:gd name="T20" fmla="*/ 4 w 101"/>
                    <a:gd name="T21" fmla="*/ 7 h 10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01" h="103">
                      <a:moveTo>
                        <a:pt x="73" y="103"/>
                      </a:moveTo>
                      <a:lnTo>
                        <a:pt x="0" y="0"/>
                      </a:lnTo>
                      <a:lnTo>
                        <a:pt x="11" y="3"/>
                      </a:lnTo>
                      <a:lnTo>
                        <a:pt x="22" y="6"/>
                      </a:lnTo>
                      <a:lnTo>
                        <a:pt x="30" y="8"/>
                      </a:lnTo>
                      <a:lnTo>
                        <a:pt x="38" y="11"/>
                      </a:lnTo>
                      <a:lnTo>
                        <a:pt x="101" y="96"/>
                      </a:lnTo>
                      <a:lnTo>
                        <a:pt x="92" y="96"/>
                      </a:lnTo>
                      <a:lnTo>
                        <a:pt x="87" y="98"/>
                      </a:lnTo>
                      <a:lnTo>
                        <a:pt x="78" y="101"/>
                      </a:lnTo>
                      <a:lnTo>
                        <a:pt x="73" y="103"/>
                      </a:lnTo>
                      <a:close/>
                    </a:path>
                  </a:pathLst>
                </a:custGeom>
                <a:solidFill>
                  <a:srgbClr val="60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Freeform 439">
                  <a:extLst>
                    <a:ext uri="{FF2B5EF4-FFF2-40B4-BE49-F238E27FC236}">
                      <a16:creationId xmlns:a16="http://schemas.microsoft.com/office/drawing/2014/main" id="{D57660B9-8B47-4EB5-AE5A-DF384FF73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9" y="1454"/>
                  <a:ext cx="23" cy="24"/>
                </a:xfrm>
                <a:custGeom>
                  <a:avLst/>
                  <a:gdLst>
                    <a:gd name="T0" fmla="*/ 4 w 90"/>
                    <a:gd name="T1" fmla="*/ 6 h 98"/>
                    <a:gd name="T2" fmla="*/ 0 w 90"/>
                    <a:gd name="T3" fmla="*/ 0 h 98"/>
                    <a:gd name="T4" fmla="*/ 1 w 90"/>
                    <a:gd name="T5" fmla="*/ 0 h 98"/>
                    <a:gd name="T6" fmla="*/ 2 w 90"/>
                    <a:gd name="T7" fmla="*/ 0 h 98"/>
                    <a:gd name="T8" fmla="*/ 2 w 90"/>
                    <a:gd name="T9" fmla="*/ 0 h 98"/>
                    <a:gd name="T10" fmla="*/ 3 w 90"/>
                    <a:gd name="T11" fmla="*/ 1 h 98"/>
                    <a:gd name="T12" fmla="*/ 6 w 90"/>
                    <a:gd name="T13" fmla="*/ 5 h 98"/>
                    <a:gd name="T14" fmla="*/ 6 w 90"/>
                    <a:gd name="T15" fmla="*/ 5 h 98"/>
                    <a:gd name="T16" fmla="*/ 5 w 90"/>
                    <a:gd name="T17" fmla="*/ 5 h 98"/>
                    <a:gd name="T18" fmla="*/ 5 w 90"/>
                    <a:gd name="T19" fmla="*/ 6 h 98"/>
                    <a:gd name="T20" fmla="*/ 4 w 90"/>
                    <a:gd name="T21" fmla="*/ 6 h 9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90" h="98">
                      <a:moveTo>
                        <a:pt x="66" y="98"/>
                      </a:moveTo>
                      <a:lnTo>
                        <a:pt x="0" y="0"/>
                      </a:lnTo>
                      <a:lnTo>
                        <a:pt x="12" y="5"/>
                      </a:lnTo>
                      <a:lnTo>
                        <a:pt x="23" y="8"/>
                      </a:lnTo>
                      <a:lnTo>
                        <a:pt x="30" y="10"/>
                      </a:lnTo>
                      <a:lnTo>
                        <a:pt x="39" y="13"/>
                      </a:lnTo>
                      <a:lnTo>
                        <a:pt x="90" y="84"/>
                      </a:lnTo>
                      <a:lnTo>
                        <a:pt x="85" y="87"/>
                      </a:lnTo>
                      <a:lnTo>
                        <a:pt x="79" y="89"/>
                      </a:lnTo>
                      <a:lnTo>
                        <a:pt x="72" y="95"/>
                      </a:lnTo>
                      <a:lnTo>
                        <a:pt x="66" y="98"/>
                      </a:lnTo>
                      <a:close/>
                    </a:path>
                  </a:pathLst>
                </a:custGeom>
                <a:solidFill>
                  <a:srgbClr val="60935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Freeform 440">
                  <a:extLst>
                    <a:ext uri="{FF2B5EF4-FFF2-40B4-BE49-F238E27FC236}">
                      <a16:creationId xmlns:a16="http://schemas.microsoft.com/office/drawing/2014/main" id="{22BB5CCD-45D5-41AB-8B28-00EE1C461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4" y="1456"/>
                  <a:ext cx="22" cy="21"/>
                </a:xfrm>
                <a:custGeom>
                  <a:avLst/>
                  <a:gdLst>
                    <a:gd name="T0" fmla="*/ 4 w 87"/>
                    <a:gd name="T1" fmla="*/ 5 h 85"/>
                    <a:gd name="T2" fmla="*/ 0 w 87"/>
                    <a:gd name="T3" fmla="*/ 0 h 85"/>
                    <a:gd name="T4" fmla="*/ 1 w 87"/>
                    <a:gd name="T5" fmla="*/ 0 h 85"/>
                    <a:gd name="T6" fmla="*/ 2 w 87"/>
                    <a:gd name="T7" fmla="*/ 0 h 85"/>
                    <a:gd name="T8" fmla="*/ 2 w 87"/>
                    <a:gd name="T9" fmla="*/ 0 h 85"/>
                    <a:gd name="T10" fmla="*/ 3 w 87"/>
                    <a:gd name="T11" fmla="*/ 0 h 85"/>
                    <a:gd name="T12" fmla="*/ 6 w 87"/>
                    <a:gd name="T13" fmla="*/ 4 h 85"/>
                    <a:gd name="T14" fmla="*/ 5 w 87"/>
                    <a:gd name="T15" fmla="*/ 4 h 85"/>
                    <a:gd name="T16" fmla="*/ 5 w 87"/>
                    <a:gd name="T17" fmla="*/ 5 h 85"/>
                    <a:gd name="T18" fmla="*/ 4 w 87"/>
                    <a:gd name="T19" fmla="*/ 5 h 85"/>
                    <a:gd name="T20" fmla="*/ 4 w 87"/>
                    <a:gd name="T21" fmla="*/ 5 h 8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7" h="85">
                      <a:moveTo>
                        <a:pt x="63" y="85"/>
                      </a:moveTo>
                      <a:lnTo>
                        <a:pt x="0" y="0"/>
                      </a:lnTo>
                      <a:lnTo>
                        <a:pt x="10" y="2"/>
                      </a:lnTo>
                      <a:lnTo>
                        <a:pt x="22" y="5"/>
                      </a:lnTo>
                      <a:lnTo>
                        <a:pt x="30" y="9"/>
                      </a:lnTo>
                      <a:lnTo>
                        <a:pt x="40" y="9"/>
                      </a:lnTo>
                      <a:lnTo>
                        <a:pt x="87" y="71"/>
                      </a:lnTo>
                      <a:lnTo>
                        <a:pt x="81" y="74"/>
                      </a:lnTo>
                      <a:lnTo>
                        <a:pt x="76" y="76"/>
                      </a:lnTo>
                      <a:lnTo>
                        <a:pt x="68" y="81"/>
                      </a:lnTo>
                      <a:lnTo>
                        <a:pt x="63" y="85"/>
                      </a:lnTo>
                      <a:close/>
                    </a:path>
                  </a:pathLst>
                </a:custGeom>
                <a:solidFill>
                  <a:srgbClr val="66965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Freeform 441">
                  <a:extLst>
                    <a:ext uri="{FF2B5EF4-FFF2-40B4-BE49-F238E27FC236}">
                      <a16:creationId xmlns:a16="http://schemas.microsoft.com/office/drawing/2014/main" id="{09990681-28CB-4A31-86F8-140783D6D6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9" y="1457"/>
                  <a:ext cx="20" cy="18"/>
                </a:xfrm>
                <a:custGeom>
                  <a:avLst/>
                  <a:gdLst>
                    <a:gd name="T0" fmla="*/ 3 w 79"/>
                    <a:gd name="T1" fmla="*/ 5 h 71"/>
                    <a:gd name="T2" fmla="*/ 0 w 79"/>
                    <a:gd name="T3" fmla="*/ 0 h 71"/>
                    <a:gd name="T4" fmla="*/ 1 w 79"/>
                    <a:gd name="T5" fmla="*/ 0 h 71"/>
                    <a:gd name="T6" fmla="*/ 1 w 79"/>
                    <a:gd name="T7" fmla="*/ 1 h 71"/>
                    <a:gd name="T8" fmla="*/ 2 w 79"/>
                    <a:gd name="T9" fmla="*/ 1 h 71"/>
                    <a:gd name="T10" fmla="*/ 3 w 79"/>
                    <a:gd name="T11" fmla="*/ 1 h 71"/>
                    <a:gd name="T12" fmla="*/ 5 w 79"/>
                    <a:gd name="T13" fmla="*/ 4 h 71"/>
                    <a:gd name="T14" fmla="*/ 5 w 79"/>
                    <a:gd name="T15" fmla="*/ 4 h 71"/>
                    <a:gd name="T16" fmla="*/ 4 w 79"/>
                    <a:gd name="T17" fmla="*/ 4 h 71"/>
                    <a:gd name="T18" fmla="*/ 4 w 79"/>
                    <a:gd name="T19" fmla="*/ 5 h 71"/>
                    <a:gd name="T20" fmla="*/ 3 w 79"/>
                    <a:gd name="T21" fmla="*/ 5 h 7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79" h="71">
                      <a:moveTo>
                        <a:pt x="51" y="71"/>
                      </a:moveTo>
                      <a:lnTo>
                        <a:pt x="0" y="0"/>
                      </a:lnTo>
                      <a:lnTo>
                        <a:pt x="11" y="4"/>
                      </a:lnTo>
                      <a:lnTo>
                        <a:pt x="21" y="6"/>
                      </a:lnTo>
                      <a:lnTo>
                        <a:pt x="30" y="9"/>
                      </a:lnTo>
                      <a:lnTo>
                        <a:pt x="40" y="9"/>
                      </a:lnTo>
                      <a:lnTo>
                        <a:pt x="79" y="62"/>
                      </a:lnTo>
                      <a:lnTo>
                        <a:pt x="74" y="66"/>
                      </a:lnTo>
                      <a:lnTo>
                        <a:pt x="65" y="69"/>
                      </a:lnTo>
                      <a:lnTo>
                        <a:pt x="60" y="71"/>
                      </a:lnTo>
                      <a:lnTo>
                        <a:pt x="51" y="71"/>
                      </a:lnTo>
                      <a:close/>
                    </a:path>
                  </a:pathLst>
                </a:custGeom>
                <a:solidFill>
                  <a:srgbClr val="6899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Freeform 442">
                  <a:extLst>
                    <a:ext uri="{FF2B5EF4-FFF2-40B4-BE49-F238E27FC236}">
                      <a16:creationId xmlns:a16="http://schemas.microsoft.com/office/drawing/2014/main" id="{AA3544D9-B3DB-458E-B6CF-F5D3B1071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4" y="1458"/>
                  <a:ext cx="17" cy="16"/>
                </a:xfrm>
                <a:custGeom>
                  <a:avLst/>
                  <a:gdLst>
                    <a:gd name="T0" fmla="*/ 3 w 69"/>
                    <a:gd name="T1" fmla="*/ 4 h 62"/>
                    <a:gd name="T2" fmla="*/ 0 w 69"/>
                    <a:gd name="T3" fmla="*/ 0 h 62"/>
                    <a:gd name="T4" fmla="*/ 0 w 69"/>
                    <a:gd name="T5" fmla="*/ 0 h 62"/>
                    <a:gd name="T6" fmla="*/ 1 w 69"/>
                    <a:gd name="T7" fmla="*/ 0 h 62"/>
                    <a:gd name="T8" fmla="*/ 1 w 69"/>
                    <a:gd name="T9" fmla="*/ 0 h 62"/>
                    <a:gd name="T10" fmla="*/ 2 w 69"/>
                    <a:gd name="T11" fmla="*/ 0 h 62"/>
                    <a:gd name="T12" fmla="*/ 4 w 69"/>
                    <a:gd name="T13" fmla="*/ 3 h 62"/>
                    <a:gd name="T14" fmla="*/ 4 w 69"/>
                    <a:gd name="T15" fmla="*/ 4 h 62"/>
                    <a:gd name="T16" fmla="*/ 3 w 69"/>
                    <a:gd name="T17" fmla="*/ 4 h 62"/>
                    <a:gd name="T18" fmla="*/ 3 w 69"/>
                    <a:gd name="T19" fmla="*/ 4 h 62"/>
                    <a:gd name="T20" fmla="*/ 3 w 69"/>
                    <a:gd name="T21" fmla="*/ 4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9" h="62">
                      <a:moveTo>
                        <a:pt x="47" y="62"/>
                      </a:moveTo>
                      <a:lnTo>
                        <a:pt x="0" y="0"/>
                      </a:lnTo>
                      <a:lnTo>
                        <a:pt x="9" y="2"/>
                      </a:lnTo>
                      <a:lnTo>
                        <a:pt x="17" y="5"/>
                      </a:lnTo>
                      <a:lnTo>
                        <a:pt x="25" y="5"/>
                      </a:lnTo>
                      <a:lnTo>
                        <a:pt x="33" y="5"/>
                      </a:lnTo>
                      <a:lnTo>
                        <a:pt x="69" y="51"/>
                      </a:lnTo>
                      <a:lnTo>
                        <a:pt x="60" y="56"/>
                      </a:lnTo>
                      <a:lnTo>
                        <a:pt x="55" y="58"/>
                      </a:lnTo>
                      <a:lnTo>
                        <a:pt x="49" y="58"/>
                      </a:lnTo>
                      <a:lnTo>
                        <a:pt x="47" y="62"/>
                      </a:lnTo>
                      <a:close/>
                    </a:path>
                  </a:pathLst>
                </a:custGeom>
                <a:solidFill>
                  <a:srgbClr val="6899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Freeform 443">
                  <a:extLst>
                    <a:ext uri="{FF2B5EF4-FFF2-40B4-BE49-F238E27FC236}">
                      <a16:creationId xmlns:a16="http://schemas.microsoft.com/office/drawing/2014/main" id="{5B298D63-45FB-4336-8281-91AF72D7B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1459"/>
                  <a:ext cx="14" cy="14"/>
                </a:xfrm>
                <a:custGeom>
                  <a:avLst/>
                  <a:gdLst>
                    <a:gd name="T0" fmla="*/ 2 w 57"/>
                    <a:gd name="T1" fmla="*/ 4 h 53"/>
                    <a:gd name="T2" fmla="*/ 0 w 57"/>
                    <a:gd name="T3" fmla="*/ 0 h 53"/>
                    <a:gd name="T4" fmla="*/ 0 w 57"/>
                    <a:gd name="T5" fmla="*/ 0 h 53"/>
                    <a:gd name="T6" fmla="*/ 1 w 57"/>
                    <a:gd name="T7" fmla="*/ 0 h 53"/>
                    <a:gd name="T8" fmla="*/ 1 w 57"/>
                    <a:gd name="T9" fmla="*/ 0 h 53"/>
                    <a:gd name="T10" fmla="*/ 2 w 57"/>
                    <a:gd name="T11" fmla="*/ 0 h 53"/>
                    <a:gd name="T12" fmla="*/ 3 w 57"/>
                    <a:gd name="T13" fmla="*/ 3 h 53"/>
                    <a:gd name="T14" fmla="*/ 3 w 57"/>
                    <a:gd name="T15" fmla="*/ 3 h 53"/>
                    <a:gd name="T16" fmla="*/ 3 w 57"/>
                    <a:gd name="T17" fmla="*/ 3 h 53"/>
                    <a:gd name="T18" fmla="*/ 3 w 57"/>
                    <a:gd name="T19" fmla="*/ 3 h 53"/>
                    <a:gd name="T20" fmla="*/ 2 w 57"/>
                    <a:gd name="T21" fmla="*/ 4 h 5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7" h="53">
                      <a:moveTo>
                        <a:pt x="39" y="53"/>
                      </a:move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17" y="0"/>
                      </a:lnTo>
                      <a:lnTo>
                        <a:pt x="25" y="2"/>
                      </a:lnTo>
                      <a:lnTo>
                        <a:pt x="30" y="2"/>
                      </a:lnTo>
                      <a:lnTo>
                        <a:pt x="57" y="41"/>
                      </a:lnTo>
                      <a:lnTo>
                        <a:pt x="52" y="43"/>
                      </a:lnTo>
                      <a:lnTo>
                        <a:pt x="50" y="46"/>
                      </a:lnTo>
                      <a:lnTo>
                        <a:pt x="44" y="51"/>
                      </a:lnTo>
                      <a:lnTo>
                        <a:pt x="39" y="53"/>
                      </a:lnTo>
                      <a:close/>
                    </a:path>
                  </a:pathLst>
                </a:custGeom>
                <a:solidFill>
                  <a:srgbClr val="6D9B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Freeform 444">
                  <a:extLst>
                    <a:ext uri="{FF2B5EF4-FFF2-40B4-BE49-F238E27FC236}">
                      <a16:creationId xmlns:a16="http://schemas.microsoft.com/office/drawing/2014/main" id="{16B70658-5013-4E23-A85F-8AC91691C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1459"/>
                  <a:ext cx="13" cy="12"/>
                </a:xfrm>
                <a:custGeom>
                  <a:avLst/>
                  <a:gdLst>
                    <a:gd name="T0" fmla="*/ 2 w 55"/>
                    <a:gd name="T1" fmla="*/ 3 h 46"/>
                    <a:gd name="T2" fmla="*/ 0 w 55"/>
                    <a:gd name="T3" fmla="*/ 0 h 46"/>
                    <a:gd name="T4" fmla="*/ 1 w 55"/>
                    <a:gd name="T5" fmla="*/ 0 h 46"/>
                    <a:gd name="T6" fmla="*/ 1 w 55"/>
                    <a:gd name="T7" fmla="*/ 0 h 46"/>
                    <a:gd name="T8" fmla="*/ 1 w 55"/>
                    <a:gd name="T9" fmla="*/ 0 h 46"/>
                    <a:gd name="T10" fmla="*/ 2 w 55"/>
                    <a:gd name="T11" fmla="*/ 0 h 46"/>
                    <a:gd name="T12" fmla="*/ 3 w 55"/>
                    <a:gd name="T13" fmla="*/ 3 h 46"/>
                    <a:gd name="T14" fmla="*/ 3 w 55"/>
                    <a:gd name="T15" fmla="*/ 3 h 46"/>
                    <a:gd name="T16" fmla="*/ 3 w 55"/>
                    <a:gd name="T17" fmla="*/ 3 h 46"/>
                    <a:gd name="T18" fmla="*/ 2 w 55"/>
                    <a:gd name="T19" fmla="*/ 3 h 46"/>
                    <a:gd name="T20" fmla="*/ 2 w 55"/>
                    <a:gd name="T21" fmla="*/ 3 h 4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5" h="46">
                      <a:moveTo>
                        <a:pt x="36" y="46"/>
                      </a:moveTo>
                      <a:lnTo>
                        <a:pt x="0" y="0"/>
                      </a:lnTo>
                      <a:lnTo>
                        <a:pt x="11" y="2"/>
                      </a:lnTo>
                      <a:lnTo>
                        <a:pt x="20" y="2"/>
                      </a:lnTo>
                      <a:lnTo>
                        <a:pt x="27" y="2"/>
                      </a:lnTo>
                      <a:lnTo>
                        <a:pt x="36" y="2"/>
                      </a:lnTo>
                      <a:lnTo>
                        <a:pt x="55" y="37"/>
                      </a:lnTo>
                      <a:lnTo>
                        <a:pt x="52" y="41"/>
                      </a:lnTo>
                      <a:lnTo>
                        <a:pt x="46" y="43"/>
                      </a:lnTo>
                      <a:lnTo>
                        <a:pt x="41" y="46"/>
                      </a:lnTo>
                      <a:lnTo>
                        <a:pt x="36" y="46"/>
                      </a:lnTo>
                      <a:close/>
                    </a:path>
                  </a:pathLst>
                </a:custGeom>
                <a:solidFill>
                  <a:srgbClr val="709E5E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Freeform 445">
                  <a:extLst>
                    <a:ext uri="{FF2B5EF4-FFF2-40B4-BE49-F238E27FC236}">
                      <a16:creationId xmlns:a16="http://schemas.microsoft.com/office/drawing/2014/main" id="{4C4B5BB8-1D00-4FDA-8510-C7F222839E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" y="1460"/>
                  <a:ext cx="12" cy="10"/>
                </a:xfrm>
                <a:custGeom>
                  <a:avLst/>
                  <a:gdLst>
                    <a:gd name="T0" fmla="*/ 1 w 50"/>
                    <a:gd name="T1" fmla="*/ 3 h 39"/>
                    <a:gd name="T2" fmla="*/ 0 w 50"/>
                    <a:gd name="T3" fmla="*/ 0 h 39"/>
                    <a:gd name="T4" fmla="*/ 0 w 50"/>
                    <a:gd name="T5" fmla="*/ 0 h 39"/>
                    <a:gd name="T6" fmla="*/ 1 w 50"/>
                    <a:gd name="T7" fmla="*/ 0 h 39"/>
                    <a:gd name="T8" fmla="*/ 1 w 50"/>
                    <a:gd name="T9" fmla="*/ 0 h 39"/>
                    <a:gd name="T10" fmla="*/ 2 w 50"/>
                    <a:gd name="T11" fmla="*/ 0 h 39"/>
                    <a:gd name="T12" fmla="*/ 3 w 50"/>
                    <a:gd name="T13" fmla="*/ 2 h 39"/>
                    <a:gd name="T14" fmla="*/ 3 w 50"/>
                    <a:gd name="T15" fmla="*/ 2 h 39"/>
                    <a:gd name="T16" fmla="*/ 2 w 50"/>
                    <a:gd name="T17" fmla="*/ 2 h 39"/>
                    <a:gd name="T18" fmla="*/ 2 w 50"/>
                    <a:gd name="T19" fmla="*/ 2 h 39"/>
                    <a:gd name="T20" fmla="*/ 1 w 50"/>
                    <a:gd name="T21" fmla="*/ 3 h 3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0" h="39">
                      <a:moveTo>
                        <a:pt x="27" y="39"/>
                      </a:move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0" y="0"/>
                      </a:lnTo>
                      <a:lnTo>
                        <a:pt x="27" y="0"/>
                      </a:lnTo>
                      <a:lnTo>
                        <a:pt x="36" y="0"/>
                      </a:lnTo>
                      <a:lnTo>
                        <a:pt x="50" y="28"/>
                      </a:lnTo>
                      <a:lnTo>
                        <a:pt x="46" y="30"/>
                      </a:lnTo>
                      <a:lnTo>
                        <a:pt x="41" y="33"/>
                      </a:lnTo>
                      <a:lnTo>
                        <a:pt x="36" y="35"/>
                      </a:lnTo>
                      <a:lnTo>
                        <a:pt x="27" y="39"/>
                      </a:lnTo>
                      <a:close/>
                    </a:path>
                  </a:pathLst>
                </a:custGeom>
                <a:solidFill>
                  <a:srgbClr val="72A0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Freeform 446">
                  <a:extLst>
                    <a:ext uri="{FF2B5EF4-FFF2-40B4-BE49-F238E27FC236}">
                      <a16:creationId xmlns:a16="http://schemas.microsoft.com/office/drawing/2014/main" id="{8F9DA42D-A1FC-4F17-9FEF-C993BA6961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1" y="1460"/>
                  <a:ext cx="11" cy="9"/>
                </a:xfrm>
                <a:custGeom>
                  <a:avLst/>
                  <a:gdLst>
                    <a:gd name="T0" fmla="*/ 1 w 44"/>
                    <a:gd name="T1" fmla="*/ 2 h 35"/>
                    <a:gd name="T2" fmla="*/ 0 w 44"/>
                    <a:gd name="T3" fmla="*/ 0 h 35"/>
                    <a:gd name="T4" fmla="*/ 0 w 44"/>
                    <a:gd name="T5" fmla="*/ 0 h 35"/>
                    <a:gd name="T6" fmla="*/ 1 w 44"/>
                    <a:gd name="T7" fmla="*/ 0 h 35"/>
                    <a:gd name="T8" fmla="*/ 1 w 44"/>
                    <a:gd name="T9" fmla="*/ 0 h 35"/>
                    <a:gd name="T10" fmla="*/ 2 w 44"/>
                    <a:gd name="T11" fmla="*/ 0 h 35"/>
                    <a:gd name="T12" fmla="*/ 3 w 44"/>
                    <a:gd name="T13" fmla="*/ 2 h 35"/>
                    <a:gd name="T14" fmla="*/ 2 w 44"/>
                    <a:gd name="T15" fmla="*/ 2 h 35"/>
                    <a:gd name="T16" fmla="*/ 2 w 44"/>
                    <a:gd name="T17" fmla="*/ 2 h 35"/>
                    <a:gd name="T18" fmla="*/ 2 w 44"/>
                    <a:gd name="T19" fmla="*/ 2 h 35"/>
                    <a:gd name="T20" fmla="*/ 1 w 44"/>
                    <a:gd name="T21" fmla="*/ 2 h 3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44" h="35">
                      <a:moveTo>
                        <a:pt x="19" y="35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4" y="0"/>
                      </a:lnTo>
                      <a:lnTo>
                        <a:pt x="21" y="0"/>
                      </a:lnTo>
                      <a:lnTo>
                        <a:pt x="26" y="0"/>
                      </a:lnTo>
                      <a:lnTo>
                        <a:pt x="44" y="22"/>
                      </a:lnTo>
                      <a:lnTo>
                        <a:pt x="37" y="25"/>
                      </a:lnTo>
                      <a:lnTo>
                        <a:pt x="32" y="28"/>
                      </a:lnTo>
                      <a:lnTo>
                        <a:pt x="24" y="33"/>
                      </a:lnTo>
                      <a:lnTo>
                        <a:pt x="19" y="35"/>
                      </a:lnTo>
                      <a:close/>
                    </a:path>
                  </a:pathLst>
                </a:custGeom>
                <a:solidFill>
                  <a:srgbClr val="75A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Freeform 447">
                  <a:extLst>
                    <a:ext uri="{FF2B5EF4-FFF2-40B4-BE49-F238E27FC236}">
                      <a16:creationId xmlns:a16="http://schemas.microsoft.com/office/drawing/2014/main" id="{ED0ABEA8-9C48-40E1-838D-C507B5B4A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5" y="1460"/>
                  <a:ext cx="10" cy="7"/>
                </a:xfrm>
                <a:custGeom>
                  <a:avLst/>
                  <a:gdLst>
                    <a:gd name="T0" fmla="*/ 1 w 38"/>
                    <a:gd name="T1" fmla="*/ 2 h 28"/>
                    <a:gd name="T2" fmla="*/ 0 w 38"/>
                    <a:gd name="T3" fmla="*/ 0 h 28"/>
                    <a:gd name="T4" fmla="*/ 0 w 38"/>
                    <a:gd name="T5" fmla="*/ 0 h 28"/>
                    <a:gd name="T6" fmla="*/ 1 w 38"/>
                    <a:gd name="T7" fmla="*/ 0 h 28"/>
                    <a:gd name="T8" fmla="*/ 2 w 38"/>
                    <a:gd name="T9" fmla="*/ 0 h 28"/>
                    <a:gd name="T10" fmla="*/ 2 w 38"/>
                    <a:gd name="T11" fmla="*/ 0 h 28"/>
                    <a:gd name="T12" fmla="*/ 3 w 38"/>
                    <a:gd name="T13" fmla="*/ 1 h 28"/>
                    <a:gd name="T14" fmla="*/ 2 w 38"/>
                    <a:gd name="T15" fmla="*/ 1 h 28"/>
                    <a:gd name="T16" fmla="*/ 2 w 38"/>
                    <a:gd name="T17" fmla="*/ 1 h 28"/>
                    <a:gd name="T18" fmla="*/ 1 w 38"/>
                    <a:gd name="T19" fmla="*/ 2 h 28"/>
                    <a:gd name="T20" fmla="*/ 1 w 38"/>
                    <a:gd name="T21" fmla="*/ 2 h 2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28">
                      <a:moveTo>
                        <a:pt x="14" y="28"/>
                      </a:move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4" y="0"/>
                      </a:lnTo>
                      <a:lnTo>
                        <a:pt x="21" y="0"/>
                      </a:lnTo>
                      <a:lnTo>
                        <a:pt x="30" y="0"/>
                      </a:lnTo>
                      <a:lnTo>
                        <a:pt x="38" y="14"/>
                      </a:lnTo>
                      <a:lnTo>
                        <a:pt x="33" y="16"/>
                      </a:lnTo>
                      <a:lnTo>
                        <a:pt x="28" y="19"/>
                      </a:lnTo>
                      <a:lnTo>
                        <a:pt x="19" y="25"/>
                      </a:lnTo>
                      <a:lnTo>
                        <a:pt x="14" y="28"/>
                      </a:lnTo>
                      <a:close/>
                    </a:path>
                  </a:pathLst>
                </a:custGeom>
                <a:solidFill>
                  <a:srgbClr val="75A36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Freeform 448">
                  <a:extLst>
                    <a:ext uri="{FF2B5EF4-FFF2-40B4-BE49-F238E27FC236}">
                      <a16:creationId xmlns:a16="http://schemas.microsoft.com/office/drawing/2014/main" id="{8DA1E2A8-5613-4FFC-86C5-1F910C2E6C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1459"/>
                  <a:ext cx="9" cy="6"/>
                </a:xfrm>
                <a:custGeom>
                  <a:avLst/>
                  <a:gdLst>
                    <a:gd name="T0" fmla="*/ 1 w 36"/>
                    <a:gd name="T1" fmla="*/ 2 h 24"/>
                    <a:gd name="T2" fmla="*/ 0 w 36"/>
                    <a:gd name="T3" fmla="*/ 0 h 24"/>
                    <a:gd name="T4" fmla="*/ 1 w 36"/>
                    <a:gd name="T5" fmla="*/ 0 h 24"/>
                    <a:gd name="T6" fmla="*/ 1 w 36"/>
                    <a:gd name="T7" fmla="*/ 0 h 24"/>
                    <a:gd name="T8" fmla="*/ 2 w 36"/>
                    <a:gd name="T9" fmla="*/ 0 h 24"/>
                    <a:gd name="T10" fmla="*/ 2 w 36"/>
                    <a:gd name="T11" fmla="*/ 0 h 24"/>
                    <a:gd name="T12" fmla="*/ 2 w 36"/>
                    <a:gd name="T13" fmla="*/ 1 h 24"/>
                    <a:gd name="T14" fmla="*/ 2 w 36"/>
                    <a:gd name="T15" fmla="*/ 1 h 24"/>
                    <a:gd name="T16" fmla="*/ 2 w 36"/>
                    <a:gd name="T17" fmla="*/ 1 h 24"/>
                    <a:gd name="T18" fmla="*/ 2 w 36"/>
                    <a:gd name="T19" fmla="*/ 1 h 24"/>
                    <a:gd name="T20" fmla="*/ 1 w 36"/>
                    <a:gd name="T21" fmla="*/ 2 h 2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6" h="24">
                      <a:moveTo>
                        <a:pt x="18" y="24"/>
                      </a:moveTo>
                      <a:lnTo>
                        <a:pt x="0" y="2"/>
                      </a:lnTo>
                      <a:lnTo>
                        <a:pt x="9" y="2"/>
                      </a:lnTo>
                      <a:lnTo>
                        <a:pt x="18" y="2"/>
                      </a:lnTo>
                      <a:lnTo>
                        <a:pt x="23" y="2"/>
                      </a:lnTo>
                      <a:lnTo>
                        <a:pt x="30" y="0"/>
                      </a:lnTo>
                      <a:lnTo>
                        <a:pt x="36" y="7"/>
                      </a:lnTo>
                      <a:lnTo>
                        <a:pt x="30" y="11"/>
                      </a:lnTo>
                      <a:lnTo>
                        <a:pt x="28" y="13"/>
                      </a:lnTo>
                      <a:lnTo>
                        <a:pt x="23" y="18"/>
                      </a:lnTo>
                      <a:lnTo>
                        <a:pt x="18" y="24"/>
                      </a:lnTo>
                      <a:close/>
                    </a:path>
                  </a:pathLst>
                </a:custGeom>
                <a:solidFill>
                  <a:srgbClr val="7AA56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Freeform 449">
                  <a:extLst>
                    <a:ext uri="{FF2B5EF4-FFF2-40B4-BE49-F238E27FC236}">
                      <a16:creationId xmlns:a16="http://schemas.microsoft.com/office/drawing/2014/main" id="{BCF5CADE-A34F-4408-ABED-5B826FB947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3" y="1459"/>
                  <a:ext cx="7" cy="5"/>
                </a:xfrm>
                <a:custGeom>
                  <a:avLst/>
                  <a:gdLst>
                    <a:gd name="T0" fmla="*/ 1 w 26"/>
                    <a:gd name="T1" fmla="*/ 2 h 16"/>
                    <a:gd name="T2" fmla="*/ 0 w 26"/>
                    <a:gd name="T3" fmla="*/ 0 h 16"/>
                    <a:gd name="T4" fmla="*/ 0 w 26"/>
                    <a:gd name="T5" fmla="*/ 0 h 16"/>
                    <a:gd name="T6" fmla="*/ 1 w 26"/>
                    <a:gd name="T7" fmla="*/ 0 h 16"/>
                    <a:gd name="T8" fmla="*/ 1 w 26"/>
                    <a:gd name="T9" fmla="*/ 0 h 16"/>
                    <a:gd name="T10" fmla="*/ 2 w 26"/>
                    <a:gd name="T11" fmla="*/ 0 h 16"/>
                    <a:gd name="T12" fmla="*/ 2 w 26"/>
                    <a:gd name="T13" fmla="*/ 1 h 16"/>
                    <a:gd name="T14" fmla="*/ 1 w 26"/>
                    <a:gd name="T15" fmla="*/ 1 h 16"/>
                    <a:gd name="T16" fmla="*/ 1 w 26"/>
                    <a:gd name="T17" fmla="*/ 1 h 16"/>
                    <a:gd name="T18" fmla="*/ 1 w 26"/>
                    <a:gd name="T19" fmla="*/ 2 h 1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6" h="16">
                      <a:moveTo>
                        <a:pt x="8" y="16"/>
                      </a:moveTo>
                      <a:lnTo>
                        <a:pt x="0" y="2"/>
                      </a:lnTo>
                      <a:lnTo>
                        <a:pt x="5" y="0"/>
                      </a:lnTo>
                      <a:lnTo>
                        <a:pt x="14" y="0"/>
                      </a:lnTo>
                      <a:lnTo>
                        <a:pt x="19" y="0"/>
                      </a:lnTo>
                      <a:lnTo>
                        <a:pt x="26" y="0"/>
                      </a:lnTo>
                      <a:lnTo>
                        <a:pt x="21" y="5"/>
                      </a:lnTo>
                      <a:lnTo>
                        <a:pt x="19" y="7"/>
                      </a:lnTo>
                      <a:lnTo>
                        <a:pt x="14" y="13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solidFill>
                  <a:srgbClr val="7AA56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Freeform 450">
                  <a:extLst>
                    <a:ext uri="{FF2B5EF4-FFF2-40B4-BE49-F238E27FC236}">
                      <a16:creationId xmlns:a16="http://schemas.microsoft.com/office/drawing/2014/main" id="{DF4F9A15-B4CB-47D0-9FA0-C05633F65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6" y="1459"/>
                  <a:ext cx="5" cy="2"/>
                </a:xfrm>
                <a:custGeom>
                  <a:avLst/>
                  <a:gdLst>
                    <a:gd name="T0" fmla="*/ 0 w 23"/>
                    <a:gd name="T1" fmla="*/ 1 h 7"/>
                    <a:gd name="T2" fmla="*/ 0 w 23"/>
                    <a:gd name="T3" fmla="*/ 0 h 7"/>
                    <a:gd name="T4" fmla="*/ 0 w 23"/>
                    <a:gd name="T5" fmla="*/ 0 h 7"/>
                    <a:gd name="T6" fmla="*/ 0 w 23"/>
                    <a:gd name="T7" fmla="*/ 0 h 7"/>
                    <a:gd name="T8" fmla="*/ 1 w 23"/>
                    <a:gd name="T9" fmla="*/ 0 h 7"/>
                    <a:gd name="T10" fmla="*/ 1 w 23"/>
                    <a:gd name="T11" fmla="*/ 0 h 7"/>
                    <a:gd name="T12" fmla="*/ 1 w 23"/>
                    <a:gd name="T13" fmla="*/ 0 h 7"/>
                    <a:gd name="T14" fmla="*/ 1 w 23"/>
                    <a:gd name="T15" fmla="*/ 0 h 7"/>
                    <a:gd name="T16" fmla="*/ 0 w 23"/>
                    <a:gd name="T17" fmla="*/ 0 h 7"/>
                    <a:gd name="T18" fmla="*/ 0 w 23"/>
                    <a:gd name="T19" fmla="*/ 1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3" h="7">
                      <a:moveTo>
                        <a:pt x="6" y="7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1" y="0"/>
                      </a:lnTo>
                      <a:lnTo>
                        <a:pt x="16" y="0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4" y="2"/>
                      </a:lnTo>
                      <a:lnTo>
                        <a:pt x="11" y="5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solidFill>
                  <a:srgbClr val="82AA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Freeform 451">
                  <a:extLst>
                    <a:ext uri="{FF2B5EF4-FFF2-40B4-BE49-F238E27FC236}">
                      <a16:creationId xmlns:a16="http://schemas.microsoft.com/office/drawing/2014/main" id="{13BC4AF3-07B4-4D47-9D74-9275179C5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0" y="1459"/>
                  <a:ext cx="1" cy="1"/>
                </a:xfrm>
                <a:custGeom>
                  <a:avLst/>
                  <a:gdLst>
                    <a:gd name="T0" fmla="*/ 0 w 7"/>
                    <a:gd name="T1" fmla="*/ 0 h 1"/>
                    <a:gd name="T2" fmla="*/ 0 w 7"/>
                    <a:gd name="T3" fmla="*/ 0 h 1"/>
                    <a:gd name="T4" fmla="*/ 0 w 7"/>
                    <a:gd name="T5" fmla="*/ 0 h 1"/>
                    <a:gd name="T6" fmla="*/ 0 w 7"/>
                    <a:gd name="T7" fmla="*/ 0 h 1"/>
                    <a:gd name="T8" fmla="*/ 0 w 7"/>
                    <a:gd name="T9" fmla="*/ 0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AD6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2" name="Picture 453">
                <a:extLst>
                  <a:ext uri="{FF2B5EF4-FFF2-40B4-BE49-F238E27FC236}">
                    <a16:creationId xmlns:a16="http://schemas.microsoft.com/office/drawing/2014/main" id="{185F092D-0926-456D-B476-FC5040BC25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480"/>
                <a:ext cx="624" cy="3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" name="Group 460">
              <a:extLst>
                <a:ext uri="{FF2B5EF4-FFF2-40B4-BE49-F238E27FC236}">
                  <a16:creationId xmlns:a16="http://schemas.microsoft.com/office/drawing/2014/main" id="{9FCA058C-1897-4424-AB9B-C421E3973015}"/>
                </a:ext>
              </a:extLst>
            </p:cNvPr>
            <p:cNvGrpSpPr>
              <a:grpSpLocks/>
            </p:cNvGrpSpPr>
            <p:nvPr/>
          </p:nvGrpSpPr>
          <p:grpSpPr bwMode="auto">
            <a:xfrm rot="-846927">
              <a:off x="2536" y="400"/>
              <a:ext cx="528" cy="480"/>
              <a:chOff x="5088" y="624"/>
              <a:chExt cx="528" cy="480"/>
            </a:xfrm>
          </p:grpSpPr>
          <p:sp>
            <p:nvSpPr>
              <p:cNvPr id="10" name="Line 457">
                <a:extLst>
                  <a:ext uri="{FF2B5EF4-FFF2-40B4-BE49-F238E27FC236}">
                    <a16:creationId xmlns:a16="http://schemas.microsoft.com/office/drawing/2014/main" id="{9F04DCD4-2835-411F-AACD-E0CBF3D7A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84" y="624"/>
                <a:ext cx="144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1" name="Line 458">
                <a:extLst>
                  <a:ext uri="{FF2B5EF4-FFF2-40B4-BE49-F238E27FC236}">
                    <a16:creationId xmlns:a16="http://schemas.microsoft.com/office/drawing/2014/main" id="{56A94426-8B6D-431B-866F-80ABA6996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2" y="960"/>
                <a:ext cx="38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2" name="Line 459">
                <a:extLst>
                  <a:ext uri="{FF2B5EF4-FFF2-40B4-BE49-F238E27FC236}">
                    <a16:creationId xmlns:a16="http://schemas.microsoft.com/office/drawing/2014/main" id="{E97FDAA0-9E98-4FE4-8C1A-4CC4818A6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84" y="720"/>
                <a:ext cx="336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13" name="WordArt 455">
                <a:extLst>
                  <a:ext uri="{FF2B5EF4-FFF2-40B4-BE49-F238E27FC236}">
                    <a16:creationId xmlns:a16="http://schemas.microsoft.com/office/drawing/2014/main" id="{9249C8DF-C147-493C-973F-B3E1DE4B439C}"/>
                  </a:ext>
                </a:extLst>
              </p:cNvPr>
              <p:cNvSpPr>
                <a:spLocks noChangeArrowheads="1" noChangeShapeType="1" noTextEdit="1"/>
              </p:cNvSpPr>
              <p:nvPr/>
            </p:nvSpPr>
            <p:spPr bwMode="auto">
              <a:xfrm rot="-2297688">
                <a:off x="5088" y="672"/>
                <a:ext cx="404" cy="397"/>
              </a:xfrm>
              <a:prstGeom prst="rect">
                <a:avLst/>
              </a:prstGeom>
            </p:spPr>
            <p:txBody>
              <a:bodyPr wrap="none" fromWordArt="1">
                <a:prstTxWarp prst="textCurveUp">
                  <a:avLst>
                    <a:gd name="adj" fmla="val 56338"/>
                  </a:avLst>
                </a:prstTxWarp>
              </a:bodyPr>
              <a:lstStyle/>
              <a:p>
                <a:r>
                  <a:rPr lang="en-US" sz="2700" kern="10" dirty="0"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FF0000"/>
                    </a:solidFill>
                    <a:effectLst>
                      <a:outerShdw dist="45791" dir="2021404" algn="ctr" rotWithShape="0">
                        <a:srgbClr val="808080">
                          <a:alpha val="79999"/>
                        </a:srgbClr>
                      </a:outerShdw>
                    </a:effectLst>
                    <a:latin typeface="Arial Black" panose="020B0A04020102020204" pitchFamily="34" charset="0"/>
                  </a:rPr>
                  <a:t>Honk</a:t>
                </a:r>
                <a:r>
                  <a:rPr lang="en-US" sz="2700" kern="10" dirty="0"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chemeClr val="hlink"/>
                    </a:solidFill>
                    <a:effectLst>
                      <a:outerShdw dist="45791" dir="2021404" algn="ctr" rotWithShape="0">
                        <a:srgbClr val="808080">
                          <a:alpha val="79999"/>
                        </a:srgbClr>
                      </a:outerShdw>
                    </a:effectLst>
                    <a:latin typeface="Arial Black" panose="020B0A04020102020204" pitchFamily="34" charset="0"/>
                  </a:rPr>
                  <a:t>!</a:t>
                </a:r>
              </a:p>
            </p:txBody>
          </p:sp>
        </p:grpSp>
      </p:grpSp>
      <p:sp>
        <p:nvSpPr>
          <p:cNvPr id="272" name="Footer Placeholder 4">
            <a:extLst>
              <a:ext uri="{FF2B5EF4-FFF2-40B4-BE49-F238E27FC236}">
                <a16:creationId xmlns:a16="http://schemas.microsoft.com/office/drawing/2014/main" id="{92992C21-A850-5E4D-8AB3-22CC795FB963}"/>
              </a:ext>
            </a:extLst>
          </p:cNvPr>
          <p:cNvSpPr txBox="1">
            <a:spLocks/>
          </p:cNvSpPr>
          <p:nvPr/>
        </p:nvSpPr>
        <p:spPr>
          <a:xfrm>
            <a:off x="35396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Kumar CS 162 at UC Berkeley, Summer 2020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2358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AF45DBAD-8AB8-124D-96C8-88144890AC2C}" vid="{798591C4-051C-304B-B398-803D91464B8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{E152A5E1-08C5-A747-B960-79924BDE603B}tf16401378</Template>
  <TotalTime>2912</TotalTime>
  <Pages>60</Pages>
  <Words>1891</Words>
  <Application>Microsoft Macintosh PowerPoint</Application>
  <PresentationFormat>On-screen Show (4:3)</PresentationFormat>
  <Paragraphs>350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굴림</vt:lpstr>
      <vt:lpstr>ＭＳ Ｐゴシック</vt:lpstr>
      <vt:lpstr>Arial</vt:lpstr>
      <vt:lpstr>Arial Black</vt:lpstr>
      <vt:lpstr>Calibri</vt:lpstr>
      <vt:lpstr>Comic Sans MS</vt:lpstr>
      <vt:lpstr>Consolas</vt:lpstr>
      <vt:lpstr>Courier New</vt:lpstr>
      <vt:lpstr>Gill Sans</vt:lpstr>
      <vt:lpstr>Gill Sans Light</vt:lpstr>
      <vt:lpstr>Symbol</vt:lpstr>
      <vt:lpstr>Office</vt:lpstr>
      <vt:lpstr> CS310  Operating Systems   Lecture 29: Deadlock - Introduction</vt:lpstr>
      <vt:lpstr>Acknowledgements !</vt:lpstr>
      <vt:lpstr>Reading</vt:lpstr>
      <vt:lpstr>Today, we will study</vt:lpstr>
      <vt:lpstr>What is a Deadlock?</vt:lpstr>
      <vt:lpstr>Ensuring Progress</vt:lpstr>
      <vt:lpstr>Deadlock: A Type of Starvation</vt:lpstr>
      <vt:lpstr>Example: Single-Lane Bridge Crossing</vt:lpstr>
      <vt:lpstr>Bridge Crossing Example</vt:lpstr>
      <vt:lpstr>Is this a deadlock?</vt:lpstr>
      <vt:lpstr>Is this a deadlock?</vt:lpstr>
      <vt:lpstr>Why Deadlock?</vt:lpstr>
      <vt:lpstr>Deadlock with Locks</vt:lpstr>
      <vt:lpstr>Deadlock with Locks: Unlucky Case</vt:lpstr>
      <vt:lpstr>Deadlock with Locks: Lucky Case</vt:lpstr>
      <vt:lpstr>Other Types of Deadlock</vt:lpstr>
      <vt:lpstr>Deadlock with Space</vt:lpstr>
      <vt:lpstr>Deadlock happens sometimes</vt:lpstr>
      <vt:lpstr>Conditions for a Deadlock !</vt:lpstr>
      <vt:lpstr>Necessary Conditions for Deadlock</vt:lpstr>
      <vt:lpstr>Case: Dinning Philosopher Problem</vt:lpstr>
      <vt:lpstr>Case: Dinning Philosopher Problem</vt:lpstr>
      <vt:lpstr>Case: Dinning Philosopher Problem</vt:lpstr>
      <vt:lpstr>No deadlock</vt:lpstr>
      <vt:lpstr>No deadlock</vt:lpstr>
      <vt:lpstr>Detecting a Deadlock</vt:lpstr>
      <vt:lpstr>Simple Deadlock detection mechanism</vt:lpstr>
      <vt:lpstr>Deadlock Detection – Simple approaches</vt:lpstr>
      <vt:lpstr>Analyzing - Resource Allocation Graph (RAG)</vt:lpstr>
      <vt:lpstr>Multiple instances of one resource</vt:lpstr>
      <vt:lpstr>Resource-Allocation Graph Examples</vt:lpstr>
      <vt:lpstr>Resource-Allocation Graph</vt:lpstr>
      <vt:lpstr>Example 1: RAG Reduction</vt:lpstr>
      <vt:lpstr>Example 1: RAG Reduction</vt:lpstr>
      <vt:lpstr>Example 1: RAG Reduction</vt:lpstr>
      <vt:lpstr>Example 1: RAG Reduction</vt:lpstr>
      <vt:lpstr>Example 1: RAG Reduction</vt:lpstr>
      <vt:lpstr>Example 1: RAG Reduction</vt:lpstr>
      <vt:lpstr>Example 2: RAG Reduction </vt:lpstr>
      <vt:lpstr>Example 2: RAG Reduction </vt:lpstr>
      <vt:lpstr>Deadlock can be deadly!</vt:lpstr>
      <vt:lpstr>Lecture Summary</vt:lpstr>
      <vt:lpstr>The Dining Philosophers Problem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CS310  Operating Systems   Lecture 29: Deadlock</dc:title>
  <dc:creator>Microsoft Office User</dc:creator>
  <dc:description>Imported some pictures from Silbershatz (c) 2005</dc:description>
  <cp:lastModifiedBy>Microsoft Office User</cp:lastModifiedBy>
  <cp:revision>29</cp:revision>
  <cp:lastPrinted>2019-01-22T23:28:05Z</cp:lastPrinted>
  <dcterms:created xsi:type="dcterms:W3CDTF">2021-10-26T08:44:49Z</dcterms:created>
  <dcterms:modified xsi:type="dcterms:W3CDTF">2021-10-28T09:17:34Z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